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6"/>
  </p:notesMasterIdLst>
  <p:sldIdLst>
    <p:sldId id="256" r:id="rId5"/>
    <p:sldId id="2146847054" r:id="rId6"/>
    <p:sldId id="262" r:id="rId7"/>
    <p:sldId id="263" r:id="rId8"/>
    <p:sldId id="265" r:id="rId9"/>
    <p:sldId id="267" r:id="rId10"/>
    <p:sldId id="2146847058" r:id="rId11"/>
    <p:sldId id="2146847064" r:id="rId12"/>
    <p:sldId id="2146847063" r:id="rId13"/>
    <p:sldId id="2146847061" r:id="rId14"/>
    <p:sldId id="2146847066" r:id="rId15"/>
    <p:sldId id="2146847065" r:id="rId16"/>
    <p:sldId id="2146847062" r:id="rId17"/>
    <p:sldId id="2146847067" r:id="rId18"/>
    <p:sldId id="2146847060" r:id="rId19"/>
    <p:sldId id="268" r:id="rId20"/>
    <p:sldId id="2146847055" r:id="rId21"/>
    <p:sldId id="269" r:id="rId22"/>
    <p:sldId id="2146847056" r:id="rId23"/>
    <p:sldId id="2146847059" r:id="rId24"/>
    <p:sldId id="25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52" autoAdjust="0"/>
    <p:restoredTop sz="94660"/>
  </p:normalViewPr>
  <p:slideViewPr>
    <p:cSldViewPr snapToGrid="0">
      <p:cViewPr varScale="1">
        <p:scale>
          <a:sx n="78" d="100"/>
          <a:sy n="78" d="100"/>
        </p:scale>
        <p:origin x="874"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26" Type="http://schemas.openxmlformats.org/officeDocument/2006/relationships/notesMaster" Target="notesMasters/notesMaster1.xml" /><Relationship Id="rId3" Type="http://schemas.openxmlformats.org/officeDocument/2006/relationships/customXml" Target="../customXml/item3.xml" /><Relationship Id="rId21" Type="http://schemas.openxmlformats.org/officeDocument/2006/relationships/slide" Target="slides/slide17.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5" Type="http://schemas.openxmlformats.org/officeDocument/2006/relationships/slide" Target="slides/slide21.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slide" Target="slides/slide16.xml" /><Relationship Id="rId29" Type="http://schemas.openxmlformats.org/officeDocument/2006/relationships/theme" Target="theme/theme1.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4" Type="http://schemas.openxmlformats.org/officeDocument/2006/relationships/slide" Target="slides/slide20.xml"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slide" Target="slides/slide19.xml" /><Relationship Id="rId28" Type="http://schemas.openxmlformats.org/officeDocument/2006/relationships/viewProps" Target="viewProps.xml" /><Relationship Id="rId10" Type="http://schemas.openxmlformats.org/officeDocument/2006/relationships/slide" Target="slides/slide6.xml" /><Relationship Id="rId19" Type="http://schemas.openxmlformats.org/officeDocument/2006/relationships/slide" Target="slides/slide15.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slide" Target="slides/slide18.xml" /><Relationship Id="rId27" Type="http://schemas.openxmlformats.org/officeDocument/2006/relationships/presProps" Target="presProps.xml" /><Relationship Id="rId30" Type="http://schemas.openxmlformats.org/officeDocument/2006/relationships/tableStyles" Target="tableStyle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01-07-2024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7/1/2024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7/1/2024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7/1/2024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7/1/2024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7/1/2024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7/1/2024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7/1/2024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7/1/2024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7/1/2024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7/1/2024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7/1/2024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7/1/2024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image" Target="../media/image9.pn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3" Type="http://schemas.openxmlformats.org/officeDocument/2006/relationships/image" Target="../media/image11.jpg" /><Relationship Id="rId2" Type="http://schemas.openxmlformats.org/officeDocument/2006/relationships/image" Target="../media/image9.pn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2" Type="http://schemas.openxmlformats.org/officeDocument/2006/relationships/image" Target="../media/image12.jp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2" Type="http://schemas.openxmlformats.org/officeDocument/2006/relationships/image" Target="../media/image13.jpg"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19778" y="1477506"/>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College admission chat bot Using </a:t>
            </a:r>
            <a:r>
              <a:rPr lang="en-US" b="1" dirty="0" err="1">
                <a:solidFill>
                  <a:schemeClr val="accent1"/>
                </a:solidFill>
                <a:latin typeface="Arial" panose="020B0604020202020204" pitchFamily="34" charset="0"/>
                <a:cs typeface="Arial" panose="020B0604020202020204" pitchFamily="34" charset="0"/>
              </a:rPr>
              <a:t>watsonx</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752569" y="754003"/>
            <a:ext cx="12726648" cy="584775"/>
          </a:xfrm>
          <a:prstGeom prst="rect">
            <a:avLst/>
          </a:prstGeom>
          <a:noFill/>
        </p:spPr>
        <p:txBody>
          <a:bodyPr wrap="square" lIns="91440" tIns="45720" rIns="91440" bIns="45720" rtlCol="0" anchor="t">
            <a:spAutoFit/>
          </a:bodyPr>
          <a:lstStyle/>
          <a:p>
            <a:pPr algn="ctr"/>
            <a:r>
              <a:rPr lang="en-US" sz="3200" b="1" u="sng" dirty="0">
                <a:solidFill>
                  <a:srgbClr val="FF0000"/>
                </a:solidFill>
                <a:latin typeface="Arial"/>
                <a:cs typeface="Arial"/>
              </a:rPr>
              <a:t>PROJECT</a:t>
            </a:r>
          </a:p>
        </p:txBody>
      </p:sp>
      <p:sp>
        <p:nvSpPr>
          <p:cNvPr id="4" name="TextBox 3"/>
          <p:cNvSpPr txBox="1"/>
          <p:nvPr/>
        </p:nvSpPr>
        <p:spPr>
          <a:xfrm>
            <a:off x="432619" y="3082180"/>
            <a:ext cx="11297265" cy="3477875"/>
          </a:xfrm>
          <a:prstGeom prst="rect">
            <a:avLst/>
          </a:prstGeom>
          <a:noFill/>
        </p:spPr>
        <p:txBody>
          <a:bodyPr wrap="square" lIns="91440" tIns="45720" rIns="91440" bIns="45720" rtlCol="0" anchor="t">
            <a:spAutoFit/>
          </a:bodyPr>
          <a:lstStyle/>
          <a:p>
            <a:r>
              <a:rPr lang="en-US" sz="2000" b="1" dirty="0">
                <a:solidFill>
                  <a:schemeClr val="tx1">
                    <a:lumMod val="95000"/>
                    <a:lumOff val="5000"/>
                  </a:schemeClr>
                </a:solidFill>
                <a:latin typeface="Arial" pitchFamily="34" charset="0"/>
                <a:cs typeface="Arial" pitchFamily="34" charset="0"/>
              </a:rPr>
              <a:t>Presented By:</a:t>
            </a:r>
          </a:p>
          <a:p>
            <a:pPr>
              <a:lnSpc>
                <a:spcPct val="150000"/>
              </a:lnSpc>
            </a:pPr>
            <a:r>
              <a:rPr lang="en-US" sz="2000" b="1" dirty="0">
                <a:solidFill>
                  <a:schemeClr val="accent3">
                    <a:lumMod val="20000"/>
                    <a:lumOff val="80000"/>
                  </a:schemeClr>
                </a:solidFill>
                <a:latin typeface="Arial"/>
                <a:cs typeface="Arial"/>
              </a:rPr>
              <a:t>Name - DEBESH KUMAR PATEL</a:t>
            </a:r>
          </a:p>
          <a:p>
            <a:pPr>
              <a:lnSpc>
                <a:spcPct val="150000"/>
              </a:lnSpc>
            </a:pPr>
            <a:r>
              <a:rPr lang="en-US" sz="2000" b="1" dirty="0">
                <a:solidFill>
                  <a:schemeClr val="accent3">
                    <a:lumMod val="20000"/>
                    <a:lumOff val="80000"/>
                  </a:schemeClr>
                </a:solidFill>
                <a:latin typeface="Arial"/>
                <a:cs typeface="Arial"/>
              </a:rPr>
              <a:t>G-Mail ID – patel.debeshkumar@gmail.com</a:t>
            </a:r>
          </a:p>
          <a:p>
            <a:pPr>
              <a:lnSpc>
                <a:spcPct val="150000"/>
              </a:lnSpc>
            </a:pPr>
            <a:r>
              <a:rPr lang="en-US" sz="2000" b="1" dirty="0">
                <a:solidFill>
                  <a:schemeClr val="accent3">
                    <a:lumMod val="20000"/>
                    <a:lumOff val="80000"/>
                  </a:schemeClr>
                </a:solidFill>
                <a:latin typeface="Arial"/>
                <a:cs typeface="Arial"/>
              </a:rPr>
              <a:t>College Name- Sambalpur University Institute Of Information Technology, Burla</a:t>
            </a:r>
          </a:p>
          <a:p>
            <a:pPr>
              <a:lnSpc>
                <a:spcPct val="150000"/>
              </a:lnSpc>
            </a:pPr>
            <a:r>
              <a:rPr lang="en-US" sz="2000" b="1" dirty="0">
                <a:solidFill>
                  <a:schemeClr val="accent3">
                    <a:lumMod val="20000"/>
                    <a:lumOff val="80000"/>
                  </a:schemeClr>
                </a:solidFill>
                <a:latin typeface="Arial"/>
                <a:cs typeface="Arial"/>
              </a:rPr>
              <a:t>Course – B.Tech 2</a:t>
            </a:r>
            <a:r>
              <a:rPr lang="en-US" sz="2000" b="1" baseline="30000" dirty="0">
                <a:solidFill>
                  <a:schemeClr val="accent3">
                    <a:lumMod val="20000"/>
                    <a:lumOff val="80000"/>
                  </a:schemeClr>
                </a:solidFill>
                <a:latin typeface="Arial"/>
                <a:cs typeface="Arial"/>
              </a:rPr>
              <a:t>nd</a:t>
            </a:r>
            <a:r>
              <a:rPr lang="en-US" sz="2000" b="1" dirty="0">
                <a:solidFill>
                  <a:schemeClr val="accent3">
                    <a:lumMod val="20000"/>
                    <a:lumOff val="80000"/>
                  </a:schemeClr>
                </a:solidFill>
                <a:latin typeface="Arial"/>
                <a:cs typeface="Arial"/>
              </a:rPr>
              <a:t> Year</a:t>
            </a:r>
          </a:p>
          <a:p>
            <a:pPr>
              <a:lnSpc>
                <a:spcPct val="150000"/>
              </a:lnSpc>
            </a:pPr>
            <a:r>
              <a:rPr lang="en-US" sz="2000" b="1" dirty="0">
                <a:solidFill>
                  <a:schemeClr val="accent3">
                    <a:lumMod val="20000"/>
                    <a:lumOff val="80000"/>
                  </a:schemeClr>
                </a:solidFill>
                <a:latin typeface="Arial"/>
                <a:cs typeface="Arial"/>
              </a:rPr>
              <a:t>Department – Computer Science Engineering</a:t>
            </a:r>
          </a:p>
          <a:p>
            <a:pPr>
              <a:lnSpc>
                <a:spcPct val="150000"/>
              </a:lnSpc>
            </a:pPr>
            <a:endParaRPr lang="en-US" sz="2000" b="1" dirty="0">
              <a:solidFill>
                <a:schemeClr val="accent1">
                  <a:lumMod val="75000"/>
                </a:schemeClr>
              </a:solidFill>
              <a:latin typeface="Arial"/>
              <a:cs typeface="Arial"/>
            </a:endParaRP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8" name="Content Placeholder 7">
            <a:extLst>
              <a:ext uri="{FF2B5EF4-FFF2-40B4-BE49-F238E27FC236}">
                <a16:creationId xmlns:a16="http://schemas.microsoft.com/office/drawing/2014/main" id="{9E968AE8-31D8-9E16-861A-512C2C1C2A9F}"/>
              </a:ext>
            </a:extLst>
          </p:cNvPr>
          <p:cNvPicPr>
            <a:picLocks noGrp="1" noChangeAspect="1"/>
          </p:cNvPicPr>
          <p:nvPr>
            <p:ph idx="1"/>
          </p:nvPr>
        </p:nvPicPr>
        <p:blipFill>
          <a:blip r:embed="rId2"/>
          <a:stretch>
            <a:fillRect/>
          </a:stretch>
        </p:blipFill>
        <p:spPr>
          <a:xfrm>
            <a:off x="1173586" y="1301750"/>
            <a:ext cx="9844828" cy="4673600"/>
          </a:xfrm>
        </p:spPr>
      </p:pic>
    </p:spTree>
    <p:extLst>
      <p:ext uri="{BB962C8B-B14F-4D97-AF65-F5344CB8AC3E}">
        <p14:creationId xmlns:p14="http://schemas.microsoft.com/office/powerpoint/2010/main" val="21316822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8" name="Content Placeholder 7">
            <a:extLst>
              <a:ext uri="{FF2B5EF4-FFF2-40B4-BE49-F238E27FC236}">
                <a16:creationId xmlns:a16="http://schemas.microsoft.com/office/drawing/2014/main" id="{90DFAEAD-2640-ADFE-45BD-1FD6AF0320D4}"/>
              </a:ext>
            </a:extLst>
          </p:cNvPr>
          <p:cNvPicPr>
            <a:picLocks noGrp="1" noChangeAspect="1"/>
          </p:cNvPicPr>
          <p:nvPr>
            <p:ph idx="1"/>
          </p:nvPr>
        </p:nvPicPr>
        <p:blipFill>
          <a:blip r:embed="rId2"/>
          <a:stretch>
            <a:fillRect/>
          </a:stretch>
        </p:blipFill>
        <p:spPr>
          <a:xfrm>
            <a:off x="1178716" y="1301750"/>
            <a:ext cx="9834568" cy="4673600"/>
          </a:xfrm>
        </p:spPr>
      </p:pic>
    </p:spTree>
    <p:extLst>
      <p:ext uri="{BB962C8B-B14F-4D97-AF65-F5344CB8AC3E}">
        <p14:creationId xmlns:p14="http://schemas.microsoft.com/office/powerpoint/2010/main" val="130892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8" name="Content Placeholder 7">
            <a:extLst>
              <a:ext uri="{FF2B5EF4-FFF2-40B4-BE49-F238E27FC236}">
                <a16:creationId xmlns:a16="http://schemas.microsoft.com/office/drawing/2014/main" id="{205FE303-4849-F7AA-01E8-2703F866B656}"/>
              </a:ext>
            </a:extLst>
          </p:cNvPr>
          <p:cNvPicPr>
            <a:picLocks noGrp="1" noChangeAspect="1"/>
          </p:cNvPicPr>
          <p:nvPr>
            <p:ph idx="1"/>
          </p:nvPr>
        </p:nvPicPr>
        <p:blipFill>
          <a:blip r:embed="rId2"/>
          <a:stretch>
            <a:fillRect/>
          </a:stretch>
        </p:blipFill>
        <p:spPr>
          <a:xfrm>
            <a:off x="1132564" y="1301750"/>
            <a:ext cx="9926871" cy="4673600"/>
          </a:xfrm>
        </p:spPr>
      </p:pic>
    </p:spTree>
    <p:extLst>
      <p:ext uri="{BB962C8B-B14F-4D97-AF65-F5344CB8AC3E}">
        <p14:creationId xmlns:p14="http://schemas.microsoft.com/office/powerpoint/2010/main" val="11619276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8" name="Content Placeholder 7">
            <a:extLst>
              <a:ext uri="{FF2B5EF4-FFF2-40B4-BE49-F238E27FC236}">
                <a16:creationId xmlns:a16="http://schemas.microsoft.com/office/drawing/2014/main" id="{19EA1A96-E5A5-94CB-F525-F155C07B347C}"/>
              </a:ext>
            </a:extLst>
          </p:cNvPr>
          <p:cNvPicPr>
            <a:picLocks noGrp="1" noChangeAspect="1"/>
          </p:cNvPicPr>
          <p:nvPr>
            <p:ph idx="1"/>
          </p:nvPr>
        </p:nvPicPr>
        <p:blipFill>
          <a:blip r:embed="rId2"/>
          <a:stretch>
            <a:fillRect/>
          </a:stretch>
        </p:blipFill>
        <p:spPr>
          <a:xfrm>
            <a:off x="581192" y="1482244"/>
            <a:ext cx="2764263" cy="4673600"/>
          </a:xfrm>
        </p:spPr>
      </p:pic>
      <p:pic>
        <p:nvPicPr>
          <p:cNvPr id="10" name="Picture 9">
            <a:extLst>
              <a:ext uri="{FF2B5EF4-FFF2-40B4-BE49-F238E27FC236}">
                <a16:creationId xmlns:a16="http://schemas.microsoft.com/office/drawing/2014/main" id="{7FC40E2D-6D89-2222-315E-398BDEF8FD98}"/>
              </a:ext>
            </a:extLst>
          </p:cNvPr>
          <p:cNvPicPr>
            <a:picLocks noChangeAspect="1"/>
          </p:cNvPicPr>
          <p:nvPr/>
        </p:nvPicPr>
        <p:blipFill>
          <a:blip r:embed="rId3"/>
          <a:stretch>
            <a:fillRect/>
          </a:stretch>
        </p:blipFill>
        <p:spPr>
          <a:xfrm>
            <a:off x="3480619" y="1586696"/>
            <a:ext cx="8711381" cy="4322492"/>
          </a:xfrm>
          <a:prstGeom prst="rect">
            <a:avLst/>
          </a:prstGeom>
        </p:spPr>
      </p:pic>
    </p:spTree>
    <p:extLst>
      <p:ext uri="{BB962C8B-B14F-4D97-AF65-F5344CB8AC3E}">
        <p14:creationId xmlns:p14="http://schemas.microsoft.com/office/powerpoint/2010/main" val="40025417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8" name="Content Placeholder 7">
            <a:extLst>
              <a:ext uri="{FF2B5EF4-FFF2-40B4-BE49-F238E27FC236}">
                <a16:creationId xmlns:a16="http://schemas.microsoft.com/office/drawing/2014/main" id="{19EA1A96-E5A5-94CB-F525-F155C07B347C}"/>
              </a:ext>
            </a:extLst>
          </p:cNvPr>
          <p:cNvPicPr>
            <a:picLocks noGrp="1" noChangeAspect="1"/>
          </p:cNvPicPr>
          <p:nvPr>
            <p:ph idx="1"/>
          </p:nvPr>
        </p:nvPicPr>
        <p:blipFill>
          <a:blip r:embed="rId2"/>
          <a:stretch>
            <a:fillRect/>
          </a:stretch>
        </p:blipFill>
        <p:spPr>
          <a:xfrm>
            <a:off x="2065863" y="1374554"/>
            <a:ext cx="2764263" cy="4673600"/>
          </a:xfrm>
        </p:spPr>
      </p:pic>
      <p:pic>
        <p:nvPicPr>
          <p:cNvPr id="3" name="Picture 2">
            <a:extLst>
              <a:ext uri="{FF2B5EF4-FFF2-40B4-BE49-F238E27FC236}">
                <a16:creationId xmlns:a16="http://schemas.microsoft.com/office/drawing/2014/main" id="{B42F31DA-0D99-2D7A-7643-242EBBA7B3DD}"/>
              </a:ext>
            </a:extLst>
          </p:cNvPr>
          <p:cNvPicPr>
            <a:picLocks noChangeAspect="1"/>
          </p:cNvPicPr>
          <p:nvPr/>
        </p:nvPicPr>
        <p:blipFill>
          <a:blip r:embed="rId3"/>
          <a:stretch>
            <a:fillRect/>
          </a:stretch>
        </p:blipFill>
        <p:spPr>
          <a:xfrm>
            <a:off x="6096000" y="1249658"/>
            <a:ext cx="3327550" cy="4923392"/>
          </a:xfrm>
          <a:prstGeom prst="rect">
            <a:avLst/>
          </a:prstGeom>
        </p:spPr>
      </p:pic>
    </p:spTree>
    <p:extLst>
      <p:ext uri="{BB962C8B-B14F-4D97-AF65-F5344CB8AC3E}">
        <p14:creationId xmlns:p14="http://schemas.microsoft.com/office/powerpoint/2010/main" val="35217681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dirty="0"/>
              <a:t>Project Link(GitHub, Google drive link)</a:t>
            </a:r>
          </a:p>
        </p:txBody>
      </p:sp>
      <p:sp>
        <p:nvSpPr>
          <p:cNvPr id="4" name="Content Placeholder 3">
            <a:extLst>
              <a:ext uri="{FF2B5EF4-FFF2-40B4-BE49-F238E27FC236}">
                <a16:creationId xmlns:a16="http://schemas.microsoft.com/office/drawing/2014/main" id="{C303816E-2866-F86D-F785-DFCC937D5A2F}"/>
              </a:ext>
            </a:extLst>
          </p:cNvPr>
          <p:cNvSpPr>
            <a:spLocks noGrp="1"/>
          </p:cNvSpPr>
          <p:nvPr>
            <p:ph idx="1"/>
          </p:nvPr>
        </p:nvSpPr>
        <p:spPr/>
        <p:txBody>
          <a:bodyPr/>
          <a:lstStyle/>
          <a:p>
            <a:endParaRPr lang="en-IN" dirty="0"/>
          </a:p>
          <a:p>
            <a:r>
              <a:rPr lang="en-IN" dirty="0"/>
              <a:t>https://web-chat.global.assistant.watson.appdomain.cloud/preview.html?backgroundImageURL=https%3A%2F%2Fau-syd.assistant.watson.cloud.ibm.com%2Fpublic%2Fimages%2Fupx-a1a01b08-1184-4202-a51c-c0db1bb0a546%3A%3Ab93fbfb3-638f-4883-9d43-8677c1ffc841&amp;integrationID=86041259-fe21-495c-ab48-ea845d40b761&amp;region=au-syd&amp;serviceInstanceID=a1a01b08-1184-4202-a51c-c0db1bb0a546</a:t>
            </a:r>
          </a:p>
          <a:p>
            <a:endParaRPr lang="en-IN" dirty="0"/>
          </a:p>
          <a:p>
            <a:r>
              <a:rPr lang="en-IN" b="1" dirty="0">
                <a:solidFill>
                  <a:srgbClr val="FF0000"/>
                </a:solidFill>
              </a:rPr>
              <a:t>GITHUB LINK :</a:t>
            </a:r>
          </a:p>
          <a:p>
            <a:r>
              <a:rPr lang="en-IN" dirty="0"/>
              <a:t>https://github.com/debeshkumar-DK/IBM-WatsonX-AI</a:t>
            </a:r>
          </a:p>
        </p:txBody>
      </p:sp>
    </p:spTree>
    <p:extLst>
      <p:ext uri="{BB962C8B-B14F-4D97-AF65-F5344CB8AC3E}">
        <p14:creationId xmlns:p14="http://schemas.microsoft.com/office/powerpoint/2010/main" val="7696140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dirty="0"/>
              <a:t>In conclusion, the development of a college admission chatbot offers a practical solution to enhance the application experience for prospective students. By leveraging natural language processing and secure data collection, the chatbot effectively guides users through the admission process while providing timely and accurate information. With its user-friendly interface and feedback mechanism, the chatbot ensures continuous improvement and optimization, ultimately contributing to a seamless and efficient admission experience for both students and the college administration.</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b="1" dirty="0"/>
              <a:t>Personalized Assistance: </a:t>
            </a:r>
            <a:r>
              <a:rPr lang="en-US" dirty="0"/>
              <a:t>Incorporating machine learning algorithms can enable the chatbot to analyze user preferences and behaviors, offering personalized recommendations and tailored assistance throughout the admission journey.</a:t>
            </a:r>
          </a:p>
          <a:p>
            <a:pPr marL="305435" indent="-305435"/>
            <a:r>
              <a:rPr lang="en-US" b="1" dirty="0"/>
              <a:t>Multilingual Support: </a:t>
            </a:r>
            <a:r>
              <a:rPr lang="en-US" dirty="0"/>
              <a:t>Integrating language translation features can make the chatbot accessible to a wider audience, including international students, thus diversifying the applicant pool and enhancing the college's global reach.</a:t>
            </a:r>
          </a:p>
          <a:p>
            <a:pPr marL="305435" indent="-305435"/>
            <a:r>
              <a:rPr lang="en-US" b="1" dirty="0"/>
              <a:t>Virtual Tours and Events: </a:t>
            </a:r>
            <a:r>
              <a:rPr lang="en-US" dirty="0"/>
              <a:t>Enhancing the chatbot with virtual tour functionalities and event reminders can provide prospective students with immersive experiences, allowing them to explore campus facilities and participate in online admission events.</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t>IBM </a:t>
            </a:r>
            <a:r>
              <a:rPr lang="en-IN" sz="2400" dirty="0" err="1"/>
              <a:t>watsonx</a:t>
            </a:r>
            <a:r>
              <a:rPr lang="en-IN" sz="2400" dirty="0"/>
              <a:t> Assistant tutorial</a:t>
            </a:r>
          </a:p>
        </p:txBody>
      </p:sp>
    </p:spTree>
    <p:extLst>
      <p:ext uri="{BB962C8B-B14F-4D97-AF65-F5344CB8AC3E}">
        <p14:creationId xmlns:p14="http://schemas.microsoft.com/office/powerpoint/2010/main" val="7289502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200" b="1" dirty="0">
                <a:solidFill>
                  <a:srgbClr val="00B0F0"/>
                </a:solidFill>
                <a:latin typeface="Arial" pitchFamily="34" charset="0"/>
                <a:cs typeface="Arial" pitchFamily="34" charset="0"/>
              </a:rPr>
              <a:t>course certificate 1 </a:t>
            </a:r>
          </a:p>
        </p:txBody>
      </p:sp>
      <p:pic>
        <p:nvPicPr>
          <p:cNvPr id="4" name="Picture 3">
            <a:extLst>
              <a:ext uri="{FF2B5EF4-FFF2-40B4-BE49-F238E27FC236}">
                <a16:creationId xmlns:a16="http://schemas.microsoft.com/office/drawing/2014/main" id="{B9C9B7C7-7F33-82C1-26F4-1B1B0AE77242}"/>
              </a:ext>
            </a:extLst>
          </p:cNvPr>
          <p:cNvPicPr>
            <a:picLocks noChangeAspect="1"/>
          </p:cNvPicPr>
          <p:nvPr/>
        </p:nvPicPr>
        <p:blipFill>
          <a:blip r:embed="rId2"/>
          <a:stretch>
            <a:fillRect/>
          </a:stretch>
        </p:blipFill>
        <p:spPr>
          <a:xfrm>
            <a:off x="3081184" y="1143000"/>
            <a:ext cx="5715000" cy="5715000"/>
          </a:xfrm>
          <a:prstGeom prst="rect">
            <a:avLst/>
          </a:prstGeom>
        </p:spPr>
      </p:pic>
    </p:spTree>
    <p:extLst>
      <p:ext uri="{BB962C8B-B14F-4D97-AF65-F5344CB8AC3E}">
        <p14:creationId xmlns:p14="http://schemas.microsoft.com/office/powerpoint/2010/main" val="39298267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r>
              <a:rPr lang="en-US" sz="2000" b="1" dirty="0">
                <a:latin typeface="Arial"/>
                <a:ea typeface="+mn-lt"/>
                <a:cs typeface="Arial"/>
              </a:rPr>
              <a:t>Problem Statement</a:t>
            </a:r>
            <a:endParaRPr lang="en-US" dirty="0">
              <a:latin typeface="Arial"/>
              <a:cs typeface="Arial"/>
            </a:endParaRPr>
          </a:p>
          <a:p>
            <a:r>
              <a:rPr lang="en-US" sz="2000" b="1" dirty="0">
                <a:latin typeface="Arial"/>
                <a:ea typeface="+mn-lt"/>
                <a:cs typeface="Arial"/>
              </a:rPr>
              <a:t>Proposed System/Solution</a:t>
            </a:r>
            <a:endParaRPr lang="en-US" dirty="0">
              <a:latin typeface="Arial"/>
              <a:cs typeface="Arial"/>
            </a:endParaRPr>
          </a:p>
          <a:p>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r>
              <a:rPr lang="en-US" sz="2000" b="1" dirty="0">
                <a:latin typeface="Arial"/>
                <a:ea typeface="+mn-lt"/>
                <a:cs typeface="Arial"/>
              </a:rPr>
              <a:t>Result</a:t>
            </a:r>
          </a:p>
          <a:p>
            <a:r>
              <a:rPr lang="en-US" sz="2000" b="1" dirty="0">
                <a:latin typeface="Arial"/>
                <a:ea typeface="+mn-lt"/>
                <a:cs typeface="Arial"/>
              </a:rPr>
              <a:t>Conclusion</a:t>
            </a:r>
            <a:endParaRPr lang="en-US" dirty="0">
              <a:latin typeface="Arial"/>
              <a:cs typeface="Arial"/>
            </a:endParaRPr>
          </a:p>
          <a:p>
            <a:r>
              <a:rPr lang="en-US" sz="2000" b="1" dirty="0">
                <a:latin typeface="Arial"/>
                <a:ea typeface="+mn-lt"/>
                <a:cs typeface="Arial"/>
              </a:rPr>
              <a:t>Future Scope</a:t>
            </a:r>
          </a:p>
          <a:p>
            <a:r>
              <a:rPr lang="en-US" sz="2000" b="1" dirty="0">
                <a:latin typeface="Arial"/>
                <a:ea typeface="+mn-lt"/>
                <a:cs typeface="Arial"/>
              </a:rPr>
              <a:t>References</a:t>
            </a:r>
            <a:endParaRPr lang="en-US" dirty="0">
              <a:latin typeface="Arial"/>
              <a:cs typeface="Arial"/>
            </a:endParaRPr>
          </a:p>
          <a:p>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200" b="1" dirty="0">
                <a:solidFill>
                  <a:srgbClr val="00B0F0"/>
                </a:solidFill>
                <a:latin typeface="Arial" pitchFamily="34" charset="0"/>
                <a:cs typeface="Arial" pitchFamily="34" charset="0"/>
              </a:rPr>
              <a:t>course certificate 2 </a:t>
            </a:r>
          </a:p>
        </p:txBody>
      </p:sp>
      <p:pic>
        <p:nvPicPr>
          <p:cNvPr id="4" name="Picture 3">
            <a:extLst>
              <a:ext uri="{FF2B5EF4-FFF2-40B4-BE49-F238E27FC236}">
                <a16:creationId xmlns:a16="http://schemas.microsoft.com/office/drawing/2014/main" id="{B920B528-2B86-D678-2FD9-975ADABD780E}"/>
              </a:ext>
            </a:extLst>
          </p:cNvPr>
          <p:cNvPicPr>
            <a:picLocks noChangeAspect="1"/>
          </p:cNvPicPr>
          <p:nvPr/>
        </p:nvPicPr>
        <p:blipFill>
          <a:blip r:embed="rId2"/>
          <a:stretch>
            <a:fillRect/>
          </a:stretch>
        </p:blipFill>
        <p:spPr>
          <a:xfrm>
            <a:off x="3356487" y="1143000"/>
            <a:ext cx="5715000" cy="5715000"/>
          </a:xfrm>
          <a:prstGeom prst="rect">
            <a:avLst/>
          </a:prstGeom>
        </p:spPr>
      </p:pic>
    </p:spTree>
    <p:extLst>
      <p:ext uri="{BB962C8B-B14F-4D97-AF65-F5344CB8AC3E}">
        <p14:creationId xmlns:p14="http://schemas.microsoft.com/office/powerpoint/2010/main" val="34830992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04778" y="1342407"/>
            <a:ext cx="11029615" cy="4673324"/>
          </a:xfrm>
        </p:spPr>
        <p:txBody>
          <a:bodyPr/>
          <a:lstStyle/>
          <a:p>
            <a:pPr marL="0" indent="0">
              <a:buNone/>
            </a:pPr>
            <a:r>
              <a:rPr lang="en-US" dirty="0">
                <a:latin typeface="Arial" panose="020B0604020202020204" pitchFamily="34" charset="0"/>
                <a:cs typeface="Arial" panose="020B0604020202020204" pitchFamily="34" charset="0"/>
              </a:rPr>
              <a:t>Create a college admission chatbot helping students with course details, requirements, and application updates. It collects student info like name, phone number, exam rank and interested courses. The bot ensures a smooth experience, guiding students through admission with timely assistance.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42900" indent="-342900">
              <a:buFont typeface="+mj-lt"/>
              <a:buAutoNum type="arabicPeriod"/>
            </a:pPr>
            <a:r>
              <a:rPr lang="en-US" b="1" dirty="0"/>
              <a:t>User Interaction</a:t>
            </a:r>
            <a:r>
              <a:rPr lang="en-US" dirty="0"/>
              <a:t>: The chatbot engages users in natural language conversations, using prompts and responses to guide them through the admission process.</a:t>
            </a:r>
          </a:p>
          <a:p>
            <a:pPr marL="342900" indent="-342900">
              <a:buFont typeface="+mj-lt"/>
              <a:buAutoNum type="arabicPeriod"/>
            </a:pPr>
            <a:r>
              <a:rPr lang="en-US" b="1" dirty="0"/>
              <a:t>Information Collection</a:t>
            </a:r>
            <a:r>
              <a:rPr lang="en-US" dirty="0"/>
              <a:t>: It prompts users to input their name, mobile number, JEE Mains rank and interested courses, storing this information securely.</a:t>
            </a:r>
          </a:p>
          <a:p>
            <a:pPr marL="342900" indent="-342900">
              <a:buFont typeface="+mj-lt"/>
              <a:buAutoNum type="arabicPeriod"/>
            </a:pPr>
            <a:r>
              <a:rPr lang="en-US" b="1" dirty="0"/>
              <a:t>Query Handling: </a:t>
            </a:r>
            <a:r>
              <a:rPr lang="en-US" dirty="0"/>
              <a:t>The chatbot responds to inquiries about course details, admission requirements, application status, and general college information with accurate and helpful responses.</a:t>
            </a:r>
          </a:p>
          <a:p>
            <a:pPr marL="342900" indent="-342900">
              <a:buFont typeface="+mj-lt"/>
              <a:buAutoNum type="arabicPeriod"/>
            </a:pPr>
            <a:r>
              <a:rPr lang="en-US" b="1" dirty="0"/>
              <a:t>User Guidance: </a:t>
            </a:r>
            <a:r>
              <a:rPr lang="en-US" dirty="0"/>
              <a:t>It provides step-by-step guidance, directing users on how to proceed with their application, including deadlines and necessary documentation.</a:t>
            </a:r>
          </a:p>
          <a:p>
            <a:pPr marL="342900" indent="-342900">
              <a:buFont typeface="+mj-lt"/>
              <a:buAutoNum type="arabicPeriod"/>
            </a:pPr>
            <a:r>
              <a:rPr lang="en-US" b="1" dirty="0"/>
              <a:t>Feedback Mechanism</a:t>
            </a:r>
            <a:r>
              <a:rPr lang="en-US" dirty="0"/>
              <a:t>: The chatbot incorporates a feedback mechanism to improve its responses and user experience over time, ensuring continuous optimization.</a:t>
            </a: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dirty="0">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dirty="0"/>
          </a:p>
          <a:p>
            <a:pPr marL="305435" indent="-305435"/>
            <a:r>
              <a:rPr lang="en-IN" sz="1800" b="1" dirty="0">
                <a:solidFill>
                  <a:srgbClr val="0F0F0F"/>
                </a:solidFill>
              </a:rPr>
              <a:t>System requirements : windows 11 operating system , 8GB RAM, I3 Processor</a:t>
            </a:r>
          </a:p>
          <a:p>
            <a:pPr marL="305435" indent="-305435"/>
            <a:r>
              <a:rPr lang="en-IN" sz="1800" b="1" dirty="0">
                <a:solidFill>
                  <a:srgbClr val="0F0F0F"/>
                </a:solidFill>
              </a:rPr>
              <a:t>Library required to build the model : IBM </a:t>
            </a:r>
            <a:r>
              <a:rPr lang="en-IN" sz="1800" b="1" dirty="0" err="1">
                <a:solidFill>
                  <a:srgbClr val="0F0F0F"/>
                </a:solidFill>
              </a:rPr>
              <a:t>Watsonx</a:t>
            </a:r>
            <a:r>
              <a:rPr lang="en-IN" sz="1800" b="1" dirty="0">
                <a:solidFill>
                  <a:srgbClr val="0F0F0F"/>
                </a:solidFill>
              </a:rPr>
              <a:t> assistant</a:t>
            </a:r>
          </a:p>
          <a:p>
            <a:pPr marL="305435" indent="-305435"/>
            <a:r>
              <a:rPr lang="en-IN" sz="1800" b="1" dirty="0">
                <a:solidFill>
                  <a:srgbClr val="0F0F0F"/>
                </a:solidFill>
              </a:rPr>
              <a:t>Internet Connection</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US" sz="2400" dirty="0">
                <a:latin typeface="Arial" panose="020B0604020202020204" pitchFamily="34" charset="0"/>
                <a:cs typeface="Arial" panose="020B0604020202020204" pitchFamily="34" charset="0"/>
              </a:rPr>
              <a:t>a college admission chatbot designed to streamline the application process for prospective students. Users interact naturally with the bot, receiving guidance on admission procedures, course details, and general college information. The bot securely collects necessary information such as name, mobile number, exam rank, and interested courses. It handles user queries efficiently, providing accurate responses and step-by-step guidance. Additionally, a feedback mechanism ensures ongoing improvement of the </a:t>
            </a:r>
            <a:r>
              <a:rPr lang="en-US" sz="2400" dirty="0" err="1">
                <a:latin typeface="Arial" panose="020B0604020202020204" pitchFamily="34" charset="0"/>
                <a:cs typeface="Arial" panose="020B0604020202020204" pitchFamily="34" charset="0"/>
              </a:rPr>
              <a:t>chatbot's</a:t>
            </a:r>
            <a:r>
              <a:rPr lang="en-US" sz="2400" dirty="0">
                <a:latin typeface="Arial" panose="020B0604020202020204" pitchFamily="34" charset="0"/>
                <a:cs typeface="Arial" panose="020B0604020202020204" pitchFamily="34" charset="0"/>
              </a:rPr>
              <a:t> performance and user experience.</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832933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13229" y="702156"/>
            <a:ext cx="1257300" cy="6081938"/>
          </a:xfrm>
        </p:spPr>
      </p:pic>
      <p:pic>
        <p:nvPicPr>
          <p:cNvPr id="4" name="Picture 3">
            <a:extLst>
              <a:ext uri="{FF2B5EF4-FFF2-40B4-BE49-F238E27FC236}">
                <a16:creationId xmlns:a16="http://schemas.microsoft.com/office/drawing/2014/main" id="{DF2C4600-0782-02C9-024C-03DD582F2C25}"/>
              </a:ext>
            </a:extLst>
          </p:cNvPr>
          <p:cNvPicPr>
            <a:picLocks noChangeAspect="1"/>
          </p:cNvPicPr>
          <p:nvPr/>
        </p:nvPicPr>
        <p:blipFill>
          <a:blip r:embed="rId3"/>
          <a:stretch>
            <a:fillRect/>
          </a:stretch>
        </p:blipFill>
        <p:spPr>
          <a:xfrm>
            <a:off x="4222955" y="1154440"/>
            <a:ext cx="7969045" cy="3702696"/>
          </a:xfrm>
          <a:prstGeom prst="rect">
            <a:avLst/>
          </a:prstGeom>
        </p:spPr>
      </p:pic>
    </p:spTree>
    <p:extLst>
      <p:ext uri="{BB962C8B-B14F-4D97-AF65-F5344CB8AC3E}">
        <p14:creationId xmlns:p14="http://schemas.microsoft.com/office/powerpoint/2010/main" val="18884845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pic>
        <p:nvPicPr>
          <p:cNvPr id="8" name="Content Placeholder 7">
            <a:extLst>
              <a:ext uri="{FF2B5EF4-FFF2-40B4-BE49-F238E27FC236}">
                <a16:creationId xmlns:a16="http://schemas.microsoft.com/office/drawing/2014/main" id="{EABD0A37-11F6-63E6-36DA-A053BEF66F14}"/>
              </a:ext>
            </a:extLst>
          </p:cNvPr>
          <p:cNvPicPr>
            <a:picLocks noGrp="1" noChangeAspect="1"/>
          </p:cNvPicPr>
          <p:nvPr>
            <p:ph idx="1"/>
          </p:nvPr>
        </p:nvPicPr>
        <p:blipFill>
          <a:blip r:embed="rId2"/>
          <a:stretch>
            <a:fillRect/>
          </a:stretch>
        </p:blipFill>
        <p:spPr>
          <a:xfrm>
            <a:off x="955482" y="1232452"/>
            <a:ext cx="9769758" cy="4673600"/>
          </a:xfrm>
        </p:spPr>
      </p:pic>
    </p:spTree>
    <p:extLst>
      <p:ext uri="{BB962C8B-B14F-4D97-AF65-F5344CB8AC3E}">
        <p14:creationId xmlns:p14="http://schemas.microsoft.com/office/powerpoint/2010/main" val="36316610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8" name="Content Placeholder 7">
            <a:extLst>
              <a:ext uri="{FF2B5EF4-FFF2-40B4-BE49-F238E27FC236}">
                <a16:creationId xmlns:a16="http://schemas.microsoft.com/office/drawing/2014/main" id="{EE3EEEF7-BB26-67ED-B28B-9E2AD96AA21B}"/>
              </a:ext>
            </a:extLst>
          </p:cNvPr>
          <p:cNvPicPr>
            <a:picLocks noGrp="1" noChangeAspect="1"/>
          </p:cNvPicPr>
          <p:nvPr>
            <p:ph idx="1"/>
          </p:nvPr>
        </p:nvPicPr>
        <p:blipFill>
          <a:blip r:embed="rId2"/>
          <a:stretch>
            <a:fillRect/>
          </a:stretch>
        </p:blipFill>
        <p:spPr>
          <a:xfrm>
            <a:off x="1154158" y="1301750"/>
            <a:ext cx="9883684" cy="4673600"/>
          </a:xfrm>
        </p:spPr>
      </p:pic>
    </p:spTree>
    <p:extLst>
      <p:ext uri="{BB962C8B-B14F-4D97-AF65-F5344CB8AC3E}">
        <p14:creationId xmlns:p14="http://schemas.microsoft.com/office/powerpoint/2010/main" val="53041537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3.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docProps/app.xml><?xml version="1.0" encoding="utf-8"?>
<Properties xmlns="http://schemas.openxmlformats.org/officeDocument/2006/extended-properties" xmlns:vt="http://schemas.openxmlformats.org/officeDocument/2006/docPropsVTypes">
  <Template>Future forward</Template>
  <TotalTime>208</TotalTime>
  <Words>667</Words>
  <Application>Microsoft Office PowerPoint</Application>
  <PresentationFormat>Widescreen</PresentationFormat>
  <Paragraphs>58</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DividendVTI</vt:lpstr>
      <vt:lpstr>College admission chat bot Using watsonx</vt:lpstr>
      <vt:lpstr>OUTLINE</vt:lpstr>
      <vt:lpstr>Problem Statement</vt:lpstr>
      <vt:lpstr>Proposed Solution</vt:lpstr>
      <vt:lpstr>System  Approach</vt:lpstr>
      <vt:lpstr>Result</vt:lpstr>
      <vt:lpstr>Result</vt:lpstr>
      <vt:lpstr>Result</vt:lpstr>
      <vt:lpstr>Result</vt:lpstr>
      <vt:lpstr>Result</vt:lpstr>
      <vt:lpstr>Result</vt:lpstr>
      <vt:lpstr>Result</vt:lpstr>
      <vt:lpstr>Result</vt:lpstr>
      <vt:lpstr>Result</vt:lpstr>
      <vt:lpstr>Project Link(GitHub, Google drive link)</vt:lpstr>
      <vt:lpstr>Conclusion</vt:lpstr>
      <vt:lpstr>PowerPoint Presentation</vt:lpstr>
      <vt:lpstr>References</vt:lpstr>
      <vt:lpstr>course certificate 1 </vt:lpstr>
      <vt:lpstr>course certificate 2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prime.darkknight01@gmail.com</cp:lastModifiedBy>
  <cp:revision>35</cp:revision>
  <dcterms:created xsi:type="dcterms:W3CDTF">2021-05-26T16:50:10Z</dcterms:created>
  <dcterms:modified xsi:type="dcterms:W3CDTF">2024-07-01T08:49:47Z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