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3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43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18052" y="1165265"/>
            <a:ext cx="7480697" cy="4099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070"/>
              </a:lnSpc>
              <a:buNone/>
            </a:pPr>
            <a:r>
              <a:rPr lang="en-US" sz="645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Unlocking Growth: A Credit Card Opportunity Analysis</a:t>
            </a:r>
            <a:endParaRPr lang="en-US" sz="6456" dirty="0"/>
          </a:p>
        </p:txBody>
      </p:sp>
      <p:sp>
        <p:nvSpPr>
          <p:cNvPr id="6" name="Text 2"/>
          <p:cNvSpPr/>
          <p:nvPr/>
        </p:nvSpPr>
        <p:spPr>
          <a:xfrm>
            <a:off x="6318052" y="5620703"/>
            <a:ext cx="7480697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4"/>
              </a:lnSpc>
              <a:buNone/>
            </a:pPr>
            <a:r>
              <a:rPr lang="en-US" sz="187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Mitron Bank's credit card analysis explores the growing demand in the Indian market, identifying key opportunities for strategic growth.</a:t>
            </a:r>
            <a:endParaRPr lang="en-US" sz="1871" dirty="0"/>
          </a:p>
        </p:txBody>
      </p:sp>
      <p:sp>
        <p:nvSpPr>
          <p:cNvPr id="7" name="Shape 3"/>
          <p:cNvSpPr/>
          <p:nvPr/>
        </p:nvSpPr>
        <p:spPr>
          <a:xfrm>
            <a:off x="6318052" y="6666190"/>
            <a:ext cx="380167" cy="380167"/>
          </a:xfrm>
          <a:prstGeom prst="roundRect">
            <a:avLst>
              <a:gd name="adj" fmla="val 24050182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72" y="6673810"/>
            <a:ext cx="364927" cy="3649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816923" y="6648331"/>
            <a:ext cx="2564130" cy="415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5"/>
              </a:lnSpc>
              <a:buNone/>
            </a:pPr>
            <a:r>
              <a:rPr lang="en-US" sz="2339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Azeez Ibraheem</a:t>
            </a:r>
            <a:endParaRPr lang="en-US" sz="2339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864BE4-C32B-4CD7-8A5D-9242DB61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8748" y="139541"/>
            <a:ext cx="673953" cy="673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4D5C2-6BC8-45D8-BAA3-DF5912129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1430"/>
            <a:ext cx="578358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546622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Customer Spending Habits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70677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Insights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339352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Total spend: $531M across 4,000 customers in 5 cities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864037" y="5351621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Average spend: $614 per customer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864037" y="5968841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Average income utilization: 1.19%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5372695" y="3706773"/>
            <a:ext cx="388453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Top Spending Categories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5767626" y="4339352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Bills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5767626" y="4820722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Groceries</a:t>
            </a: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5767626" y="5302091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Electronics</a:t>
            </a:r>
            <a:endParaRPr lang="en-US" sz="1944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0A8A56-C0AE-40F6-8D36-EA1C00BB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269" y="2383380"/>
            <a:ext cx="4716631" cy="52061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073A17-3B2A-4678-96BB-00F291BEC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8748" y="139541"/>
            <a:ext cx="673953" cy="673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39973" y="912019"/>
            <a:ext cx="7664053" cy="1321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3"/>
              </a:lnSpc>
              <a:buNone/>
            </a:pPr>
            <a:r>
              <a:rPr lang="en-US" sz="416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High-Potential Customer Segments</a:t>
            </a:r>
            <a:endParaRPr lang="en-US" sz="4162" dirty="0"/>
          </a:p>
        </p:txBody>
      </p:sp>
      <p:sp>
        <p:nvSpPr>
          <p:cNvPr id="6" name="Shape 2"/>
          <p:cNvSpPr/>
          <p:nvPr/>
        </p:nvSpPr>
        <p:spPr>
          <a:xfrm>
            <a:off x="739973" y="2788444"/>
            <a:ext cx="475655" cy="475655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20472" y="2867620"/>
            <a:ext cx="114538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24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497" dirty="0"/>
          </a:p>
        </p:txBody>
      </p:sp>
      <p:sp>
        <p:nvSpPr>
          <p:cNvPr id="8" name="Text 4"/>
          <p:cNvSpPr/>
          <p:nvPr/>
        </p:nvSpPr>
        <p:spPr>
          <a:xfrm>
            <a:off x="1426964" y="2788444"/>
            <a:ext cx="3589496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20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Ideal Credit Card Customer</a:t>
            </a:r>
            <a:endParaRPr lang="en-US" sz="2081" dirty="0"/>
          </a:p>
        </p:txBody>
      </p:sp>
      <p:sp>
        <p:nvSpPr>
          <p:cNvPr id="9" name="Text 5"/>
          <p:cNvSpPr/>
          <p:nvPr/>
        </p:nvSpPr>
        <p:spPr>
          <a:xfrm>
            <a:off x="1426964" y="3245644"/>
            <a:ext cx="6977063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4"/>
              </a:lnSpc>
              <a:buNone/>
            </a:pPr>
            <a:r>
              <a:rPr lang="en-US" sz="166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Age: 25-45 years old</a:t>
            </a:r>
            <a:endParaRPr lang="en-US" sz="1665" dirty="0"/>
          </a:p>
        </p:txBody>
      </p:sp>
      <p:sp>
        <p:nvSpPr>
          <p:cNvPr id="10" name="Shape 6"/>
          <p:cNvSpPr/>
          <p:nvPr/>
        </p:nvSpPr>
        <p:spPr>
          <a:xfrm>
            <a:off x="739973" y="4033004"/>
            <a:ext cx="475655" cy="475655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87730" y="4112181"/>
            <a:ext cx="180142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24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497" dirty="0"/>
          </a:p>
        </p:txBody>
      </p:sp>
      <p:sp>
        <p:nvSpPr>
          <p:cNvPr id="12" name="Text 8"/>
          <p:cNvSpPr/>
          <p:nvPr/>
        </p:nvSpPr>
        <p:spPr>
          <a:xfrm>
            <a:off x="1426964" y="4033004"/>
            <a:ext cx="2643068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20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Occupation</a:t>
            </a:r>
            <a:endParaRPr lang="en-US" sz="2081" dirty="0"/>
          </a:p>
        </p:txBody>
      </p:sp>
      <p:sp>
        <p:nvSpPr>
          <p:cNvPr id="13" name="Text 9"/>
          <p:cNvSpPr/>
          <p:nvPr/>
        </p:nvSpPr>
        <p:spPr>
          <a:xfrm>
            <a:off x="1426964" y="4490204"/>
            <a:ext cx="6977063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4"/>
              </a:lnSpc>
              <a:buNone/>
            </a:pPr>
            <a:r>
              <a:rPr lang="en-US" sz="166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Salaried IT employees</a:t>
            </a:r>
            <a:endParaRPr lang="en-US" sz="1665" dirty="0"/>
          </a:p>
        </p:txBody>
      </p:sp>
      <p:sp>
        <p:nvSpPr>
          <p:cNvPr id="14" name="Shape 10"/>
          <p:cNvSpPr/>
          <p:nvPr/>
        </p:nvSpPr>
        <p:spPr>
          <a:xfrm>
            <a:off x="739973" y="5277564"/>
            <a:ext cx="475655" cy="475655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88325" y="5356741"/>
            <a:ext cx="178832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24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497" dirty="0"/>
          </a:p>
        </p:txBody>
      </p:sp>
      <p:sp>
        <p:nvSpPr>
          <p:cNvPr id="16" name="Text 12"/>
          <p:cNvSpPr/>
          <p:nvPr/>
        </p:nvSpPr>
        <p:spPr>
          <a:xfrm>
            <a:off x="1426964" y="5277564"/>
            <a:ext cx="2643068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20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Location</a:t>
            </a:r>
            <a:endParaRPr lang="en-US" sz="2081" dirty="0"/>
          </a:p>
        </p:txBody>
      </p:sp>
      <p:sp>
        <p:nvSpPr>
          <p:cNvPr id="17" name="Text 13"/>
          <p:cNvSpPr/>
          <p:nvPr/>
        </p:nvSpPr>
        <p:spPr>
          <a:xfrm>
            <a:off x="1426964" y="5734764"/>
            <a:ext cx="6977063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4"/>
              </a:lnSpc>
              <a:buNone/>
            </a:pPr>
            <a:r>
              <a:rPr lang="en-US" sz="166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Mumbai, Delhi NCR, Bengaluru</a:t>
            </a:r>
            <a:endParaRPr lang="en-US" sz="1665" dirty="0"/>
          </a:p>
        </p:txBody>
      </p:sp>
      <p:sp>
        <p:nvSpPr>
          <p:cNvPr id="18" name="Shape 14"/>
          <p:cNvSpPr/>
          <p:nvPr/>
        </p:nvSpPr>
        <p:spPr>
          <a:xfrm>
            <a:off x="739973" y="6522125"/>
            <a:ext cx="475655" cy="475655"/>
          </a:xfrm>
          <a:prstGeom prst="roundRect">
            <a:avLst>
              <a:gd name="adj" fmla="val 18671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872966" y="6601301"/>
            <a:ext cx="209669" cy="3171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249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497" dirty="0"/>
          </a:p>
        </p:txBody>
      </p:sp>
      <p:sp>
        <p:nvSpPr>
          <p:cNvPr id="20" name="Text 16"/>
          <p:cNvSpPr/>
          <p:nvPr/>
        </p:nvSpPr>
        <p:spPr>
          <a:xfrm>
            <a:off x="1426964" y="6522125"/>
            <a:ext cx="2643068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2"/>
              </a:lnSpc>
              <a:buNone/>
            </a:pPr>
            <a:r>
              <a:rPr lang="en-US" sz="2081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Marital Status</a:t>
            </a:r>
            <a:endParaRPr lang="en-US" sz="2081" dirty="0"/>
          </a:p>
        </p:txBody>
      </p:sp>
      <p:sp>
        <p:nvSpPr>
          <p:cNvPr id="21" name="Text 17"/>
          <p:cNvSpPr/>
          <p:nvPr/>
        </p:nvSpPr>
        <p:spPr>
          <a:xfrm>
            <a:off x="1426964" y="6979325"/>
            <a:ext cx="6977063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4"/>
              </a:lnSpc>
              <a:buNone/>
            </a:pPr>
            <a:r>
              <a:rPr lang="en-US" sz="1665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Married individuals</a:t>
            </a:r>
            <a:endParaRPr lang="en-US" sz="1665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F02DC-2EB5-4084-9F8A-AF1B3BC7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8" y="0"/>
            <a:ext cx="5486401" cy="822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7BC573-D11C-44FE-BF85-CEFE0E486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8748" y="128111"/>
            <a:ext cx="673953" cy="673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296501" y="1013103"/>
            <a:ext cx="7523798" cy="1446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95"/>
              </a:lnSpc>
              <a:buNone/>
            </a:pPr>
            <a:r>
              <a:rPr lang="en-US" sz="455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Competitive Landscape</a:t>
            </a:r>
            <a:endParaRPr lang="en-US" sz="4556" dirty="0"/>
          </a:p>
        </p:txBody>
      </p:sp>
      <p:sp>
        <p:nvSpPr>
          <p:cNvPr id="6" name="Shape 2"/>
          <p:cNvSpPr/>
          <p:nvPr/>
        </p:nvSpPr>
        <p:spPr>
          <a:xfrm>
            <a:off x="6296501" y="2806898"/>
            <a:ext cx="7523798" cy="3408521"/>
          </a:xfrm>
          <a:prstGeom prst="roundRect">
            <a:avLst>
              <a:gd name="adj" fmla="val 285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6304121" y="2814518"/>
            <a:ext cx="7508558" cy="6631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6535579" y="2960965"/>
            <a:ext cx="141041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Feature</a:t>
            </a:r>
            <a:endParaRPr lang="en-US" sz="1822" dirty="0"/>
          </a:p>
        </p:txBody>
      </p:sp>
      <p:sp>
        <p:nvSpPr>
          <p:cNvPr id="9" name="Text 5"/>
          <p:cNvSpPr/>
          <p:nvPr/>
        </p:nvSpPr>
        <p:spPr>
          <a:xfrm>
            <a:off x="8416528" y="2960965"/>
            <a:ext cx="14066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Mitron Bank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10293668" y="2960965"/>
            <a:ext cx="14066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First Eagle</a:t>
            </a:r>
            <a:endParaRPr lang="en-US" sz="1822" dirty="0"/>
          </a:p>
        </p:txBody>
      </p:sp>
      <p:sp>
        <p:nvSpPr>
          <p:cNvPr id="11" name="Text 7"/>
          <p:cNvSpPr/>
          <p:nvPr/>
        </p:nvSpPr>
        <p:spPr>
          <a:xfrm>
            <a:off x="12170807" y="2960965"/>
            <a:ext cx="141041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Rangers</a:t>
            </a:r>
            <a:endParaRPr lang="en-US" sz="1822" dirty="0"/>
          </a:p>
        </p:txBody>
      </p:sp>
      <p:sp>
        <p:nvSpPr>
          <p:cNvPr id="12" name="Shape 8"/>
          <p:cNvSpPr/>
          <p:nvPr/>
        </p:nvSpPr>
        <p:spPr>
          <a:xfrm>
            <a:off x="6304121" y="3477697"/>
            <a:ext cx="7508558" cy="6631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6535579" y="3624143"/>
            <a:ext cx="141041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Annual Fee</a:t>
            </a:r>
            <a:endParaRPr lang="en-US" sz="1822" dirty="0"/>
          </a:p>
        </p:txBody>
      </p:sp>
      <p:sp>
        <p:nvSpPr>
          <p:cNvPr id="14" name="Text 10"/>
          <p:cNvSpPr/>
          <p:nvPr/>
        </p:nvSpPr>
        <p:spPr>
          <a:xfrm>
            <a:off x="8416528" y="3624143"/>
            <a:ext cx="14066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$50</a:t>
            </a:r>
            <a:endParaRPr lang="en-US" sz="1822" dirty="0"/>
          </a:p>
        </p:txBody>
      </p:sp>
      <p:sp>
        <p:nvSpPr>
          <p:cNvPr id="15" name="Text 11"/>
          <p:cNvSpPr/>
          <p:nvPr/>
        </p:nvSpPr>
        <p:spPr>
          <a:xfrm>
            <a:off x="10293668" y="3624143"/>
            <a:ext cx="14066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$75</a:t>
            </a:r>
            <a:endParaRPr lang="en-US" sz="1822" dirty="0"/>
          </a:p>
        </p:txBody>
      </p:sp>
      <p:sp>
        <p:nvSpPr>
          <p:cNvPr id="16" name="Text 12"/>
          <p:cNvSpPr/>
          <p:nvPr/>
        </p:nvSpPr>
        <p:spPr>
          <a:xfrm>
            <a:off x="12170807" y="3624143"/>
            <a:ext cx="141041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$60</a:t>
            </a:r>
            <a:endParaRPr lang="en-US" sz="1822" dirty="0"/>
          </a:p>
        </p:txBody>
      </p:sp>
      <p:sp>
        <p:nvSpPr>
          <p:cNvPr id="17" name="Shape 13"/>
          <p:cNvSpPr/>
          <p:nvPr/>
        </p:nvSpPr>
        <p:spPr>
          <a:xfrm>
            <a:off x="6304121" y="4140875"/>
            <a:ext cx="7508558" cy="103346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535579" y="4287322"/>
            <a:ext cx="1410414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Rewards Program</a:t>
            </a:r>
            <a:endParaRPr lang="en-US" sz="1822" dirty="0"/>
          </a:p>
        </p:txBody>
      </p:sp>
      <p:sp>
        <p:nvSpPr>
          <p:cNvPr id="19" name="Text 15"/>
          <p:cNvSpPr/>
          <p:nvPr/>
        </p:nvSpPr>
        <p:spPr>
          <a:xfrm>
            <a:off x="8416528" y="4287322"/>
            <a:ext cx="1406604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 point per $1 spent</a:t>
            </a:r>
            <a:endParaRPr lang="en-US" sz="1822" dirty="0"/>
          </a:p>
        </p:txBody>
      </p:sp>
      <p:sp>
        <p:nvSpPr>
          <p:cNvPr id="20" name="Text 16"/>
          <p:cNvSpPr/>
          <p:nvPr/>
        </p:nvSpPr>
        <p:spPr>
          <a:xfrm>
            <a:off x="10293668" y="4287322"/>
            <a:ext cx="1406604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1.5 points per $1 spent</a:t>
            </a:r>
            <a:endParaRPr lang="en-US" sz="1822" dirty="0"/>
          </a:p>
        </p:txBody>
      </p:sp>
      <p:sp>
        <p:nvSpPr>
          <p:cNvPr id="21" name="Text 17"/>
          <p:cNvSpPr/>
          <p:nvPr/>
        </p:nvSpPr>
        <p:spPr>
          <a:xfrm>
            <a:off x="12170807" y="4287322"/>
            <a:ext cx="1410414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 point per $2 spent</a:t>
            </a:r>
            <a:endParaRPr lang="en-US" sz="1822" dirty="0"/>
          </a:p>
        </p:txBody>
      </p:sp>
      <p:sp>
        <p:nvSpPr>
          <p:cNvPr id="22" name="Shape 18"/>
          <p:cNvSpPr/>
          <p:nvPr/>
        </p:nvSpPr>
        <p:spPr>
          <a:xfrm>
            <a:off x="6304121" y="5174337"/>
            <a:ext cx="7508558" cy="103346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6535579" y="5320784"/>
            <a:ext cx="1410414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Bonus</a:t>
            </a:r>
            <a:endParaRPr lang="en-US" sz="1822" dirty="0"/>
          </a:p>
        </p:txBody>
      </p:sp>
      <p:sp>
        <p:nvSpPr>
          <p:cNvPr id="24" name="Text 20"/>
          <p:cNvSpPr/>
          <p:nvPr/>
        </p:nvSpPr>
        <p:spPr>
          <a:xfrm>
            <a:off x="8416528" y="5320784"/>
            <a:ext cx="14066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10,000 points</a:t>
            </a:r>
            <a:endParaRPr lang="en-US" sz="1822" dirty="0"/>
          </a:p>
        </p:txBody>
      </p:sp>
      <p:sp>
        <p:nvSpPr>
          <p:cNvPr id="25" name="Text 21"/>
          <p:cNvSpPr/>
          <p:nvPr/>
        </p:nvSpPr>
        <p:spPr>
          <a:xfrm>
            <a:off x="10293668" y="5320784"/>
            <a:ext cx="140660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15,000 points</a:t>
            </a:r>
            <a:endParaRPr lang="en-US" sz="1822" dirty="0"/>
          </a:p>
        </p:txBody>
      </p:sp>
      <p:sp>
        <p:nvSpPr>
          <p:cNvPr id="26" name="Text 22"/>
          <p:cNvSpPr/>
          <p:nvPr/>
        </p:nvSpPr>
        <p:spPr>
          <a:xfrm>
            <a:off x="12170807" y="5320784"/>
            <a:ext cx="1410414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5,000 points</a:t>
            </a:r>
            <a:endParaRPr lang="en-US" sz="1822" dirty="0"/>
          </a:p>
        </p:txBody>
      </p:sp>
      <p:sp>
        <p:nvSpPr>
          <p:cNvPr id="27" name="Text 23"/>
          <p:cNvSpPr/>
          <p:nvPr/>
        </p:nvSpPr>
        <p:spPr>
          <a:xfrm>
            <a:off x="6296501" y="6475809"/>
            <a:ext cx="7523798" cy="740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82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Mitron Bank's credit card offerings need to be competitive with the market leaders to attract and retain high-value customers.</a:t>
            </a:r>
            <a:endParaRPr lang="en-US" sz="1822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15DA89-EF2C-437E-AAB8-84FF30B3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8748" y="128111"/>
            <a:ext cx="673953" cy="673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C15C74-233F-46A5-90B0-98133A2B8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0"/>
            <a:ext cx="566547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05206" y="666988"/>
            <a:ext cx="9277588" cy="1513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959"/>
              </a:lnSpc>
              <a:buNone/>
            </a:pPr>
            <a:r>
              <a:rPr lang="en-US" sz="476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Tailored Approach to Credit Card Growth</a:t>
            </a:r>
            <a:endParaRPr lang="en-US" sz="4767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206" y="2543770"/>
            <a:ext cx="605433" cy="60543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505206" y="3391376"/>
            <a:ext cx="3027164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0"/>
              </a:lnSpc>
              <a:buNone/>
            </a:pPr>
            <a:r>
              <a:rPr lang="en-US" sz="23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 Marketing</a:t>
            </a:r>
            <a:endParaRPr lang="en-US" sz="2384" dirty="0"/>
          </a:p>
        </p:txBody>
      </p:sp>
      <p:sp>
        <p:nvSpPr>
          <p:cNvPr id="8" name="Text 3"/>
          <p:cNvSpPr/>
          <p:nvPr/>
        </p:nvSpPr>
        <p:spPr>
          <a:xfrm>
            <a:off x="4505206" y="3915013"/>
            <a:ext cx="4457105" cy="774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51"/>
              </a:lnSpc>
              <a:buNone/>
            </a:pPr>
            <a:r>
              <a:rPr lang="en-US" sz="190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25-45 year old IT professionals in major cities</a:t>
            </a:r>
            <a:endParaRPr lang="en-US" sz="190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5570" y="2543770"/>
            <a:ext cx="605433" cy="60543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325570" y="3391376"/>
            <a:ext cx="3027164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0"/>
              </a:lnSpc>
              <a:buNone/>
            </a:pPr>
            <a:r>
              <a:rPr lang="en-US" sz="23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Rewards Program</a:t>
            </a:r>
            <a:endParaRPr lang="en-US" sz="2384" dirty="0"/>
          </a:p>
        </p:txBody>
      </p:sp>
      <p:sp>
        <p:nvSpPr>
          <p:cNvPr id="11" name="Text 5"/>
          <p:cNvSpPr/>
          <p:nvPr/>
        </p:nvSpPr>
        <p:spPr>
          <a:xfrm>
            <a:off x="9325570" y="3915013"/>
            <a:ext cx="4457224" cy="3874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51"/>
              </a:lnSpc>
              <a:buNone/>
            </a:pPr>
            <a:r>
              <a:rPr lang="en-US" sz="190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Focus on bills, groceries, and electronics</a:t>
            </a:r>
            <a:endParaRPr lang="en-US" sz="1907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206" y="5416391"/>
            <a:ext cx="605433" cy="60543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4505206" y="6263997"/>
            <a:ext cx="3027164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0"/>
              </a:lnSpc>
              <a:buNone/>
            </a:pPr>
            <a:r>
              <a:rPr lang="en-US" sz="23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Retail Partnerships</a:t>
            </a:r>
            <a:endParaRPr lang="en-US" sz="2384" dirty="0"/>
          </a:p>
        </p:txBody>
      </p:sp>
      <p:sp>
        <p:nvSpPr>
          <p:cNvPr id="14" name="Text 7"/>
          <p:cNvSpPr/>
          <p:nvPr/>
        </p:nvSpPr>
        <p:spPr>
          <a:xfrm>
            <a:off x="4505206" y="6787634"/>
            <a:ext cx="4457105" cy="774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51"/>
              </a:lnSpc>
              <a:buNone/>
            </a:pPr>
            <a:r>
              <a:rPr lang="en-US" sz="190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Partner with popular brands in top spending categories</a:t>
            </a:r>
            <a:endParaRPr lang="en-US" sz="1907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5570" y="5416391"/>
            <a:ext cx="605433" cy="605433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325570" y="6263997"/>
            <a:ext cx="3263860" cy="378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80"/>
              </a:lnSpc>
              <a:buNone/>
            </a:pPr>
            <a:r>
              <a:rPr lang="en-US" sz="23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City-Specific Features</a:t>
            </a:r>
            <a:endParaRPr lang="en-US" sz="2384" dirty="0"/>
          </a:p>
        </p:txBody>
      </p:sp>
      <p:sp>
        <p:nvSpPr>
          <p:cNvPr id="17" name="Text 9"/>
          <p:cNvSpPr/>
          <p:nvPr/>
        </p:nvSpPr>
        <p:spPr>
          <a:xfrm>
            <a:off x="9325570" y="6787634"/>
            <a:ext cx="4457224" cy="774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51"/>
              </a:lnSpc>
              <a:buNone/>
            </a:pPr>
            <a:r>
              <a:rPr lang="en-US" sz="190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Tailor offerings for Mumbai, Delhi NCR, and Bengaluru</a:t>
            </a:r>
            <a:endParaRPr lang="en-US" sz="1907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224025-30CC-4BFE-80B1-7CD8E49DDE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98748" y="128111"/>
            <a:ext cx="673953" cy="6739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143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5326" y="868799"/>
            <a:ext cx="7733348" cy="1889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59"/>
              </a:lnSpc>
              <a:buNone/>
            </a:pPr>
            <a:r>
              <a:rPr lang="en-US" sz="396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Data-Driven Strategy for Credit Card Growth</a:t>
            </a:r>
            <a:endParaRPr lang="en-US" sz="3967" dirty="0"/>
          </a:p>
        </p:txBody>
      </p:sp>
      <p:sp>
        <p:nvSpPr>
          <p:cNvPr id="6" name="Shape 2"/>
          <p:cNvSpPr/>
          <p:nvPr/>
        </p:nvSpPr>
        <p:spPr>
          <a:xfrm>
            <a:off x="705326" y="3083481"/>
            <a:ext cx="7733348" cy="1176337"/>
          </a:xfrm>
          <a:prstGeom prst="roundRect">
            <a:avLst>
              <a:gd name="adj" fmla="val 7196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14400" y="3292554"/>
            <a:ext cx="2519243" cy="314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9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Leverage Insights</a:t>
            </a:r>
            <a:endParaRPr lang="en-US" sz="1984" dirty="0"/>
          </a:p>
        </p:txBody>
      </p:sp>
      <p:sp>
        <p:nvSpPr>
          <p:cNvPr id="8" name="Text 4"/>
          <p:cNvSpPr/>
          <p:nvPr/>
        </p:nvSpPr>
        <p:spPr>
          <a:xfrm>
            <a:off x="914400" y="3728323"/>
            <a:ext cx="7315200" cy="322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9"/>
              </a:lnSpc>
              <a:buNone/>
            </a:pPr>
            <a:r>
              <a:rPr lang="en-US" sz="15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Implement the recommended strategies and monitor their effectiveness.</a:t>
            </a:r>
            <a:endParaRPr lang="en-US" sz="1587" dirty="0"/>
          </a:p>
        </p:txBody>
      </p:sp>
      <p:sp>
        <p:nvSpPr>
          <p:cNvPr id="9" name="Shape 5"/>
          <p:cNvSpPr/>
          <p:nvPr/>
        </p:nvSpPr>
        <p:spPr>
          <a:xfrm>
            <a:off x="705326" y="4461272"/>
            <a:ext cx="7733348" cy="1176337"/>
          </a:xfrm>
          <a:prstGeom prst="roundRect">
            <a:avLst>
              <a:gd name="adj" fmla="val 7196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14400" y="4670346"/>
            <a:ext cx="3271123" cy="314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9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Improvement</a:t>
            </a:r>
            <a:endParaRPr lang="en-US" sz="1984" dirty="0"/>
          </a:p>
        </p:txBody>
      </p:sp>
      <p:sp>
        <p:nvSpPr>
          <p:cNvPr id="11" name="Text 7"/>
          <p:cNvSpPr/>
          <p:nvPr/>
        </p:nvSpPr>
        <p:spPr>
          <a:xfrm>
            <a:off x="914400" y="5106114"/>
            <a:ext cx="7315200" cy="3224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9"/>
              </a:lnSpc>
              <a:buNone/>
            </a:pPr>
            <a:r>
              <a:rPr lang="en-US" sz="15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Gather more data and refine the approach for long-term success.</a:t>
            </a:r>
            <a:endParaRPr lang="en-US" sz="1587" dirty="0"/>
          </a:p>
        </p:txBody>
      </p:sp>
      <p:sp>
        <p:nvSpPr>
          <p:cNvPr id="12" name="Shape 8"/>
          <p:cNvSpPr/>
          <p:nvPr/>
        </p:nvSpPr>
        <p:spPr>
          <a:xfrm>
            <a:off x="705326" y="5839063"/>
            <a:ext cx="7733348" cy="1498759"/>
          </a:xfrm>
          <a:prstGeom prst="roundRect">
            <a:avLst>
              <a:gd name="adj" fmla="val 5648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14400" y="6048137"/>
            <a:ext cx="2519243" cy="3149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98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Competitive Edge</a:t>
            </a:r>
            <a:endParaRPr lang="en-US" sz="1984" dirty="0"/>
          </a:p>
        </p:txBody>
      </p:sp>
      <p:sp>
        <p:nvSpPr>
          <p:cNvPr id="14" name="Text 10"/>
          <p:cNvSpPr/>
          <p:nvPr/>
        </p:nvSpPr>
        <p:spPr>
          <a:xfrm>
            <a:off x="914400" y="6483906"/>
            <a:ext cx="7315200" cy="644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9"/>
              </a:lnSpc>
              <a:buNone/>
            </a:pPr>
            <a:r>
              <a:rPr lang="en-US" sz="1587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data-driven, customer-centric strategy will help Mitron Bank stand out in the credit card market.</a:t>
            </a:r>
            <a:endParaRPr lang="en-US" sz="15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95607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221349"/>
            <a:ext cx="6172200" cy="38146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634460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6878479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Looking forward to working with Mitron Bank to unlock the full potential of its credit card offerings.</a:t>
            </a:r>
            <a:endParaRPr lang="en-US" sz="194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BC533D-A29C-40E8-A1D1-6CB03E63E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8748" y="128111"/>
            <a:ext cx="673953" cy="673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294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Azeez Ibraheem</cp:lastModifiedBy>
  <cp:revision>4</cp:revision>
  <dcterms:created xsi:type="dcterms:W3CDTF">2024-08-19T23:34:54Z</dcterms:created>
  <dcterms:modified xsi:type="dcterms:W3CDTF">2024-08-20T00:31:03Z</dcterms:modified>
</cp:coreProperties>
</file>