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407F-748E-732E-DF6E-56076D963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F9E532-EECA-5C80-BB0B-370F9F792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5CB581-156E-D7A1-3BBA-287333A5EAF4}"/>
              </a:ext>
            </a:extLst>
          </p:cNvPr>
          <p:cNvSpPr>
            <a:spLocks noGrp="1"/>
          </p:cNvSpPr>
          <p:nvPr>
            <p:ph type="dt" sz="half" idx="10"/>
          </p:nvPr>
        </p:nvSpPr>
        <p:spPr/>
        <p:txBody>
          <a:bodyPr/>
          <a:lstStyle/>
          <a:p>
            <a:fld id="{8811B6D2-BBCA-46B0-A05B-9A3728C7F64C}" type="datetimeFigureOut">
              <a:rPr lang="en-US" smtClean="0"/>
              <a:t>6/3/2022</a:t>
            </a:fld>
            <a:endParaRPr lang="en-US"/>
          </a:p>
        </p:txBody>
      </p:sp>
      <p:sp>
        <p:nvSpPr>
          <p:cNvPr id="5" name="Footer Placeholder 4">
            <a:extLst>
              <a:ext uri="{FF2B5EF4-FFF2-40B4-BE49-F238E27FC236}">
                <a16:creationId xmlns:a16="http://schemas.microsoft.com/office/drawing/2014/main" id="{52477D08-A0C5-4FAD-8FEB-D6A4560B8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FFBC5-C4A6-3EC1-1065-31698E366CB1}"/>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41400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6206-5EA9-AB84-5BD7-02729C618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F097A8-F69A-6B6E-7374-8A90B04070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0D6DC-1154-7ECF-67BE-72CF5762FB89}"/>
              </a:ext>
            </a:extLst>
          </p:cNvPr>
          <p:cNvSpPr>
            <a:spLocks noGrp="1"/>
          </p:cNvSpPr>
          <p:nvPr>
            <p:ph type="dt" sz="half" idx="10"/>
          </p:nvPr>
        </p:nvSpPr>
        <p:spPr/>
        <p:txBody>
          <a:bodyPr/>
          <a:lstStyle/>
          <a:p>
            <a:fld id="{8811B6D2-BBCA-46B0-A05B-9A3728C7F64C}" type="datetimeFigureOut">
              <a:rPr lang="en-US" smtClean="0"/>
              <a:t>6/3/2022</a:t>
            </a:fld>
            <a:endParaRPr lang="en-US"/>
          </a:p>
        </p:txBody>
      </p:sp>
      <p:sp>
        <p:nvSpPr>
          <p:cNvPr id="5" name="Footer Placeholder 4">
            <a:extLst>
              <a:ext uri="{FF2B5EF4-FFF2-40B4-BE49-F238E27FC236}">
                <a16:creationId xmlns:a16="http://schemas.microsoft.com/office/drawing/2014/main" id="{3FAA6B10-E408-9D48-4A33-29661E796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14484-BAE5-96BD-501D-DE19F71CA40E}"/>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68944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40A50B-307B-A6BB-B3F8-EAD873CA2A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23401D-D71E-BA2B-2767-7E30DC5AB8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75FC3-8F6F-A632-A032-1B5FAF66DF91}"/>
              </a:ext>
            </a:extLst>
          </p:cNvPr>
          <p:cNvSpPr>
            <a:spLocks noGrp="1"/>
          </p:cNvSpPr>
          <p:nvPr>
            <p:ph type="dt" sz="half" idx="10"/>
          </p:nvPr>
        </p:nvSpPr>
        <p:spPr/>
        <p:txBody>
          <a:bodyPr/>
          <a:lstStyle/>
          <a:p>
            <a:fld id="{8811B6D2-BBCA-46B0-A05B-9A3728C7F64C}" type="datetimeFigureOut">
              <a:rPr lang="en-US" smtClean="0"/>
              <a:t>6/3/2022</a:t>
            </a:fld>
            <a:endParaRPr lang="en-US"/>
          </a:p>
        </p:txBody>
      </p:sp>
      <p:sp>
        <p:nvSpPr>
          <p:cNvPr id="5" name="Footer Placeholder 4">
            <a:extLst>
              <a:ext uri="{FF2B5EF4-FFF2-40B4-BE49-F238E27FC236}">
                <a16:creationId xmlns:a16="http://schemas.microsoft.com/office/drawing/2014/main" id="{4BF392F0-E7A9-345F-99CF-EDC7F14D4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A09F1-9F75-C0E3-D028-A24EEC1CF769}"/>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77371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D482-AAAB-E7A4-F5C3-090BFAA38C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1EA065-A3EF-F418-96CD-8E9A67F53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6559F-15A7-51F3-B3B7-78D46B166AB9}"/>
              </a:ext>
            </a:extLst>
          </p:cNvPr>
          <p:cNvSpPr>
            <a:spLocks noGrp="1"/>
          </p:cNvSpPr>
          <p:nvPr>
            <p:ph type="dt" sz="half" idx="10"/>
          </p:nvPr>
        </p:nvSpPr>
        <p:spPr/>
        <p:txBody>
          <a:bodyPr/>
          <a:lstStyle/>
          <a:p>
            <a:fld id="{8811B6D2-BBCA-46B0-A05B-9A3728C7F64C}" type="datetimeFigureOut">
              <a:rPr lang="en-US" smtClean="0"/>
              <a:t>6/3/2022</a:t>
            </a:fld>
            <a:endParaRPr lang="en-US"/>
          </a:p>
        </p:txBody>
      </p:sp>
      <p:sp>
        <p:nvSpPr>
          <p:cNvPr id="5" name="Footer Placeholder 4">
            <a:extLst>
              <a:ext uri="{FF2B5EF4-FFF2-40B4-BE49-F238E27FC236}">
                <a16:creationId xmlns:a16="http://schemas.microsoft.com/office/drawing/2014/main" id="{FDDD2E10-E19E-1947-8874-7F3A2C66E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E410E-7E62-3291-F733-20061B42FA08}"/>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73216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26C2-5CA1-9305-4A70-FDC810A8C1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EF9833-722E-CE4F-05BE-B7D69C10F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FDD87A-3F17-6517-2170-D0ADF1893CFB}"/>
              </a:ext>
            </a:extLst>
          </p:cNvPr>
          <p:cNvSpPr>
            <a:spLocks noGrp="1"/>
          </p:cNvSpPr>
          <p:nvPr>
            <p:ph type="dt" sz="half" idx="10"/>
          </p:nvPr>
        </p:nvSpPr>
        <p:spPr/>
        <p:txBody>
          <a:bodyPr/>
          <a:lstStyle/>
          <a:p>
            <a:fld id="{8811B6D2-BBCA-46B0-A05B-9A3728C7F64C}" type="datetimeFigureOut">
              <a:rPr lang="en-US" smtClean="0"/>
              <a:t>6/3/2022</a:t>
            </a:fld>
            <a:endParaRPr lang="en-US"/>
          </a:p>
        </p:txBody>
      </p:sp>
      <p:sp>
        <p:nvSpPr>
          <p:cNvPr id="5" name="Footer Placeholder 4">
            <a:extLst>
              <a:ext uri="{FF2B5EF4-FFF2-40B4-BE49-F238E27FC236}">
                <a16:creationId xmlns:a16="http://schemas.microsoft.com/office/drawing/2014/main" id="{B8F4BB88-6A05-5524-3069-EA86945B4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C03D7-5076-0264-5267-391F01BF88F4}"/>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319807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8A06-900D-D0F7-70DB-5DA6E81A2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31B6B-B262-AE36-CB52-EBFAB5C40F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BD7F1A-29B7-E147-DA3A-DF630F035A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F2FA4-C6C5-0F00-057D-FC2ABD062813}"/>
              </a:ext>
            </a:extLst>
          </p:cNvPr>
          <p:cNvSpPr>
            <a:spLocks noGrp="1"/>
          </p:cNvSpPr>
          <p:nvPr>
            <p:ph type="dt" sz="half" idx="10"/>
          </p:nvPr>
        </p:nvSpPr>
        <p:spPr/>
        <p:txBody>
          <a:bodyPr/>
          <a:lstStyle/>
          <a:p>
            <a:fld id="{8811B6D2-BBCA-46B0-A05B-9A3728C7F64C}" type="datetimeFigureOut">
              <a:rPr lang="en-US" smtClean="0"/>
              <a:t>6/3/2022</a:t>
            </a:fld>
            <a:endParaRPr lang="en-US"/>
          </a:p>
        </p:txBody>
      </p:sp>
      <p:sp>
        <p:nvSpPr>
          <p:cNvPr id="6" name="Footer Placeholder 5">
            <a:extLst>
              <a:ext uri="{FF2B5EF4-FFF2-40B4-BE49-F238E27FC236}">
                <a16:creationId xmlns:a16="http://schemas.microsoft.com/office/drawing/2014/main" id="{09330DC8-6690-4A28-0D46-0CE510E5C9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38865-DF57-C05E-2C61-ED13CF8C84BC}"/>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76136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6EE5-A172-75A0-975A-3B5E8AA569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2F1C7C-7631-794D-FBC1-7EDA25CE8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8A98FD-CB4F-1819-46EC-A69DCF1B33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3C62CC-C1EF-8175-0C33-ADD8632CB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D4B69D-E2A9-95F9-6D35-8FE99E06DF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20D432-EF5F-DDED-B1CB-84F4496B1031}"/>
              </a:ext>
            </a:extLst>
          </p:cNvPr>
          <p:cNvSpPr>
            <a:spLocks noGrp="1"/>
          </p:cNvSpPr>
          <p:nvPr>
            <p:ph type="dt" sz="half" idx="10"/>
          </p:nvPr>
        </p:nvSpPr>
        <p:spPr/>
        <p:txBody>
          <a:bodyPr/>
          <a:lstStyle/>
          <a:p>
            <a:fld id="{8811B6D2-BBCA-46B0-A05B-9A3728C7F64C}" type="datetimeFigureOut">
              <a:rPr lang="en-US" smtClean="0"/>
              <a:t>6/3/2022</a:t>
            </a:fld>
            <a:endParaRPr lang="en-US"/>
          </a:p>
        </p:txBody>
      </p:sp>
      <p:sp>
        <p:nvSpPr>
          <p:cNvPr id="8" name="Footer Placeholder 7">
            <a:extLst>
              <a:ext uri="{FF2B5EF4-FFF2-40B4-BE49-F238E27FC236}">
                <a16:creationId xmlns:a16="http://schemas.microsoft.com/office/drawing/2014/main" id="{A08479CA-374D-7E54-B939-B320B217F4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C88962-EF0A-F92D-CB2B-42E071339932}"/>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164117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1762-65DD-8E47-50CB-4AF27E3844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B201E1-674E-FB7A-D3AD-283A122EFD87}"/>
              </a:ext>
            </a:extLst>
          </p:cNvPr>
          <p:cNvSpPr>
            <a:spLocks noGrp="1"/>
          </p:cNvSpPr>
          <p:nvPr>
            <p:ph type="dt" sz="half" idx="10"/>
          </p:nvPr>
        </p:nvSpPr>
        <p:spPr/>
        <p:txBody>
          <a:bodyPr/>
          <a:lstStyle/>
          <a:p>
            <a:fld id="{8811B6D2-BBCA-46B0-A05B-9A3728C7F64C}" type="datetimeFigureOut">
              <a:rPr lang="en-US" smtClean="0"/>
              <a:t>6/3/2022</a:t>
            </a:fld>
            <a:endParaRPr lang="en-US"/>
          </a:p>
        </p:txBody>
      </p:sp>
      <p:sp>
        <p:nvSpPr>
          <p:cNvPr id="4" name="Footer Placeholder 3">
            <a:extLst>
              <a:ext uri="{FF2B5EF4-FFF2-40B4-BE49-F238E27FC236}">
                <a16:creationId xmlns:a16="http://schemas.microsoft.com/office/drawing/2014/main" id="{F3C25CB0-14E1-18AD-49B2-BF9C973F74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20E80A-A455-EE34-1CB1-00D0ADCCAE63}"/>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206799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3C4E62-51A2-DC4D-D5EF-836C120A7B5E}"/>
              </a:ext>
            </a:extLst>
          </p:cNvPr>
          <p:cNvSpPr>
            <a:spLocks noGrp="1"/>
          </p:cNvSpPr>
          <p:nvPr>
            <p:ph type="dt" sz="half" idx="10"/>
          </p:nvPr>
        </p:nvSpPr>
        <p:spPr/>
        <p:txBody>
          <a:bodyPr/>
          <a:lstStyle/>
          <a:p>
            <a:fld id="{8811B6D2-BBCA-46B0-A05B-9A3728C7F64C}" type="datetimeFigureOut">
              <a:rPr lang="en-US" smtClean="0"/>
              <a:t>6/3/2022</a:t>
            </a:fld>
            <a:endParaRPr lang="en-US"/>
          </a:p>
        </p:txBody>
      </p:sp>
      <p:sp>
        <p:nvSpPr>
          <p:cNvPr id="3" name="Footer Placeholder 2">
            <a:extLst>
              <a:ext uri="{FF2B5EF4-FFF2-40B4-BE49-F238E27FC236}">
                <a16:creationId xmlns:a16="http://schemas.microsoft.com/office/drawing/2014/main" id="{CB7B2024-2271-0A1F-30D5-99FC745F21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711F77-F8AB-4004-2274-66035E2A68F8}"/>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403825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62F9-A5EF-6E13-90D1-B0F9C82E5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C26C3-E95D-D849-DFEA-D259133FC3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7A9E95-57E2-1907-4675-2D2629BAB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A6BA8-7C35-047D-7237-746529AB0317}"/>
              </a:ext>
            </a:extLst>
          </p:cNvPr>
          <p:cNvSpPr>
            <a:spLocks noGrp="1"/>
          </p:cNvSpPr>
          <p:nvPr>
            <p:ph type="dt" sz="half" idx="10"/>
          </p:nvPr>
        </p:nvSpPr>
        <p:spPr/>
        <p:txBody>
          <a:bodyPr/>
          <a:lstStyle/>
          <a:p>
            <a:fld id="{8811B6D2-BBCA-46B0-A05B-9A3728C7F64C}" type="datetimeFigureOut">
              <a:rPr lang="en-US" smtClean="0"/>
              <a:t>6/3/2022</a:t>
            </a:fld>
            <a:endParaRPr lang="en-US"/>
          </a:p>
        </p:txBody>
      </p:sp>
      <p:sp>
        <p:nvSpPr>
          <p:cNvPr id="6" name="Footer Placeholder 5">
            <a:extLst>
              <a:ext uri="{FF2B5EF4-FFF2-40B4-BE49-F238E27FC236}">
                <a16:creationId xmlns:a16="http://schemas.microsoft.com/office/drawing/2014/main" id="{A006AFD1-4928-5E3C-92DB-7E4342EF5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845DC2-7613-8973-95D0-2DB539CA4C27}"/>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203535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A3EA-B1B7-3720-5106-DB1ACFB89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6EB9A-E0DA-D569-E717-8BDA098DDE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453FF6-05A8-E50F-21C8-DF107C43F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0468B1-CF77-57CE-61FC-528D71EB9B31}"/>
              </a:ext>
            </a:extLst>
          </p:cNvPr>
          <p:cNvSpPr>
            <a:spLocks noGrp="1"/>
          </p:cNvSpPr>
          <p:nvPr>
            <p:ph type="dt" sz="half" idx="10"/>
          </p:nvPr>
        </p:nvSpPr>
        <p:spPr/>
        <p:txBody>
          <a:bodyPr/>
          <a:lstStyle/>
          <a:p>
            <a:fld id="{8811B6D2-BBCA-46B0-A05B-9A3728C7F64C}" type="datetimeFigureOut">
              <a:rPr lang="en-US" smtClean="0"/>
              <a:t>6/3/2022</a:t>
            </a:fld>
            <a:endParaRPr lang="en-US"/>
          </a:p>
        </p:txBody>
      </p:sp>
      <p:sp>
        <p:nvSpPr>
          <p:cNvPr id="6" name="Footer Placeholder 5">
            <a:extLst>
              <a:ext uri="{FF2B5EF4-FFF2-40B4-BE49-F238E27FC236}">
                <a16:creationId xmlns:a16="http://schemas.microsoft.com/office/drawing/2014/main" id="{4B808C1C-5752-E88B-ECEA-DC9CF6F07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63515-15C9-4B4C-2476-7C1B58FCF979}"/>
              </a:ext>
            </a:extLst>
          </p:cNvPr>
          <p:cNvSpPr>
            <a:spLocks noGrp="1"/>
          </p:cNvSpPr>
          <p:nvPr>
            <p:ph type="sldNum" sz="quarter" idx="12"/>
          </p:nvPr>
        </p:nvSpPr>
        <p:spPr/>
        <p:txBody>
          <a:bodyPr/>
          <a:lstStyle/>
          <a:p>
            <a:fld id="{81A58F03-9178-4268-AEFD-E313D7D84A49}" type="slidenum">
              <a:rPr lang="en-US" smtClean="0"/>
              <a:t>‹#›</a:t>
            </a:fld>
            <a:endParaRPr lang="en-US"/>
          </a:p>
        </p:txBody>
      </p:sp>
    </p:spTree>
    <p:extLst>
      <p:ext uri="{BB962C8B-B14F-4D97-AF65-F5344CB8AC3E}">
        <p14:creationId xmlns:p14="http://schemas.microsoft.com/office/powerpoint/2010/main" val="59677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269292-46DF-9A38-1017-DE04F6D565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0A3C0F-3A56-90D6-3A9B-083995A2A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4009D-03C0-B2A7-1FEB-F5DBFD6877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1B6D2-BBCA-46B0-A05B-9A3728C7F64C}" type="datetimeFigureOut">
              <a:rPr lang="en-US" smtClean="0"/>
              <a:t>6/3/2022</a:t>
            </a:fld>
            <a:endParaRPr lang="en-US"/>
          </a:p>
        </p:txBody>
      </p:sp>
      <p:sp>
        <p:nvSpPr>
          <p:cNvPr id="5" name="Footer Placeholder 4">
            <a:extLst>
              <a:ext uri="{FF2B5EF4-FFF2-40B4-BE49-F238E27FC236}">
                <a16:creationId xmlns:a16="http://schemas.microsoft.com/office/drawing/2014/main" id="{EBFECDA1-7830-3650-D619-3A2243197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71E29B-FA9A-3152-8053-D2DAAEC277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58F03-9178-4268-AEFD-E313D7D84A49}" type="slidenum">
              <a:rPr lang="en-US" smtClean="0"/>
              <a:t>‹#›</a:t>
            </a:fld>
            <a:endParaRPr lang="en-US"/>
          </a:p>
        </p:txBody>
      </p:sp>
    </p:spTree>
    <p:extLst>
      <p:ext uri="{BB962C8B-B14F-4D97-AF65-F5344CB8AC3E}">
        <p14:creationId xmlns:p14="http://schemas.microsoft.com/office/powerpoint/2010/main" val="533310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3CE82A-E692-8BBA-7C0D-664371ED32B4}"/>
              </a:ext>
            </a:extLst>
          </p:cNvPr>
          <p:cNvSpPr txBox="1"/>
          <p:nvPr/>
        </p:nvSpPr>
        <p:spPr>
          <a:xfrm>
            <a:off x="466163" y="248920"/>
            <a:ext cx="10605247" cy="5940088"/>
          </a:xfrm>
          <a:prstGeom prst="rect">
            <a:avLst/>
          </a:prstGeom>
          <a:noFill/>
        </p:spPr>
        <p:txBody>
          <a:bodyPr wrap="square">
            <a:spAutoFit/>
          </a:bodyPr>
          <a:lstStyle/>
          <a:p>
            <a:pPr algn="l"/>
            <a:r>
              <a:rPr lang="en-US" sz="2400" b="1" i="0" dirty="0">
                <a:solidFill>
                  <a:srgbClr val="002060"/>
                </a:solidFill>
                <a:effectLst/>
              </a:rPr>
              <a:t>Problem Statement: </a:t>
            </a:r>
            <a:r>
              <a:rPr lang="en-US" sz="2000" b="0" i="0" dirty="0" err="1">
                <a:solidFill>
                  <a:srgbClr val="002060"/>
                </a:solidFill>
                <a:effectLst/>
              </a:rPr>
              <a:t>PredCatch</a:t>
            </a:r>
            <a:r>
              <a:rPr lang="en-US" sz="2000" b="0" i="0" dirty="0">
                <a:solidFill>
                  <a:srgbClr val="002060"/>
                </a:solidFill>
                <a:effectLst/>
              </a:rPr>
              <a:t> Analytics' Australian banking client's profitability and reputation are being hit by fraudulent ATM transactions. They want </a:t>
            </a:r>
            <a:r>
              <a:rPr lang="en-US" sz="2000" b="0" i="0" dirty="0" err="1">
                <a:solidFill>
                  <a:srgbClr val="002060"/>
                </a:solidFill>
                <a:effectLst/>
              </a:rPr>
              <a:t>PredCatch</a:t>
            </a:r>
            <a:r>
              <a:rPr lang="en-US" sz="2000" b="0" i="0" dirty="0">
                <a:solidFill>
                  <a:srgbClr val="002060"/>
                </a:solidFill>
                <a:effectLst/>
              </a:rPr>
              <a:t> to help them in reducing and if possible completely eliminating such fraudulent transactions. </a:t>
            </a:r>
            <a:r>
              <a:rPr lang="en-US" sz="2000" b="0" i="0" dirty="0" err="1">
                <a:solidFill>
                  <a:srgbClr val="002060"/>
                </a:solidFill>
                <a:effectLst/>
              </a:rPr>
              <a:t>PredCatch</a:t>
            </a:r>
            <a:r>
              <a:rPr lang="en-US" sz="2000" b="0" i="0" dirty="0">
                <a:solidFill>
                  <a:srgbClr val="002060"/>
                </a:solidFill>
                <a:effectLst/>
              </a:rPr>
              <a:t> believes it can do the same by building a predictive model to catch such fraudulent transactions in real time and decline them. Your job as </a:t>
            </a:r>
            <a:r>
              <a:rPr lang="en-US" sz="2000" b="0" i="0" dirty="0" err="1">
                <a:solidFill>
                  <a:srgbClr val="002060"/>
                </a:solidFill>
                <a:effectLst/>
              </a:rPr>
              <a:t>PredCatch's</a:t>
            </a:r>
            <a:r>
              <a:rPr lang="en-US" sz="2000" b="0" i="0" dirty="0">
                <a:solidFill>
                  <a:srgbClr val="002060"/>
                </a:solidFill>
                <a:effectLst/>
              </a:rPr>
              <a:t> Data Scientist is to build this fraud detection &amp; prevention predictive model in the first step. If successful, in the 2nd step you will have to present your solutions and explain how it works to the client. The data has been made available to you. </a:t>
            </a:r>
          </a:p>
          <a:p>
            <a:pPr algn="l"/>
            <a:r>
              <a:rPr lang="en-US" sz="2000" b="0" i="0" dirty="0">
                <a:solidFill>
                  <a:srgbClr val="002060"/>
                </a:solidFill>
                <a:effectLst/>
              </a:rPr>
              <a:t>The challenging part of the problem is that the data contains very few fraud instances in comparison to the overall population. To give more edge to the solution they have also collected data regarding location [</a:t>
            </a:r>
            <a:r>
              <a:rPr lang="en-US" sz="2000" b="0" i="0" dirty="0" err="1">
                <a:solidFill>
                  <a:srgbClr val="002060"/>
                </a:solidFill>
                <a:effectLst/>
              </a:rPr>
              <a:t>geo_scores</a:t>
            </a:r>
            <a:r>
              <a:rPr lang="en-US" sz="2000" b="0" i="0" dirty="0">
                <a:solidFill>
                  <a:srgbClr val="002060"/>
                </a:solidFill>
                <a:effectLst/>
              </a:rPr>
              <a:t>] of the transactions, their own proprietary index [</a:t>
            </a:r>
            <a:r>
              <a:rPr lang="en-US" sz="2000" b="0" i="0" dirty="0" err="1">
                <a:solidFill>
                  <a:srgbClr val="002060"/>
                </a:solidFill>
                <a:effectLst/>
              </a:rPr>
              <a:t>Lambda_wts</a:t>
            </a:r>
            <a:r>
              <a:rPr lang="en-US" sz="2000" b="0" i="0" dirty="0">
                <a:solidFill>
                  <a:srgbClr val="002060"/>
                </a:solidFill>
                <a:effectLst/>
              </a:rPr>
              <a:t>], on network turn around times [</a:t>
            </a:r>
            <a:r>
              <a:rPr lang="en-US" sz="2000" b="0" i="0" dirty="0" err="1">
                <a:solidFill>
                  <a:srgbClr val="002060"/>
                </a:solidFill>
                <a:effectLst/>
              </a:rPr>
              <a:t>Qset_tats</a:t>
            </a:r>
            <a:r>
              <a:rPr lang="en-US" sz="2000" b="0" i="0" dirty="0">
                <a:solidFill>
                  <a:srgbClr val="002060"/>
                </a:solidFill>
                <a:effectLst/>
              </a:rPr>
              <a:t>] and vulnerability qualification score [</a:t>
            </a:r>
            <a:r>
              <a:rPr lang="en-US" sz="2000" b="0" i="0" dirty="0" err="1">
                <a:solidFill>
                  <a:srgbClr val="002060"/>
                </a:solidFill>
                <a:effectLst/>
              </a:rPr>
              <a:t>instance_scores</a:t>
            </a:r>
            <a:r>
              <a:rPr lang="en-US" sz="2000" b="0" i="0" dirty="0">
                <a:solidFill>
                  <a:srgbClr val="002060"/>
                </a:solidFill>
                <a:effectLst/>
              </a:rPr>
              <a:t>]. As of now you don't need to understand what they mean.</a:t>
            </a:r>
          </a:p>
          <a:p>
            <a:pPr algn="l"/>
            <a:r>
              <a:rPr lang="en-US" sz="2000" b="0" i="0" dirty="0">
                <a:solidFill>
                  <a:srgbClr val="002060"/>
                </a:solidFill>
                <a:effectLst/>
              </a:rPr>
              <a:t>Training data contains masked variables pertaining to each transaction id . Your prediction target here is 'Target' .</a:t>
            </a:r>
            <a:br>
              <a:rPr lang="en-US" sz="2400" b="0" i="0" dirty="0">
                <a:solidFill>
                  <a:srgbClr val="002060"/>
                </a:solidFill>
                <a:effectLst/>
              </a:rPr>
            </a:br>
            <a:endParaRPr lang="en-US" sz="2400" b="0" i="0" dirty="0">
              <a:solidFill>
                <a:srgbClr val="002060"/>
              </a:solidFill>
              <a:effectLst/>
            </a:endParaRPr>
          </a:p>
          <a:p>
            <a:pPr algn="l"/>
            <a:r>
              <a:rPr lang="en-US" sz="2400" b="0" i="0" dirty="0">
                <a:solidFill>
                  <a:srgbClr val="002060"/>
                </a:solidFill>
                <a:effectLst/>
              </a:rPr>
              <a:t>1: Fraudulent transactions</a:t>
            </a:r>
            <a:br>
              <a:rPr lang="en-US" sz="2400" b="0" i="0" dirty="0">
                <a:solidFill>
                  <a:srgbClr val="002060"/>
                </a:solidFill>
                <a:effectLst/>
              </a:rPr>
            </a:br>
            <a:endParaRPr lang="en-US" sz="2400" b="0" i="0" dirty="0">
              <a:solidFill>
                <a:srgbClr val="002060"/>
              </a:solidFill>
              <a:effectLst/>
            </a:endParaRPr>
          </a:p>
          <a:p>
            <a:pPr algn="l"/>
            <a:r>
              <a:rPr lang="en-US" sz="2400" b="0" i="0" dirty="0">
                <a:solidFill>
                  <a:srgbClr val="002060"/>
                </a:solidFill>
                <a:effectLst/>
              </a:rPr>
              <a:t>0: Clean transactions</a:t>
            </a:r>
          </a:p>
        </p:txBody>
      </p:sp>
    </p:spTree>
    <p:extLst>
      <p:ext uri="{BB962C8B-B14F-4D97-AF65-F5344CB8AC3E}">
        <p14:creationId xmlns:p14="http://schemas.microsoft.com/office/powerpoint/2010/main" val="892424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228</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Sundram</dc:creator>
  <cp:lastModifiedBy>Kumar Sundram</cp:lastModifiedBy>
  <cp:revision>1</cp:revision>
  <dcterms:created xsi:type="dcterms:W3CDTF">2022-06-03T08:54:09Z</dcterms:created>
  <dcterms:modified xsi:type="dcterms:W3CDTF">2022-06-03T14:16:34Z</dcterms:modified>
</cp:coreProperties>
</file>