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handoutMasterIdLst>
    <p:handoutMasterId r:id="rId20"/>
  </p:handoutMasterIdLst>
  <p:sldIdLst>
    <p:sldId id="267" r:id="rId3"/>
    <p:sldId id="271" r:id="rId4"/>
    <p:sldId id="268" r:id="rId5"/>
    <p:sldId id="275" r:id="rId6"/>
    <p:sldId id="276" r:id="rId7"/>
    <p:sldId id="272" r:id="rId8"/>
    <p:sldId id="277" r:id="rId9"/>
    <p:sldId id="279" r:id="rId10"/>
    <p:sldId id="273" r:id="rId11"/>
    <p:sldId id="291" r:id="rId12"/>
    <p:sldId id="280" r:id="rId13"/>
    <p:sldId id="292" r:id="rId14"/>
    <p:sldId id="293" r:id="rId15"/>
    <p:sldId id="294" r:id="rId16"/>
    <p:sldId id="274" r:id="rId17"/>
    <p:sldId id="288" r:id="rId18"/>
  </p:sldIdLst>
  <p:sldSz cx="12192000" cy="6858000"/>
  <p:notesSz cx="6858000" cy="9144000"/>
  <p:embeddedFontLst>
    <p:embeddedFont>
      <p:font typeface="Calibri" panose="020F0502020204030204" charset="0"/>
      <p:regular r:id="rId24"/>
      <p:bold r:id="rId25"/>
      <p:italic r:id="rId26"/>
      <p:boldItalic r:id="rId27"/>
    </p:embeddedFont>
    <p:embeddedFont>
      <p:font typeface="Bahnschrift" panose="020B0502040204020203" charset="0"/>
      <p:regular r:id="rId28"/>
      <p:bold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6FB0"/>
    <a:srgbClr val="0392E3"/>
    <a:srgbClr val="E1C963"/>
    <a:srgbClr val="EB3079"/>
    <a:srgbClr val="221F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81" d="100"/>
          <a:sy n="81" d="100"/>
        </p:scale>
        <p:origin x="739"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48629" y="853299"/>
            <a:ext cx="3294743" cy="5151403"/>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429454" y="480605"/>
            <a:ext cx="11333092" cy="5896790"/>
          </a:xfrm>
          <a:prstGeom prst="rect">
            <a:avLst/>
          </a:prstGeom>
        </p:spPr>
      </p:pic>
      <p:sp>
        <p:nvSpPr>
          <p:cNvPr id="7" name="文本框 6"/>
          <p:cNvSpPr txBox="1"/>
          <p:nvPr/>
        </p:nvSpPr>
        <p:spPr>
          <a:xfrm>
            <a:off x="3128610" y="403205"/>
            <a:ext cx="6600260" cy="1568450"/>
          </a:xfrm>
          <a:prstGeom prst="rect">
            <a:avLst/>
          </a:prstGeom>
          <a:noFill/>
        </p:spPr>
        <p:txBody>
          <a:bodyPr wrap="square" rtlCol="0">
            <a:spAutoFit/>
          </a:bodyPr>
          <a:lstStyle/>
          <a:p>
            <a:pPr algn="ctr"/>
            <a:r>
              <a:rPr lang="en-US" altLang="zh-CN" sz="4800" b="1" dirty="0">
                <a:solidFill>
                  <a:schemeClr val="bg1"/>
                </a:solidFill>
                <a:latin typeface="Arial" panose="020B0604020202020204" pitchFamily="34" charset="0"/>
                <a:cs typeface="+mn-ea"/>
                <a:sym typeface="+mn-lt"/>
              </a:rPr>
              <a:t>Analysis of the Cab Industry in the US</a:t>
            </a:r>
            <a:endParaRPr lang="en-US" altLang="zh-CN" sz="4800" b="1" dirty="0">
              <a:solidFill>
                <a:schemeClr val="bg1"/>
              </a:solidFill>
              <a:latin typeface="Arial" panose="020B0604020202020204" pitchFamily="34" charset="0"/>
              <a:cs typeface="+mn-ea"/>
              <a:sym typeface="+mn-lt"/>
            </a:endParaRPr>
          </a:p>
        </p:txBody>
      </p:sp>
      <p:sp>
        <p:nvSpPr>
          <p:cNvPr id="13" name="矩形 12"/>
          <p:cNvSpPr/>
          <p:nvPr/>
        </p:nvSpPr>
        <p:spPr>
          <a:xfrm>
            <a:off x="4725035" y="3222095"/>
            <a:ext cx="3098800" cy="922020"/>
          </a:xfrm>
          <a:prstGeom prst="rect">
            <a:avLst/>
          </a:prstGeom>
        </p:spPr>
        <p:txBody>
          <a:bodyPr wrap="square">
            <a:spAutoFit/>
          </a:bodyPr>
          <a:lstStyle/>
          <a:p>
            <a:pPr algn="ctr"/>
            <a:r>
              <a:rPr lang="en-US" altLang="zh-CN" dirty="0">
                <a:solidFill>
                  <a:schemeClr val="bg1"/>
                </a:solidFill>
                <a:latin typeface="Arial" panose="020B0604020202020204" pitchFamily="34" charset="0"/>
                <a:cs typeface="+mn-ea"/>
                <a:sym typeface="+mn-lt"/>
              </a:rPr>
              <a:t>Identifying the Best Investment Opportunity for XYZ</a:t>
            </a:r>
            <a:endParaRPr lang="en-US" altLang="zh-CN" dirty="0">
              <a:solidFill>
                <a:schemeClr val="bg1"/>
              </a:solidFill>
              <a:latin typeface="Arial" panose="020B0604020202020204" pitchFamily="34" charset="0"/>
              <a:cs typeface="+mn-ea"/>
              <a:sym typeface="+mn-lt"/>
            </a:endParaRPr>
          </a:p>
        </p:txBody>
      </p:sp>
      <p:cxnSp>
        <p:nvCxnSpPr>
          <p:cNvPr id="6" name="直接连接符 5"/>
          <p:cNvCxnSpPr/>
          <p:nvPr/>
        </p:nvCxnSpPr>
        <p:spPr>
          <a:xfrm>
            <a:off x="4932680" y="3002915"/>
            <a:ext cx="2712720" cy="17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24730" y="4225638"/>
            <a:ext cx="27425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圆角 15"/>
          <p:cNvSpPr/>
          <p:nvPr/>
        </p:nvSpPr>
        <p:spPr>
          <a:xfrm>
            <a:off x="5111750" y="4622165"/>
            <a:ext cx="2325370" cy="4483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1400" dirty="0">
                <a:solidFill>
                  <a:srgbClr val="221F42"/>
                </a:solidFill>
                <a:latin typeface="Arial" panose="020B0604020202020204" pitchFamily="34" charset="0"/>
                <a:cs typeface="+mn-ea"/>
                <a:sym typeface="+mn-lt"/>
              </a:rPr>
              <a:t>DEBIKA MUKHERJEE</a:t>
            </a:r>
            <a:endParaRPr lang="en-GB" altLang="en-US" sz="1400" dirty="0">
              <a:solidFill>
                <a:srgbClr val="221F42"/>
              </a:solidFill>
              <a:latin typeface="Arial" panose="020B0604020202020204" pitchFamily="34" charset="0"/>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2" name="Picture 1" descr="aprc"/>
          <p:cNvPicPr>
            <a:picLocks noChangeAspect="1"/>
          </p:cNvPicPr>
          <p:nvPr/>
        </p:nvPicPr>
        <p:blipFill>
          <a:blip r:embed="rId1"/>
          <a:stretch>
            <a:fillRect/>
          </a:stretch>
        </p:blipFill>
        <p:spPr>
          <a:xfrm>
            <a:off x="635635" y="1247140"/>
            <a:ext cx="4243705" cy="3729355"/>
          </a:xfrm>
          <a:prstGeom prst="rect">
            <a:avLst/>
          </a:prstGeom>
        </p:spPr>
      </p:pic>
      <p:sp>
        <p:nvSpPr>
          <p:cNvPr id="3" name="Text Box 2"/>
          <p:cNvSpPr txBox="1"/>
          <p:nvPr/>
        </p:nvSpPr>
        <p:spPr>
          <a:xfrm>
            <a:off x="5395595" y="1438275"/>
            <a:ext cx="5588000" cy="3538220"/>
          </a:xfrm>
          <a:prstGeom prst="rect">
            <a:avLst/>
          </a:prstGeom>
          <a:noFill/>
        </p:spPr>
        <p:txBody>
          <a:bodyPr wrap="square" rtlCol="0">
            <a:spAutoFit/>
          </a:bodyPr>
          <a:p>
            <a:r>
              <a:rPr lang="en-US" sz="1600">
                <a:solidFill>
                  <a:schemeClr val="bg1"/>
                </a:solidFill>
                <a:latin typeface="Bahnschrift" panose="020B0502040204020203" charset="0"/>
                <a:cs typeface="Bahnschrift" panose="020B0502040204020203" charset="0"/>
              </a:rPr>
              <a:t>Based on the observations from the previous figure and table, it is evident that Yellow Cab consistently exhibits higher yearly profit rates (ranging from 48% to 56%) compared to Pink Cab (ranging from 21% to 27%) for each recorded year. </a:t>
            </a:r>
            <a:endParaRPr lang="en-US" sz="1600">
              <a:solidFill>
                <a:schemeClr val="bg1"/>
              </a:solidFill>
              <a:latin typeface="Bahnschrift" panose="020B0502040204020203" charset="0"/>
              <a:cs typeface="Bahnschrift" panose="020B0502040204020203" charset="0"/>
            </a:endParaRPr>
          </a:p>
          <a:p>
            <a:endParaRPr lang="en-US" sz="1600">
              <a:solidFill>
                <a:schemeClr val="bg1"/>
              </a:solidFill>
              <a:latin typeface="Bahnschrift" panose="020B0502040204020203" charset="0"/>
              <a:cs typeface="Bahnschrift" panose="020B0502040204020203" charset="0"/>
            </a:endParaRPr>
          </a:p>
          <a:p>
            <a:r>
              <a:rPr lang="en-US" sz="1600">
                <a:solidFill>
                  <a:schemeClr val="bg1"/>
                </a:solidFill>
                <a:latin typeface="Bahnschrift" panose="020B0502040204020203" charset="0"/>
                <a:cs typeface="Bahnschrift" panose="020B0502040204020203" charset="0"/>
              </a:rPr>
              <a:t>One contributing factor to this difference is that Yellow Cab has a higher proportion of high-profit-rate rides compared to Pink Cab. This suggests that Yellow Cab operates more efficiently. </a:t>
            </a:r>
            <a:endParaRPr lang="en-US" sz="1600">
              <a:solidFill>
                <a:schemeClr val="bg1"/>
              </a:solidFill>
              <a:latin typeface="Bahnschrift" panose="020B0502040204020203" charset="0"/>
              <a:cs typeface="Bahnschrift" panose="020B0502040204020203" charset="0"/>
            </a:endParaRPr>
          </a:p>
          <a:p>
            <a:endParaRPr lang="en-US" sz="1600">
              <a:solidFill>
                <a:schemeClr val="bg1"/>
              </a:solidFill>
              <a:latin typeface="Bahnschrift" panose="020B0502040204020203" charset="0"/>
              <a:cs typeface="Bahnschrift" panose="020B0502040204020203" charset="0"/>
            </a:endParaRPr>
          </a:p>
          <a:p>
            <a:r>
              <a:rPr lang="en-US" sz="1600">
                <a:solidFill>
                  <a:schemeClr val="bg1"/>
                </a:solidFill>
                <a:latin typeface="Bahnschrift" panose="020B0502040204020203" charset="0"/>
                <a:cs typeface="Bahnschrift" panose="020B0502040204020203" charset="0"/>
              </a:rPr>
              <a:t>However, to provide a comprehensive investment recommendation, further analysis is required to explore additional aspects of the data.</a:t>
            </a:r>
            <a:endParaRPr lang="en-US" sz="1600">
              <a:solidFill>
                <a:schemeClr val="bg1"/>
              </a:solidFill>
              <a:latin typeface="Bahnschrift" panose="020B0502040204020203" charset="0"/>
              <a:cs typeface="Bahnschrift"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02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pic>
        <p:nvPicPr>
          <p:cNvPr id="3" name="Picture 2" descr="mscac"/>
          <p:cNvPicPr>
            <a:picLocks noChangeAspect="1"/>
          </p:cNvPicPr>
          <p:nvPr/>
        </p:nvPicPr>
        <p:blipFill>
          <a:blip r:embed="rId1"/>
          <a:stretch>
            <a:fillRect/>
          </a:stretch>
        </p:blipFill>
        <p:spPr>
          <a:xfrm>
            <a:off x="861060" y="1482725"/>
            <a:ext cx="4749800" cy="3111500"/>
          </a:xfrm>
          <a:prstGeom prst="rect">
            <a:avLst/>
          </a:prstGeom>
        </p:spPr>
      </p:pic>
      <p:sp>
        <p:nvSpPr>
          <p:cNvPr id="6" name="Text Box 5"/>
          <p:cNvSpPr txBox="1"/>
          <p:nvPr/>
        </p:nvSpPr>
        <p:spPr>
          <a:xfrm>
            <a:off x="6512560" y="1638300"/>
            <a:ext cx="4673600" cy="2799715"/>
          </a:xfrm>
          <a:prstGeom prst="rect">
            <a:avLst/>
          </a:prstGeom>
          <a:noFill/>
        </p:spPr>
        <p:txBody>
          <a:bodyPr wrap="square" rtlCol="0">
            <a:spAutoFit/>
          </a:bodyPr>
          <a:p>
            <a:r>
              <a:rPr lang="en-US" sz="1600">
                <a:solidFill>
                  <a:schemeClr val="bg1"/>
                </a:solidFill>
                <a:latin typeface="Bahnschrift" panose="020B0502040204020203" charset="0"/>
                <a:cs typeface="Bahnschrift" panose="020B0502040204020203" charset="0"/>
              </a:rPr>
              <a:t>Suppose Pink and Yellow Cab are the exclusive cab companies in the United States. </a:t>
            </a:r>
            <a:endParaRPr lang="en-US" sz="1600">
              <a:solidFill>
                <a:schemeClr val="bg1"/>
              </a:solidFill>
              <a:latin typeface="Bahnschrift" panose="020B0502040204020203" charset="0"/>
              <a:cs typeface="Bahnschrift" panose="020B0502040204020203" charset="0"/>
            </a:endParaRPr>
          </a:p>
          <a:p>
            <a:endParaRPr lang="en-US" sz="1600">
              <a:solidFill>
                <a:schemeClr val="bg1"/>
              </a:solidFill>
              <a:latin typeface="Bahnschrift" panose="020B0502040204020203" charset="0"/>
              <a:cs typeface="Bahnschrift" panose="020B0502040204020203" charset="0"/>
            </a:endParaRPr>
          </a:p>
          <a:p>
            <a:r>
              <a:rPr lang="en-US" sz="1600">
                <a:solidFill>
                  <a:schemeClr val="bg1"/>
                </a:solidFill>
                <a:latin typeface="Bahnschrift" panose="020B0502040204020203" charset="0"/>
                <a:cs typeface="Bahnschrift" panose="020B0502040204020203" charset="0"/>
              </a:rPr>
              <a:t>Yellow Cab holds a national market share three times larger than that of Pink Cab, and this advantage extends across most cities. </a:t>
            </a:r>
            <a:endParaRPr lang="en-US" sz="1600">
              <a:solidFill>
                <a:schemeClr val="bg1"/>
              </a:solidFill>
              <a:latin typeface="Bahnschrift" panose="020B0502040204020203" charset="0"/>
              <a:cs typeface="Bahnschrift" panose="020B0502040204020203" charset="0"/>
            </a:endParaRPr>
          </a:p>
          <a:p>
            <a:endParaRPr lang="en-US" sz="1600">
              <a:solidFill>
                <a:schemeClr val="bg1"/>
              </a:solidFill>
              <a:latin typeface="Bahnschrift" panose="020B0502040204020203" charset="0"/>
              <a:cs typeface="Bahnschrift" panose="020B0502040204020203" charset="0"/>
            </a:endParaRPr>
          </a:p>
          <a:p>
            <a:r>
              <a:rPr lang="en-US" sz="1600">
                <a:solidFill>
                  <a:schemeClr val="bg1"/>
                </a:solidFill>
                <a:latin typeface="Bahnschrift" panose="020B0502040204020203" charset="0"/>
                <a:cs typeface="Bahnschrift" panose="020B0502040204020203" charset="0"/>
              </a:rPr>
              <a:t>Since market share is closely linked to the number of cabs owned by each company, this indicates a consistent and enduring advantage for Yellow Cab.</a:t>
            </a:r>
            <a:endParaRPr lang="en-US" sz="1600">
              <a:solidFill>
                <a:schemeClr val="bg1"/>
              </a:solidFill>
              <a:latin typeface="Bahnschrift" panose="020B0502040204020203" charset="0"/>
              <a:cs typeface="Bahnschrift" panose="020B05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02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6" name="Text Box 5"/>
          <p:cNvSpPr txBox="1"/>
          <p:nvPr/>
        </p:nvSpPr>
        <p:spPr>
          <a:xfrm>
            <a:off x="6512560" y="2221865"/>
            <a:ext cx="4673600" cy="1814830"/>
          </a:xfrm>
          <a:prstGeom prst="rect">
            <a:avLst/>
          </a:prstGeom>
          <a:noFill/>
        </p:spPr>
        <p:txBody>
          <a:bodyPr wrap="square" rtlCol="0">
            <a:spAutoFit/>
          </a:bodyPr>
          <a:p>
            <a:r>
              <a:rPr lang="en-US" sz="1600">
                <a:solidFill>
                  <a:schemeClr val="bg1"/>
                </a:solidFill>
                <a:latin typeface="Bahnschrift" panose="020B0502040204020203" charset="0"/>
                <a:cs typeface="Bahnschrift" panose="020B0502040204020203" charset="0"/>
              </a:rPr>
              <a:t>The distributions of KM_Traveled and Cost_of_Trip show similarities between both companies. </a:t>
            </a:r>
            <a:endParaRPr lang="en-US" sz="1600">
              <a:solidFill>
                <a:schemeClr val="bg1"/>
              </a:solidFill>
              <a:latin typeface="Bahnschrift" panose="020B0502040204020203" charset="0"/>
              <a:cs typeface="Bahnschrift" panose="020B0502040204020203" charset="0"/>
            </a:endParaRPr>
          </a:p>
          <a:p>
            <a:endParaRPr lang="en-US" sz="1600">
              <a:solidFill>
                <a:schemeClr val="bg1"/>
              </a:solidFill>
              <a:latin typeface="Bahnschrift" panose="020B0502040204020203" charset="0"/>
              <a:cs typeface="Bahnschrift" panose="020B0502040204020203" charset="0"/>
            </a:endParaRPr>
          </a:p>
          <a:p>
            <a:r>
              <a:rPr lang="en-US" sz="1600">
                <a:solidFill>
                  <a:schemeClr val="bg1"/>
                </a:solidFill>
                <a:latin typeface="Bahnschrift" panose="020B0502040204020203" charset="0"/>
                <a:cs typeface="Bahnschrift" panose="020B0502040204020203" charset="0"/>
              </a:rPr>
              <a:t>However, Yellow Cab exhibits a higher median in Price_Charged and a larger proportion of rides with higher prices.</a:t>
            </a:r>
            <a:endParaRPr lang="en-US" sz="1600">
              <a:solidFill>
                <a:schemeClr val="bg1"/>
              </a:solidFill>
              <a:latin typeface="Bahnschrift" panose="020B0502040204020203" charset="0"/>
              <a:cs typeface="Bahnschrift" panose="020B0502040204020203" charset="0"/>
            </a:endParaRPr>
          </a:p>
        </p:txBody>
      </p:sp>
      <p:pic>
        <p:nvPicPr>
          <p:cNvPr id="2" name="Picture 1" descr="uff"/>
          <p:cNvPicPr>
            <a:picLocks noChangeAspect="1"/>
          </p:cNvPicPr>
          <p:nvPr/>
        </p:nvPicPr>
        <p:blipFill>
          <a:blip r:embed="rId1"/>
          <a:stretch>
            <a:fillRect/>
          </a:stretch>
        </p:blipFill>
        <p:spPr>
          <a:xfrm>
            <a:off x="607060" y="1743710"/>
            <a:ext cx="4768850" cy="2771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02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6" name="Text Box 5"/>
          <p:cNvSpPr txBox="1"/>
          <p:nvPr/>
        </p:nvSpPr>
        <p:spPr>
          <a:xfrm>
            <a:off x="6415405" y="1950085"/>
            <a:ext cx="4673600" cy="2799715"/>
          </a:xfrm>
          <a:prstGeom prst="rect">
            <a:avLst/>
          </a:prstGeom>
          <a:noFill/>
        </p:spPr>
        <p:txBody>
          <a:bodyPr wrap="square" rtlCol="0">
            <a:spAutoFit/>
          </a:bodyPr>
          <a:p>
            <a:r>
              <a:rPr lang="en-US" sz="1600">
                <a:solidFill>
                  <a:schemeClr val="bg1"/>
                </a:solidFill>
                <a:latin typeface="Bahnschrift" panose="020B0502040204020203" charset="0"/>
                <a:cs typeface="Bahnschrift" panose="020B0502040204020203" charset="0"/>
              </a:rPr>
              <a:t>Despite Yellow Cab having a lower median profit, it demonstrates a higher proportion of high-profit rides in comparison. </a:t>
            </a:r>
            <a:endParaRPr lang="en-US" sz="1600">
              <a:solidFill>
                <a:schemeClr val="bg1"/>
              </a:solidFill>
              <a:latin typeface="Bahnschrift" panose="020B0502040204020203" charset="0"/>
              <a:cs typeface="Bahnschrift" panose="020B0502040204020203" charset="0"/>
            </a:endParaRPr>
          </a:p>
          <a:p>
            <a:endParaRPr lang="en-US" sz="1600">
              <a:solidFill>
                <a:schemeClr val="bg1"/>
              </a:solidFill>
              <a:latin typeface="Bahnschrift" panose="020B0502040204020203" charset="0"/>
              <a:cs typeface="Bahnschrift" panose="020B0502040204020203" charset="0"/>
            </a:endParaRPr>
          </a:p>
          <a:p>
            <a:r>
              <a:rPr lang="en-US" sz="1600">
                <a:solidFill>
                  <a:schemeClr val="bg1"/>
                </a:solidFill>
                <a:latin typeface="Bahnschrift" panose="020B0502040204020203" charset="0"/>
                <a:cs typeface="Bahnschrift" panose="020B0502040204020203" charset="0"/>
              </a:rPr>
              <a:t>Additionally, Yellow Cab surpasses Pink Cab in terms of median Profit_Rate and Profit_per_KM, further highlighting its stronger performance. </a:t>
            </a:r>
            <a:endParaRPr lang="en-US" sz="1600">
              <a:solidFill>
                <a:schemeClr val="bg1"/>
              </a:solidFill>
              <a:latin typeface="Bahnschrift" panose="020B0502040204020203" charset="0"/>
              <a:cs typeface="Bahnschrift" panose="020B0502040204020203" charset="0"/>
            </a:endParaRPr>
          </a:p>
          <a:p>
            <a:endParaRPr lang="en-US" sz="1600">
              <a:solidFill>
                <a:schemeClr val="bg1"/>
              </a:solidFill>
              <a:latin typeface="Bahnschrift" panose="020B0502040204020203" charset="0"/>
              <a:cs typeface="Bahnschrift" panose="020B0502040204020203" charset="0"/>
            </a:endParaRPr>
          </a:p>
          <a:p>
            <a:r>
              <a:rPr lang="en-US" sz="1600">
                <a:solidFill>
                  <a:schemeClr val="bg1"/>
                </a:solidFill>
                <a:latin typeface="Bahnschrift" panose="020B0502040204020203" charset="0"/>
                <a:cs typeface="Bahnschrift" panose="020B0502040204020203" charset="0"/>
              </a:rPr>
              <a:t>This observation hints at Yellow Cab's pricing strategy, which involves a lower initial rate but a higher average rate per kilometer traveled.</a:t>
            </a:r>
            <a:endParaRPr lang="en-US" sz="1600">
              <a:solidFill>
                <a:schemeClr val="bg1"/>
              </a:solidFill>
              <a:latin typeface="Bahnschrift" panose="020B0502040204020203" charset="0"/>
              <a:cs typeface="Bahnschrift" panose="020B0502040204020203" charset="0"/>
            </a:endParaRPr>
          </a:p>
        </p:txBody>
      </p:sp>
      <p:pic>
        <p:nvPicPr>
          <p:cNvPr id="2" name="Picture 1" descr="uff2"/>
          <p:cNvPicPr>
            <a:picLocks noChangeAspect="1"/>
          </p:cNvPicPr>
          <p:nvPr/>
        </p:nvPicPr>
        <p:blipFill>
          <a:blip r:embed="rId1"/>
          <a:stretch>
            <a:fillRect/>
          </a:stretch>
        </p:blipFill>
        <p:spPr>
          <a:xfrm>
            <a:off x="730885" y="1854835"/>
            <a:ext cx="4724400" cy="29902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6" name="Text Box 5"/>
          <p:cNvSpPr txBox="1"/>
          <p:nvPr/>
        </p:nvSpPr>
        <p:spPr>
          <a:xfrm>
            <a:off x="6348095" y="2931795"/>
            <a:ext cx="4673600" cy="1568450"/>
          </a:xfrm>
          <a:prstGeom prst="rect">
            <a:avLst/>
          </a:prstGeom>
          <a:noFill/>
        </p:spPr>
        <p:txBody>
          <a:bodyPr wrap="square" rtlCol="0">
            <a:spAutoFit/>
          </a:bodyPr>
          <a:p>
            <a:endParaRPr lang="en-US" sz="1600">
              <a:solidFill>
                <a:schemeClr val="bg1"/>
              </a:solidFill>
              <a:latin typeface="Bahnschrift" panose="020B0502040204020203" charset="0"/>
              <a:cs typeface="Bahnschrift" panose="020B0502040204020203" charset="0"/>
            </a:endParaRPr>
          </a:p>
          <a:p>
            <a:r>
              <a:rPr lang="en-US" sz="1600">
                <a:solidFill>
                  <a:schemeClr val="bg1"/>
                </a:solidFill>
                <a:latin typeface="Bahnschrift" panose="020B0502040204020203" charset="0"/>
                <a:cs typeface="Bahnschrift" panose="020B0502040204020203" charset="0"/>
              </a:rPr>
              <a:t>Based on the boxplot analysis of 'Population' and 'Users', it is evident that Pink Cab predominantly operates in smaller cities, whereas Yellow Cab has a higher volume of transactions occurring in larger cities.</a:t>
            </a:r>
            <a:endParaRPr lang="en-US" sz="1600">
              <a:solidFill>
                <a:schemeClr val="bg1"/>
              </a:solidFill>
              <a:latin typeface="Bahnschrift" panose="020B0502040204020203" charset="0"/>
              <a:cs typeface="Bahnschrift" panose="020B0502040204020203" charset="0"/>
            </a:endParaRPr>
          </a:p>
        </p:txBody>
      </p:sp>
      <p:pic>
        <p:nvPicPr>
          <p:cNvPr id="3" name="Picture 2" descr="uff3"/>
          <p:cNvPicPr>
            <a:picLocks noChangeAspect="1"/>
          </p:cNvPicPr>
          <p:nvPr/>
        </p:nvPicPr>
        <p:blipFill>
          <a:blip r:embed="rId1"/>
          <a:stretch>
            <a:fillRect/>
          </a:stretch>
        </p:blipFill>
        <p:spPr>
          <a:xfrm>
            <a:off x="614680" y="2105025"/>
            <a:ext cx="4730750" cy="3073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cxnSp>
        <p:nvCxnSpPr>
          <p:cNvPr id="16" name="直接连接符 15"/>
          <p:cNvCxnSpPr/>
          <p:nvPr/>
        </p:nvCxnSpPr>
        <p:spPr>
          <a:xfrm>
            <a:off x="5667829" y="872124"/>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57580" y="1313815"/>
            <a:ext cx="10442575" cy="4615815"/>
          </a:xfrm>
          <a:prstGeom prst="rect">
            <a:avLst/>
          </a:prstGeom>
        </p:spPr>
        <p:txBody>
          <a:bodyPr wrap="square">
            <a:spAutoFit/>
          </a:bodyPr>
          <a:lstStyle/>
          <a:p>
            <a:pPr algn="ctr">
              <a:lnSpc>
                <a:spcPct val="150000"/>
              </a:lnSpc>
            </a:pPr>
            <a:r>
              <a:rPr lang="en-GB" altLang="en-US" sz="1400" dirty="0">
                <a:solidFill>
                  <a:schemeClr val="bg1"/>
                </a:solidFill>
                <a:latin typeface="Bahnschrift" panose="020B0502040204020203" charset="0"/>
                <a:cs typeface="Bahnschrift" panose="020B0502040204020203" charset="0"/>
                <a:sym typeface="+mn-lt"/>
              </a:rPr>
              <a:t>Yellow Cab consistently achieves a higher yearly profit rate (ranging from 48% to 56%) compared to Pink Cab (ranging from 21% to 27%) for each recorded year. This indicates that Yellow Cab captures a significant portion of the profitable share within the Cab Market.</a:t>
            </a:r>
            <a:endParaRPr lang="en-GB" altLang="en-US" sz="1400" dirty="0">
              <a:solidFill>
                <a:schemeClr val="bg1"/>
              </a:solidFill>
              <a:latin typeface="Bahnschrift" panose="020B0502040204020203" charset="0"/>
              <a:cs typeface="Bahnschrift" panose="020B0502040204020203" charset="0"/>
              <a:sym typeface="+mn-lt"/>
            </a:endParaRPr>
          </a:p>
          <a:p>
            <a:pPr algn="ctr">
              <a:lnSpc>
                <a:spcPct val="150000"/>
              </a:lnSpc>
            </a:pPr>
            <a:endParaRPr lang="en-GB" altLang="en-US" sz="1400" dirty="0">
              <a:solidFill>
                <a:schemeClr val="bg1"/>
              </a:solidFill>
              <a:latin typeface="Bahnschrift" panose="020B0502040204020203" charset="0"/>
              <a:cs typeface="Bahnschrift" panose="020B0502040204020203" charset="0"/>
              <a:sym typeface="+mn-lt"/>
            </a:endParaRPr>
          </a:p>
          <a:p>
            <a:pPr algn="ctr">
              <a:lnSpc>
                <a:spcPct val="150000"/>
              </a:lnSpc>
            </a:pPr>
            <a:r>
              <a:rPr lang="en-GB" altLang="en-US" sz="1400" dirty="0">
                <a:solidFill>
                  <a:schemeClr val="bg1"/>
                </a:solidFill>
                <a:latin typeface="Bahnschrift" panose="020B0502040204020203" charset="0"/>
                <a:cs typeface="Bahnschrift" panose="020B0502040204020203" charset="0"/>
                <a:sym typeface="+mn-lt"/>
              </a:rPr>
              <a:t>Despite having only half the number of customers compared to Pink Cab, Yellow Cab maintains a market share that is twice as large.</a:t>
            </a:r>
            <a:endParaRPr lang="en-GB" altLang="en-US" sz="1400" dirty="0">
              <a:solidFill>
                <a:schemeClr val="bg1"/>
              </a:solidFill>
              <a:latin typeface="Bahnschrift" panose="020B0502040204020203" charset="0"/>
              <a:cs typeface="Bahnschrift" panose="020B0502040204020203" charset="0"/>
              <a:sym typeface="+mn-lt"/>
            </a:endParaRPr>
          </a:p>
          <a:p>
            <a:pPr algn="ctr">
              <a:lnSpc>
                <a:spcPct val="150000"/>
              </a:lnSpc>
            </a:pPr>
            <a:endParaRPr lang="en-GB" altLang="en-US" sz="1400" dirty="0">
              <a:solidFill>
                <a:schemeClr val="bg1"/>
              </a:solidFill>
              <a:latin typeface="Bahnschrift" panose="020B0502040204020203" charset="0"/>
              <a:cs typeface="Bahnschrift" panose="020B0502040204020203" charset="0"/>
              <a:sym typeface="+mn-lt"/>
            </a:endParaRPr>
          </a:p>
          <a:p>
            <a:pPr algn="ctr">
              <a:lnSpc>
                <a:spcPct val="150000"/>
              </a:lnSpc>
            </a:pPr>
            <a:r>
              <a:rPr lang="en-GB" altLang="en-US" sz="1400" dirty="0">
                <a:solidFill>
                  <a:schemeClr val="bg1"/>
                </a:solidFill>
                <a:latin typeface="Bahnschrift" panose="020B0502040204020203" charset="0"/>
                <a:cs typeface="Bahnschrift" panose="020B0502040204020203" charset="0"/>
                <a:sym typeface="+mn-lt"/>
              </a:rPr>
              <a:t>Yellow Cab dominates in the majority of cities, except for San Diego, Sacramento, Pittsburgh, and Nashville where its presence is not as prominent. But there is very little difference between the income of two cab companies. Customer preference is not very clear from the data.</a:t>
            </a:r>
            <a:endParaRPr lang="en-GB" altLang="en-US" sz="1400" dirty="0">
              <a:solidFill>
                <a:schemeClr val="bg1"/>
              </a:solidFill>
              <a:latin typeface="Bahnschrift" panose="020B0502040204020203" charset="0"/>
              <a:cs typeface="Bahnschrift" panose="020B0502040204020203" charset="0"/>
              <a:sym typeface="+mn-lt"/>
            </a:endParaRPr>
          </a:p>
          <a:p>
            <a:pPr algn="ctr">
              <a:lnSpc>
                <a:spcPct val="150000"/>
              </a:lnSpc>
            </a:pPr>
            <a:endParaRPr lang="en-GB" altLang="en-US" sz="1400" dirty="0">
              <a:solidFill>
                <a:schemeClr val="bg1"/>
              </a:solidFill>
              <a:latin typeface="Bahnschrift" panose="020B0502040204020203" charset="0"/>
              <a:cs typeface="Bahnschrift" panose="020B0502040204020203" charset="0"/>
              <a:sym typeface="+mn-lt"/>
            </a:endParaRPr>
          </a:p>
          <a:p>
            <a:pPr algn="ctr">
              <a:lnSpc>
                <a:spcPct val="150000"/>
              </a:lnSpc>
            </a:pPr>
            <a:r>
              <a:rPr lang="en-GB" altLang="en-US" sz="1400" dirty="0">
                <a:solidFill>
                  <a:schemeClr val="bg1"/>
                </a:solidFill>
                <a:latin typeface="Bahnschrift" panose="020B0502040204020203" charset="0"/>
                <a:cs typeface="Bahnschrift" panose="020B0502040204020203" charset="0"/>
                <a:sym typeface="+mn-lt"/>
              </a:rPr>
              <a:t>Given that we only have data for three years, it remains uncertain if Yellow Cab can sustain its profit indexes due to a decrease in 2018 compared to 2016 and 2017. However, considering its dominant market share and superior pricing strategy, Yellow Cab is expected to continue earning more profit than Pink Cab in the long run.</a:t>
            </a:r>
            <a:endParaRPr lang="en-GB" altLang="en-US" sz="1400" dirty="0">
              <a:solidFill>
                <a:schemeClr val="bg1"/>
              </a:solidFill>
              <a:latin typeface="Bahnschrift" panose="020B0502040204020203" charset="0"/>
              <a:cs typeface="Bahnschrift" panose="020B0502040204020203" charset="0"/>
              <a:sym typeface="+mn-lt"/>
            </a:endParaRPr>
          </a:p>
        </p:txBody>
      </p:sp>
      <p:sp>
        <p:nvSpPr>
          <p:cNvPr id="9" name="矩形 8"/>
          <p:cNvSpPr/>
          <p:nvPr/>
        </p:nvSpPr>
        <p:spPr>
          <a:xfrm>
            <a:off x="3448685" y="288290"/>
            <a:ext cx="5461000" cy="583565"/>
          </a:xfrm>
          <a:prstGeom prst="rect">
            <a:avLst/>
          </a:prstGeom>
        </p:spPr>
        <p:txBody>
          <a:bodyPr wrap="square">
            <a:spAutoFit/>
          </a:bodyPr>
          <a:lstStyle/>
          <a:p>
            <a:pPr algn="ctr"/>
            <a:r>
              <a:rPr lang="en-GB" altLang="en-US" sz="3200" dirty="0">
                <a:solidFill>
                  <a:schemeClr val="bg1"/>
                </a:solidFill>
                <a:latin typeface="Arial" panose="020B0604020202020204" pitchFamily="34" charset="0"/>
                <a:cs typeface="+mn-ea"/>
                <a:sym typeface="+mn-lt"/>
              </a:rPr>
              <a:t>Results &amp; Recomdation</a:t>
            </a:r>
            <a:endParaRPr lang="en-GB" altLang="en-US" sz="3200" dirty="0">
              <a:solidFill>
                <a:schemeClr val="bg1"/>
              </a:solidFill>
              <a:latin typeface="Arial" panose="020B0604020202020204" pitchFamily="34" charset="0"/>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48629" y="853299"/>
            <a:ext cx="3294743" cy="5151403"/>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429454" y="480605"/>
            <a:ext cx="11333092" cy="5896790"/>
          </a:xfrm>
          <a:prstGeom prst="rect">
            <a:avLst/>
          </a:prstGeom>
        </p:spPr>
      </p:pic>
      <p:sp>
        <p:nvSpPr>
          <p:cNvPr id="7" name="文本框 6"/>
          <p:cNvSpPr txBox="1"/>
          <p:nvPr/>
        </p:nvSpPr>
        <p:spPr>
          <a:xfrm>
            <a:off x="2795870" y="2585065"/>
            <a:ext cx="6600260" cy="829945"/>
          </a:xfrm>
          <a:prstGeom prst="rect">
            <a:avLst/>
          </a:prstGeom>
          <a:noFill/>
        </p:spPr>
        <p:txBody>
          <a:bodyPr wrap="square" rtlCol="0">
            <a:spAutoFit/>
          </a:bodyPr>
          <a:lstStyle/>
          <a:p>
            <a:pPr algn="ctr"/>
            <a:r>
              <a:rPr lang="en-US" sz="4800" b="1" dirty="0">
                <a:solidFill>
                  <a:schemeClr val="bg1"/>
                </a:solidFill>
                <a:latin typeface="Arial" panose="020B0604020202020204" pitchFamily="34" charset="0"/>
                <a:cs typeface="+mn-ea"/>
                <a:sym typeface="+mn-lt"/>
              </a:rPr>
              <a:t>Thank You</a:t>
            </a:r>
            <a:endParaRPr lang="en-US" sz="4800" b="1" dirty="0">
              <a:solidFill>
                <a:schemeClr val="bg1"/>
              </a:solidFill>
              <a:latin typeface="Arial" panose="020B0604020202020204" pitchFamily="34" charset="0"/>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7945"/>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cxnSp>
        <p:nvCxnSpPr>
          <p:cNvPr id="16" name="直接连接符 15"/>
          <p:cNvCxnSpPr/>
          <p:nvPr/>
        </p:nvCxnSpPr>
        <p:spPr>
          <a:xfrm>
            <a:off x="5397319" y="1151524"/>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270635" y="1275080"/>
            <a:ext cx="9650730" cy="4615815"/>
          </a:xfrm>
          <a:prstGeom prst="rect">
            <a:avLst/>
          </a:prstGeom>
        </p:spPr>
        <p:txBody>
          <a:bodyPr wrap="square">
            <a:spAutoFit/>
          </a:bodyPr>
          <a:lstStyle/>
          <a:p>
            <a:pPr algn="l">
              <a:lnSpc>
                <a:spcPct val="150000"/>
              </a:lnSpc>
            </a:pPr>
            <a:r>
              <a:rPr lang="en-US" altLang="zh-CN" sz="2000" dirty="0">
                <a:solidFill>
                  <a:schemeClr val="bg1"/>
                </a:solidFill>
                <a:latin typeface="Bahnschrift" panose="020B0502040204020203" charset="0"/>
                <a:cs typeface="Bahnschrift" panose="020B0502040204020203" charset="0"/>
                <a:sym typeface="+mn-lt"/>
              </a:rPr>
              <a:t>Welcome and thank XYZ for the opportunity to analyze the cab industry data</a:t>
            </a:r>
            <a:endParaRPr lang="en-US" altLang="zh-CN" sz="2000" dirty="0">
              <a:solidFill>
                <a:schemeClr val="bg1"/>
              </a:solidFill>
              <a:latin typeface="Bahnschrift" panose="020B0502040204020203" charset="0"/>
              <a:cs typeface="Bahnschrift" panose="020B0502040204020203" charset="0"/>
              <a:sym typeface="+mn-lt"/>
            </a:endParaRPr>
          </a:p>
          <a:p>
            <a:pPr algn="ctr">
              <a:lnSpc>
                <a:spcPct val="150000"/>
              </a:lnSpc>
            </a:pPr>
            <a:endParaRPr lang="en-US" altLang="zh-CN" sz="1600" dirty="0">
              <a:solidFill>
                <a:schemeClr val="bg1"/>
              </a:solidFill>
              <a:latin typeface="Bahnschrift" panose="020B0502040204020203" charset="0"/>
              <a:cs typeface="Bahnschrift" panose="020B0502040204020203" charset="0"/>
              <a:sym typeface="+mn-lt"/>
            </a:endParaRPr>
          </a:p>
          <a:p>
            <a:pPr algn="l">
              <a:lnSpc>
                <a:spcPct val="150000"/>
              </a:lnSpc>
            </a:pPr>
            <a:r>
              <a:rPr lang="en-US" altLang="zh-CN" sz="1600" dirty="0">
                <a:solidFill>
                  <a:schemeClr val="bg1"/>
                </a:solidFill>
                <a:latin typeface="Bahnschrift" panose="020B0502040204020203" charset="0"/>
                <a:cs typeface="Bahnschrift" panose="020B0502040204020203" charset="0"/>
                <a:sym typeface="+mn-lt"/>
              </a:rPr>
              <a:t>Objective: To identify the best investment opportunity among two cab companies</a:t>
            </a:r>
            <a:endParaRPr lang="en-US" altLang="zh-CN" sz="1600" dirty="0">
              <a:solidFill>
                <a:schemeClr val="bg1"/>
              </a:solidFill>
              <a:latin typeface="Bahnschrift" panose="020B0502040204020203" charset="0"/>
              <a:cs typeface="Bahnschrift" panose="020B0502040204020203" charset="0"/>
              <a:sym typeface="+mn-lt"/>
            </a:endParaRPr>
          </a:p>
          <a:p>
            <a:pPr algn="ctr">
              <a:lnSpc>
                <a:spcPct val="150000"/>
              </a:lnSpc>
            </a:pPr>
            <a:endParaRPr lang="en-US" altLang="zh-CN" sz="1600" dirty="0">
              <a:solidFill>
                <a:schemeClr val="bg1"/>
              </a:solidFill>
              <a:latin typeface="Bahnschrift" panose="020B0502040204020203" charset="0"/>
              <a:cs typeface="Bahnschrift" panose="020B0502040204020203" charset="0"/>
              <a:sym typeface="+mn-lt"/>
            </a:endParaRPr>
          </a:p>
          <a:p>
            <a:pPr algn="l">
              <a:lnSpc>
                <a:spcPct val="150000"/>
              </a:lnSpc>
            </a:pPr>
            <a:r>
              <a:rPr lang="en-US" altLang="zh-CN" sz="1600" dirty="0">
                <a:solidFill>
                  <a:schemeClr val="bg1"/>
                </a:solidFill>
                <a:latin typeface="Bahnschrift" panose="020B0502040204020203" charset="0"/>
                <a:cs typeface="Bahnschrift" panose="020B0502040204020203" charset="0"/>
                <a:sym typeface="+mn-lt"/>
              </a:rPr>
              <a:t>Agenda:</a:t>
            </a:r>
            <a:endParaRPr lang="en-US" altLang="zh-CN" sz="1600" dirty="0">
              <a:solidFill>
                <a:schemeClr val="bg1"/>
              </a:solidFill>
              <a:latin typeface="Bahnschrift" panose="020B0502040204020203" charset="0"/>
              <a:cs typeface="Bahnschrift" panose="020B0502040204020203" charset="0"/>
              <a:sym typeface="+mn-lt"/>
            </a:endParaRPr>
          </a:p>
          <a:p>
            <a:pPr marL="285750" indent="-285750" algn="l">
              <a:lnSpc>
                <a:spcPct val="150000"/>
              </a:lnSpc>
              <a:buFont typeface="Arial" panose="020B0604020202020204" pitchFamily="34" charset="0"/>
              <a:buChar char="•"/>
            </a:pPr>
            <a:r>
              <a:rPr lang="en-US" altLang="zh-CN" sz="1600" dirty="0">
                <a:solidFill>
                  <a:schemeClr val="bg1"/>
                </a:solidFill>
                <a:latin typeface="Bahnschrift" panose="020B0502040204020203" charset="0"/>
                <a:cs typeface="Bahnschrift" panose="020B0502040204020203" charset="0"/>
                <a:sym typeface="+mn-lt"/>
              </a:rPr>
              <a:t>Business problem</a:t>
            </a:r>
            <a:endParaRPr lang="en-US" altLang="zh-CN" sz="1600" dirty="0">
              <a:solidFill>
                <a:schemeClr val="bg1"/>
              </a:solidFill>
              <a:latin typeface="Bahnschrift" panose="020B0502040204020203" charset="0"/>
              <a:cs typeface="Bahnschrift" panose="020B0502040204020203" charset="0"/>
              <a:sym typeface="+mn-lt"/>
            </a:endParaRPr>
          </a:p>
          <a:p>
            <a:pPr marL="285750" indent="-285750" algn="l">
              <a:lnSpc>
                <a:spcPct val="150000"/>
              </a:lnSpc>
              <a:buFont typeface="Arial" panose="020B0604020202020204" pitchFamily="34" charset="0"/>
              <a:buChar char="•"/>
            </a:pPr>
            <a:r>
              <a:rPr lang="en-GB" altLang="en-US" sz="1600" dirty="0">
                <a:solidFill>
                  <a:schemeClr val="bg1"/>
                </a:solidFill>
                <a:latin typeface="Bahnschrift" panose="020B0502040204020203" charset="0"/>
                <a:cs typeface="Bahnschrift" panose="020B0502040204020203" charset="0"/>
                <a:sym typeface="+mn-lt"/>
              </a:rPr>
              <a:t>Industry overviews</a:t>
            </a:r>
            <a:endParaRPr lang="en-US" altLang="zh-CN" sz="1600" dirty="0">
              <a:solidFill>
                <a:schemeClr val="bg1"/>
              </a:solidFill>
              <a:latin typeface="Bahnschrift" panose="020B0502040204020203" charset="0"/>
              <a:cs typeface="Bahnschrift" panose="020B0502040204020203" charset="0"/>
              <a:sym typeface="+mn-lt"/>
            </a:endParaRPr>
          </a:p>
          <a:p>
            <a:pPr marL="285750" indent="-285750" algn="l">
              <a:lnSpc>
                <a:spcPct val="150000"/>
              </a:lnSpc>
              <a:buFont typeface="Arial" panose="020B0604020202020204" pitchFamily="34" charset="0"/>
              <a:buChar char="•"/>
            </a:pPr>
            <a:r>
              <a:rPr lang="en-GB" altLang="en-US" sz="1600" dirty="0">
                <a:solidFill>
                  <a:schemeClr val="bg1"/>
                </a:solidFill>
                <a:latin typeface="Bahnschrift" panose="020B0502040204020203" charset="0"/>
                <a:cs typeface="Bahnschrift" panose="020B0502040204020203" charset="0"/>
                <a:sym typeface="+mn-lt"/>
              </a:rPr>
              <a:t>XYZ investment plans</a:t>
            </a:r>
            <a:endParaRPr lang="en-US" altLang="zh-CN" sz="1600" dirty="0">
              <a:solidFill>
                <a:schemeClr val="bg1"/>
              </a:solidFill>
              <a:latin typeface="Bahnschrift" panose="020B0502040204020203" charset="0"/>
              <a:cs typeface="Bahnschrift" panose="020B0502040204020203" charset="0"/>
              <a:sym typeface="+mn-lt"/>
            </a:endParaRPr>
          </a:p>
          <a:p>
            <a:pPr marL="285750" indent="-285750" algn="l">
              <a:lnSpc>
                <a:spcPct val="150000"/>
              </a:lnSpc>
              <a:buFont typeface="Arial" panose="020B0604020202020204" pitchFamily="34" charset="0"/>
              <a:buChar char="•"/>
            </a:pPr>
            <a:r>
              <a:rPr lang="en-GB" altLang="en-US" sz="1600" dirty="0">
                <a:solidFill>
                  <a:schemeClr val="bg1"/>
                </a:solidFill>
                <a:latin typeface="Bahnschrift" panose="020B0502040204020203" charset="0"/>
                <a:cs typeface="Bahnschrift" panose="020B0502040204020203" charset="0"/>
                <a:sym typeface="+mn-lt"/>
              </a:rPr>
              <a:t>Data source</a:t>
            </a:r>
            <a:endParaRPr lang="en-GB" altLang="en-US" sz="1600" dirty="0">
              <a:solidFill>
                <a:schemeClr val="bg1"/>
              </a:solidFill>
              <a:latin typeface="Bahnschrift" panose="020B0502040204020203" charset="0"/>
              <a:cs typeface="Bahnschrift" panose="020B0502040204020203" charset="0"/>
              <a:sym typeface="+mn-lt"/>
            </a:endParaRPr>
          </a:p>
          <a:p>
            <a:pPr marL="285750" indent="-285750" algn="l">
              <a:lnSpc>
                <a:spcPct val="150000"/>
              </a:lnSpc>
              <a:buFont typeface="Arial" panose="020B0604020202020204" pitchFamily="34" charset="0"/>
              <a:buChar char="•"/>
            </a:pPr>
            <a:r>
              <a:rPr lang="en-US" altLang="zh-CN" sz="1600" dirty="0">
                <a:solidFill>
                  <a:schemeClr val="bg1"/>
                </a:solidFill>
                <a:latin typeface="Bahnschrift" panose="020B0502040204020203" charset="0"/>
                <a:cs typeface="Bahnschrift" panose="020B0502040204020203" charset="0"/>
                <a:sym typeface="+mn-lt"/>
              </a:rPr>
              <a:t>Hypothesis investigation</a:t>
            </a:r>
            <a:endParaRPr lang="en-US" altLang="zh-CN" sz="1600" dirty="0">
              <a:solidFill>
                <a:schemeClr val="bg1"/>
              </a:solidFill>
              <a:latin typeface="Bahnschrift" panose="020B0502040204020203" charset="0"/>
              <a:cs typeface="Bahnschrift" panose="020B0502040204020203" charset="0"/>
              <a:sym typeface="+mn-lt"/>
            </a:endParaRPr>
          </a:p>
          <a:p>
            <a:pPr marL="285750" indent="-285750" algn="l">
              <a:lnSpc>
                <a:spcPct val="150000"/>
              </a:lnSpc>
              <a:buFont typeface="Arial" panose="020B0604020202020204" pitchFamily="34" charset="0"/>
              <a:buChar char="•"/>
            </a:pPr>
            <a:r>
              <a:rPr lang="en-GB" altLang="en-US" sz="1600" dirty="0">
                <a:solidFill>
                  <a:schemeClr val="bg1"/>
                </a:solidFill>
                <a:latin typeface="Bahnschrift" panose="020B0502040204020203" charset="0"/>
                <a:cs typeface="Bahnschrift" panose="020B0502040204020203" charset="0"/>
                <a:sym typeface="+mn-lt"/>
              </a:rPr>
              <a:t>Customer segment and company comparisons </a:t>
            </a:r>
            <a:endParaRPr lang="en-US" altLang="zh-CN" sz="1600" dirty="0">
              <a:solidFill>
                <a:schemeClr val="bg1"/>
              </a:solidFill>
              <a:latin typeface="Bahnschrift" panose="020B0502040204020203" charset="0"/>
              <a:cs typeface="Bahnschrift" panose="020B0502040204020203" charset="0"/>
              <a:sym typeface="+mn-lt"/>
            </a:endParaRPr>
          </a:p>
          <a:p>
            <a:pPr marL="285750" indent="-285750" algn="l">
              <a:lnSpc>
                <a:spcPct val="150000"/>
              </a:lnSpc>
              <a:buFont typeface="Arial" panose="020B0604020202020204" pitchFamily="34" charset="0"/>
              <a:buChar char="•"/>
            </a:pPr>
            <a:r>
              <a:rPr lang="en-US" altLang="zh-CN" sz="1600" dirty="0">
                <a:solidFill>
                  <a:schemeClr val="bg1"/>
                </a:solidFill>
                <a:latin typeface="Bahnschrift" panose="020B0502040204020203" charset="0"/>
                <a:cs typeface="Bahnschrift" panose="020B0502040204020203" charset="0"/>
                <a:sym typeface="+mn-lt"/>
              </a:rPr>
              <a:t>Results and recommendations</a:t>
            </a:r>
            <a:endParaRPr lang="en-US" altLang="zh-CN" sz="1600" dirty="0">
              <a:solidFill>
                <a:schemeClr val="bg1"/>
              </a:solidFill>
              <a:latin typeface="Bahnschrift" panose="020B0502040204020203" charset="0"/>
              <a:cs typeface="Bahnschrift" panose="020B0502040204020203" charset="0"/>
              <a:sym typeface="+mn-lt"/>
            </a:endParaRPr>
          </a:p>
        </p:txBody>
      </p:sp>
      <p:sp>
        <p:nvSpPr>
          <p:cNvPr id="9" name="矩形 8"/>
          <p:cNvSpPr/>
          <p:nvPr/>
        </p:nvSpPr>
        <p:spPr>
          <a:xfrm>
            <a:off x="4000680" y="443590"/>
            <a:ext cx="3899811" cy="583565"/>
          </a:xfrm>
          <a:prstGeom prst="rect">
            <a:avLst/>
          </a:prstGeom>
        </p:spPr>
        <p:txBody>
          <a:bodyPr wrap="square">
            <a:spAutoFit/>
          </a:bodyPr>
          <a:lstStyle/>
          <a:p>
            <a:pPr algn="ctr"/>
            <a:r>
              <a:rPr lang="en-GB" altLang="en-US" sz="3200" dirty="0">
                <a:solidFill>
                  <a:schemeClr val="bg1"/>
                </a:solidFill>
                <a:latin typeface="Arial" panose="020B0604020202020204" pitchFamily="34" charset="0"/>
                <a:cs typeface="+mn-ea"/>
                <a:sym typeface="+mn-lt"/>
              </a:rPr>
              <a:t>INTRODUCTION</a:t>
            </a:r>
            <a:endParaRPr lang="en-GB" altLang="en-US" sz="3200" dirty="0">
              <a:solidFill>
                <a:schemeClr val="bg1"/>
              </a:solidFill>
              <a:latin typeface="Arial" panose="020B0604020202020204" pitchFamily="34" charset="0"/>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1" name="矩形 10"/>
          <p:cNvSpPr/>
          <p:nvPr/>
        </p:nvSpPr>
        <p:spPr>
          <a:xfrm>
            <a:off x="3149600" y="2065367"/>
            <a:ext cx="2068285" cy="3900131"/>
          </a:xfrm>
          <a:prstGeom prst="rect">
            <a:avLst/>
          </a:prstGeom>
          <a:noFill/>
          <a:ln w="3810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cxnSp>
        <p:nvCxnSpPr>
          <p:cNvPr id="24" name="直接连接符 23"/>
          <p:cNvCxnSpPr/>
          <p:nvPr/>
        </p:nvCxnSpPr>
        <p:spPr>
          <a:xfrm>
            <a:off x="5748200" y="1366026"/>
            <a:ext cx="6966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481918" y="2713029"/>
            <a:ext cx="5875039" cy="2676525"/>
          </a:xfrm>
          <a:prstGeom prst="rect">
            <a:avLst/>
          </a:prstGeom>
        </p:spPr>
        <p:txBody>
          <a:bodyPr wrap="square">
            <a:spAutoFit/>
          </a:bodyPr>
          <a:lstStyle/>
          <a:p>
            <a:pPr>
              <a:lnSpc>
                <a:spcPct val="150000"/>
              </a:lnSpc>
            </a:pPr>
            <a:r>
              <a:rPr lang="zh-CN" altLang="en-US" sz="1600" dirty="0">
                <a:solidFill>
                  <a:schemeClr val="bg1"/>
                </a:solidFill>
                <a:latin typeface="Bahnschrift" panose="020B0502040204020203" charset="0"/>
                <a:cs typeface="Bahnschrift" panose="020B0502040204020203" charset="0"/>
                <a:sym typeface="+mn-lt"/>
              </a:rPr>
              <a:t>XYZ's interest in investing in the cab industry</a:t>
            </a:r>
            <a:endParaRPr lang="zh-CN" altLang="en-US" sz="1600" dirty="0">
              <a:solidFill>
                <a:schemeClr val="bg1"/>
              </a:solidFill>
              <a:latin typeface="Bahnschrift" panose="020B0502040204020203" charset="0"/>
              <a:cs typeface="Bahnschrift" panose="020B0502040204020203" charset="0"/>
              <a:sym typeface="+mn-lt"/>
            </a:endParaRPr>
          </a:p>
          <a:p>
            <a:pPr>
              <a:lnSpc>
                <a:spcPct val="150000"/>
              </a:lnSpc>
            </a:pPr>
            <a:r>
              <a:rPr lang="zh-CN" altLang="en-US" sz="1600" dirty="0">
                <a:solidFill>
                  <a:schemeClr val="bg1"/>
                </a:solidFill>
                <a:latin typeface="Bahnschrift" panose="020B0502040204020203" charset="0"/>
                <a:cs typeface="Bahnschrift" panose="020B0502040204020203" charset="0"/>
                <a:sym typeface="+mn-lt"/>
              </a:rPr>
              <a:t>Need to identify the right company for investment</a:t>
            </a:r>
            <a:r>
              <a:rPr lang="en-GB" altLang="zh-CN" sz="1600" dirty="0">
                <a:solidFill>
                  <a:schemeClr val="bg1"/>
                </a:solidFill>
                <a:latin typeface="Bahnschrift" panose="020B0502040204020203" charset="0"/>
                <a:cs typeface="Bahnschrift" panose="020B0502040204020203" charset="0"/>
                <a:sym typeface="+mn-lt"/>
              </a:rPr>
              <a:t>. XYZ wants to make an informed decision based on market understanding and data-driven insights</a:t>
            </a:r>
            <a:endParaRPr lang="en-GB" altLang="zh-CN" sz="1600" dirty="0">
              <a:solidFill>
                <a:schemeClr val="bg1"/>
              </a:solidFill>
              <a:latin typeface="Bahnschrift" panose="020B0502040204020203" charset="0"/>
              <a:cs typeface="Bahnschrift" panose="020B0502040204020203" charset="0"/>
              <a:sym typeface="+mn-lt"/>
            </a:endParaRPr>
          </a:p>
          <a:p>
            <a:pPr>
              <a:lnSpc>
                <a:spcPct val="150000"/>
              </a:lnSpc>
            </a:pPr>
            <a:endParaRPr lang="zh-CN" altLang="en-US" sz="1600" dirty="0">
              <a:solidFill>
                <a:schemeClr val="bg1"/>
              </a:solidFill>
              <a:latin typeface="Bahnschrift" panose="020B0502040204020203" charset="0"/>
              <a:cs typeface="Bahnschrift" panose="020B0502040204020203" charset="0"/>
              <a:sym typeface="+mn-lt"/>
            </a:endParaRPr>
          </a:p>
          <a:p>
            <a:pPr>
              <a:lnSpc>
                <a:spcPct val="150000"/>
              </a:lnSpc>
            </a:pPr>
            <a:r>
              <a:rPr lang="zh-CN" altLang="en-US" sz="1600" dirty="0">
                <a:solidFill>
                  <a:schemeClr val="bg1"/>
                </a:solidFill>
                <a:latin typeface="Bahnschrift" panose="020B0502040204020203" charset="0"/>
                <a:cs typeface="Bahnschrift" panose="020B0502040204020203" charset="0"/>
                <a:sym typeface="+mn-lt"/>
              </a:rPr>
              <a:t>Goal: Provide actionable insights to support the decision-making proces</a:t>
            </a:r>
            <a:r>
              <a:rPr lang="en-GB" altLang="zh-CN" sz="1600" dirty="0">
                <a:solidFill>
                  <a:schemeClr val="bg1"/>
                </a:solidFill>
                <a:latin typeface="Bahnschrift" panose="020B0502040204020203" charset="0"/>
                <a:cs typeface="Bahnschrift" panose="020B0502040204020203" charset="0"/>
                <a:sym typeface="+mn-lt"/>
              </a:rPr>
              <a:t>s. </a:t>
            </a:r>
            <a:endParaRPr lang="en-GB" altLang="zh-CN" sz="1600" dirty="0">
              <a:solidFill>
                <a:schemeClr val="bg1"/>
              </a:solidFill>
              <a:latin typeface="Bahnschrift" panose="020B0502040204020203" charset="0"/>
              <a:cs typeface="Bahnschrift" panose="020B0502040204020203" charset="0"/>
              <a:sym typeface="+mn-lt"/>
            </a:endParaRPr>
          </a:p>
        </p:txBody>
      </p:sp>
      <p:sp>
        <p:nvSpPr>
          <p:cNvPr id="27" name="矩形 26"/>
          <p:cNvSpPr/>
          <p:nvPr/>
        </p:nvSpPr>
        <p:spPr>
          <a:xfrm>
            <a:off x="3149600" y="708660"/>
            <a:ext cx="5829935" cy="521970"/>
          </a:xfrm>
          <a:prstGeom prst="rect">
            <a:avLst/>
          </a:prstGeom>
        </p:spPr>
        <p:txBody>
          <a:bodyPr wrap="square">
            <a:spAutoFit/>
          </a:bodyPr>
          <a:lstStyle/>
          <a:p>
            <a:pPr algn="ctr"/>
            <a:r>
              <a:rPr lang="en-GB" altLang="en-US" sz="2800" dirty="0">
                <a:solidFill>
                  <a:schemeClr val="bg1"/>
                </a:solidFill>
                <a:latin typeface="Arial" panose="020B0604020202020204" pitchFamily="34" charset="0"/>
                <a:cs typeface="+mn-ea"/>
                <a:sym typeface="+mn-lt"/>
              </a:rPr>
              <a:t>BUSINESS PROBLEM</a:t>
            </a:r>
            <a:endParaRPr lang="en-GB" altLang="en-US" sz="2800" dirty="0">
              <a:solidFill>
                <a:schemeClr val="bg1"/>
              </a:solidFill>
              <a:latin typeface="Arial" panose="020B0604020202020204" pitchFamily="34" charset="0"/>
              <a:cs typeface="+mn-ea"/>
              <a:sym typeface="+mn-lt"/>
            </a:endParaRPr>
          </a:p>
        </p:txBody>
      </p:sp>
      <p:pic>
        <p:nvPicPr>
          <p:cNvPr id="3" name="Picture 2" descr="IMG_2601"/>
          <p:cNvPicPr>
            <a:picLocks noChangeAspect="1"/>
          </p:cNvPicPr>
          <p:nvPr/>
        </p:nvPicPr>
        <p:blipFill>
          <a:blip r:embed="rId1"/>
          <a:stretch>
            <a:fillRect/>
          </a:stretch>
        </p:blipFill>
        <p:spPr>
          <a:xfrm>
            <a:off x="742950" y="2541270"/>
            <a:ext cx="3860800" cy="25660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cxnSp>
        <p:nvCxnSpPr>
          <p:cNvPr id="31" name="直接连接符 30"/>
          <p:cNvCxnSpPr/>
          <p:nvPr/>
        </p:nvCxnSpPr>
        <p:spPr>
          <a:xfrm>
            <a:off x="5747352" y="1416685"/>
            <a:ext cx="6966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407795" y="1760220"/>
            <a:ext cx="9972675" cy="3415030"/>
          </a:xfrm>
          <a:prstGeom prst="rect">
            <a:avLst/>
          </a:prstGeom>
        </p:spPr>
        <p:txBody>
          <a:bodyPr wrap="square">
            <a:spAutoFit/>
          </a:bodyPr>
          <a:lstStyle/>
          <a:p>
            <a:pPr>
              <a:lnSpc>
                <a:spcPct val="150000"/>
              </a:lnSpc>
            </a:pPr>
            <a:r>
              <a:rPr lang="en-US" altLang="zh-CN" sz="1600" dirty="0">
                <a:solidFill>
                  <a:schemeClr val="bg1"/>
                </a:solidFill>
                <a:latin typeface="Bahnschrift" panose="020B0502040204020203" charset="0"/>
                <a:cs typeface="Bahnschrift" panose="020B0502040204020203" charset="0"/>
                <a:sym typeface="+mn-lt"/>
              </a:rPr>
              <a:t>The Cab Industry in the US refers to the sector that provides transportation services through various modes, including traditional taxis, ride-hailing platforms, and car rental companies. </a:t>
            </a:r>
            <a:endParaRPr lang="en-US" altLang="zh-CN" sz="1600" dirty="0">
              <a:solidFill>
                <a:schemeClr val="bg1"/>
              </a:solidFill>
              <a:latin typeface="Bahnschrift" panose="020B0502040204020203" charset="0"/>
              <a:cs typeface="Bahnschrift" panose="020B0502040204020203" charset="0"/>
              <a:sym typeface="+mn-lt"/>
            </a:endParaRPr>
          </a:p>
          <a:p>
            <a:pPr>
              <a:lnSpc>
                <a:spcPct val="150000"/>
              </a:lnSpc>
            </a:pPr>
            <a:endParaRPr lang="en-US" altLang="zh-CN" sz="1600" dirty="0">
              <a:solidFill>
                <a:schemeClr val="bg1"/>
              </a:solidFill>
              <a:latin typeface="Bahnschrift" panose="020B0502040204020203" charset="0"/>
              <a:cs typeface="Bahnschrift" panose="020B0502040204020203" charset="0"/>
              <a:sym typeface="+mn-lt"/>
            </a:endParaRPr>
          </a:p>
          <a:p>
            <a:pPr>
              <a:lnSpc>
                <a:spcPct val="150000"/>
              </a:lnSpc>
            </a:pPr>
            <a:r>
              <a:rPr lang="en-US" altLang="zh-CN" sz="1600" dirty="0">
                <a:solidFill>
                  <a:schemeClr val="bg1"/>
                </a:solidFill>
                <a:latin typeface="Bahnschrift" panose="020B0502040204020203" charset="0"/>
                <a:cs typeface="Bahnschrift" panose="020B0502040204020203" charset="0"/>
                <a:sym typeface="+mn-lt"/>
              </a:rPr>
              <a:t>In recent years, the industry has experienced remarkable growth, fueled by factors such as urbanization, changing consumer preferences, and technological advancements. </a:t>
            </a:r>
            <a:endParaRPr lang="en-US" altLang="zh-CN" sz="1600" dirty="0">
              <a:solidFill>
                <a:schemeClr val="bg1"/>
              </a:solidFill>
              <a:latin typeface="Bahnschrift" panose="020B0502040204020203" charset="0"/>
              <a:cs typeface="Bahnschrift" panose="020B0502040204020203" charset="0"/>
              <a:sym typeface="+mn-lt"/>
            </a:endParaRPr>
          </a:p>
          <a:p>
            <a:pPr>
              <a:lnSpc>
                <a:spcPct val="150000"/>
              </a:lnSpc>
            </a:pPr>
            <a:endParaRPr lang="en-US" altLang="zh-CN" sz="1600" dirty="0">
              <a:solidFill>
                <a:schemeClr val="bg1"/>
              </a:solidFill>
              <a:latin typeface="Bahnschrift" panose="020B0502040204020203" charset="0"/>
              <a:cs typeface="Bahnschrift" panose="020B0502040204020203" charset="0"/>
              <a:sym typeface="+mn-lt"/>
            </a:endParaRPr>
          </a:p>
          <a:p>
            <a:pPr>
              <a:lnSpc>
                <a:spcPct val="150000"/>
              </a:lnSpc>
            </a:pPr>
            <a:r>
              <a:rPr lang="en-US" altLang="zh-CN" sz="1600" dirty="0">
                <a:solidFill>
                  <a:schemeClr val="bg1"/>
                </a:solidFill>
                <a:latin typeface="Bahnschrift" panose="020B0502040204020203" charset="0"/>
                <a:cs typeface="Bahnschrift" panose="020B0502040204020203" charset="0"/>
                <a:sym typeface="+mn-lt"/>
              </a:rPr>
              <a:t>This growth has led to the emergence of multiple key players, making the market highly competitive. The industry's expansion and the presence of these key players have reshaped the way people travel and increased convenience for consumers.</a:t>
            </a:r>
            <a:endParaRPr lang="en-US" altLang="zh-CN" sz="1600" dirty="0">
              <a:solidFill>
                <a:schemeClr val="bg1"/>
              </a:solidFill>
              <a:latin typeface="Bahnschrift" panose="020B0502040204020203" charset="0"/>
              <a:cs typeface="Bahnschrift" panose="020B0502040204020203" charset="0"/>
              <a:sym typeface="+mn-lt"/>
            </a:endParaRPr>
          </a:p>
        </p:txBody>
      </p:sp>
      <p:sp>
        <p:nvSpPr>
          <p:cNvPr id="34" name="矩形 33"/>
          <p:cNvSpPr/>
          <p:nvPr/>
        </p:nvSpPr>
        <p:spPr>
          <a:xfrm>
            <a:off x="4388547" y="428117"/>
            <a:ext cx="3414906" cy="521970"/>
          </a:xfrm>
          <a:prstGeom prst="rect">
            <a:avLst/>
          </a:prstGeom>
        </p:spPr>
        <p:txBody>
          <a:bodyPr wrap="square">
            <a:spAutoFit/>
          </a:bodyPr>
          <a:lstStyle/>
          <a:p>
            <a:pPr algn="ctr"/>
            <a:r>
              <a:rPr lang="en-GB" altLang="en-US" sz="2800" dirty="0">
                <a:solidFill>
                  <a:schemeClr val="bg1"/>
                </a:solidFill>
                <a:latin typeface="Arial" panose="020B0604020202020204" pitchFamily="34" charset="0"/>
                <a:cs typeface="+mn-ea"/>
                <a:sym typeface="+mn-lt"/>
              </a:rPr>
              <a:t>Industry overviews</a:t>
            </a:r>
            <a:endParaRPr lang="en-GB" altLang="en-US" sz="2800" dirty="0">
              <a:solidFill>
                <a:schemeClr val="bg1"/>
              </a:solidFill>
              <a:latin typeface="Arial" panose="020B0604020202020204" pitchFamily="34" charset="0"/>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cxnSp>
        <p:nvCxnSpPr>
          <p:cNvPr id="27" name="直接连接符 26"/>
          <p:cNvCxnSpPr/>
          <p:nvPr/>
        </p:nvCxnSpPr>
        <p:spPr>
          <a:xfrm>
            <a:off x="5748265" y="1426442"/>
            <a:ext cx="6966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471295" y="2205990"/>
            <a:ext cx="9472295" cy="3415030"/>
          </a:xfrm>
          <a:prstGeom prst="rect">
            <a:avLst/>
          </a:prstGeom>
        </p:spPr>
        <p:txBody>
          <a:bodyPr wrap="square">
            <a:spAutoFit/>
          </a:bodyPr>
          <a:lstStyle/>
          <a:p>
            <a:pPr>
              <a:lnSpc>
                <a:spcPct val="150000"/>
              </a:lnSpc>
            </a:pPr>
            <a:r>
              <a:rPr lang="en-US" altLang="zh-CN" sz="1600" dirty="0">
                <a:solidFill>
                  <a:schemeClr val="bg1"/>
                </a:solidFill>
                <a:latin typeface="Bahnschrift" panose="020B0502040204020203" charset="0"/>
                <a:cs typeface="Bahnschrift" panose="020B0502040204020203" charset="0"/>
                <a:sym typeface="+mn-lt"/>
              </a:rPr>
              <a:t>By leveraging data-driven insights and conducting a thorough analysis, XYZ aims to make an informed decision regarding which company within the Cab Industry presents the best investment opportunity. </a:t>
            </a:r>
            <a:endParaRPr lang="en-US" altLang="zh-CN" sz="1600" dirty="0">
              <a:solidFill>
                <a:schemeClr val="bg1"/>
              </a:solidFill>
              <a:latin typeface="Bahnschrift" panose="020B0502040204020203" charset="0"/>
              <a:cs typeface="Bahnschrift" panose="020B0502040204020203" charset="0"/>
              <a:sym typeface="+mn-lt"/>
            </a:endParaRPr>
          </a:p>
          <a:p>
            <a:pPr>
              <a:lnSpc>
                <a:spcPct val="150000"/>
              </a:lnSpc>
            </a:pPr>
            <a:endParaRPr lang="en-US" altLang="zh-CN" sz="1600" dirty="0">
              <a:solidFill>
                <a:schemeClr val="bg1"/>
              </a:solidFill>
              <a:latin typeface="Bahnschrift" panose="020B0502040204020203" charset="0"/>
              <a:cs typeface="Bahnschrift" panose="020B0502040204020203" charset="0"/>
              <a:sym typeface="+mn-lt"/>
            </a:endParaRPr>
          </a:p>
          <a:p>
            <a:pPr>
              <a:lnSpc>
                <a:spcPct val="150000"/>
              </a:lnSpc>
            </a:pPr>
            <a:r>
              <a:rPr lang="en-US" altLang="zh-CN" sz="1600" dirty="0">
                <a:solidFill>
                  <a:schemeClr val="bg1"/>
                </a:solidFill>
                <a:latin typeface="Bahnschrift" panose="020B0502040204020203" charset="0"/>
                <a:cs typeface="Bahnschrift" panose="020B0502040204020203" charset="0"/>
                <a:sym typeface="+mn-lt"/>
              </a:rPr>
              <a:t>The investment plan of XYZ focuses on identifying the right company that exhibits strong growth potential, a solid customer base, profitability, competitive advantage, and alignment with their Go-to-Market strategy. </a:t>
            </a:r>
            <a:endParaRPr lang="en-US" altLang="zh-CN" sz="1600" dirty="0">
              <a:solidFill>
                <a:schemeClr val="bg1"/>
              </a:solidFill>
              <a:latin typeface="Bahnschrift" panose="020B0502040204020203" charset="0"/>
              <a:cs typeface="Bahnschrift" panose="020B0502040204020203" charset="0"/>
              <a:sym typeface="+mn-lt"/>
            </a:endParaRPr>
          </a:p>
          <a:p>
            <a:pPr>
              <a:lnSpc>
                <a:spcPct val="150000"/>
              </a:lnSpc>
            </a:pPr>
            <a:endParaRPr lang="en-US" altLang="zh-CN" sz="1600" dirty="0">
              <a:solidFill>
                <a:schemeClr val="bg1"/>
              </a:solidFill>
              <a:latin typeface="Bahnschrift" panose="020B0502040204020203" charset="0"/>
              <a:cs typeface="Bahnschrift" panose="020B0502040204020203" charset="0"/>
              <a:sym typeface="+mn-lt"/>
            </a:endParaRPr>
          </a:p>
          <a:p>
            <a:pPr>
              <a:lnSpc>
                <a:spcPct val="150000"/>
              </a:lnSpc>
            </a:pPr>
            <a:r>
              <a:rPr lang="en-US" altLang="zh-CN" sz="1600" dirty="0">
                <a:solidFill>
                  <a:schemeClr val="bg1"/>
                </a:solidFill>
                <a:latin typeface="Bahnschrift" panose="020B0502040204020203" charset="0"/>
                <a:cs typeface="Bahnschrift" panose="020B0502040204020203" charset="0"/>
                <a:sym typeface="+mn-lt"/>
              </a:rPr>
              <a:t>The goal is to maximize returns and secure a successful investment in the dynamic and rapidly growing Cab Industry.</a:t>
            </a:r>
            <a:endParaRPr lang="en-US" altLang="zh-CN" sz="1600" dirty="0">
              <a:solidFill>
                <a:schemeClr val="bg1"/>
              </a:solidFill>
              <a:latin typeface="Bahnschrift" panose="020B0502040204020203" charset="0"/>
              <a:cs typeface="Bahnschrift" panose="020B0502040204020203" charset="0"/>
              <a:sym typeface="+mn-lt"/>
            </a:endParaRPr>
          </a:p>
        </p:txBody>
      </p:sp>
      <p:sp>
        <p:nvSpPr>
          <p:cNvPr id="42" name="矩形 41"/>
          <p:cNvSpPr/>
          <p:nvPr/>
        </p:nvSpPr>
        <p:spPr>
          <a:xfrm>
            <a:off x="4297680" y="573405"/>
            <a:ext cx="4092575" cy="737235"/>
          </a:xfrm>
          <a:prstGeom prst="rect">
            <a:avLst/>
          </a:prstGeom>
        </p:spPr>
        <p:txBody>
          <a:bodyPr wrap="square">
            <a:spAutoFit/>
          </a:bodyPr>
          <a:lstStyle/>
          <a:p>
            <a:pPr indent="0" algn="l">
              <a:lnSpc>
                <a:spcPct val="150000"/>
              </a:lnSpc>
              <a:buFont typeface="Arial" panose="020B0604020202020204" pitchFamily="34" charset="0"/>
              <a:buNone/>
            </a:pPr>
            <a:r>
              <a:rPr lang="en-GB" altLang="en-US" sz="2800" dirty="0">
                <a:solidFill>
                  <a:schemeClr val="bg1"/>
                </a:solidFill>
                <a:latin typeface="Arial" panose="020B0604020202020204" pitchFamily="34" charset="0"/>
                <a:cs typeface="+mn-ea"/>
                <a:sym typeface="+mn-lt"/>
              </a:rPr>
              <a:t>XYZ investment plans</a:t>
            </a:r>
            <a:endParaRPr lang="en-US" altLang="zh-CN" sz="2800" i="1" dirty="0">
              <a:solidFill>
                <a:schemeClr val="bg1"/>
              </a:solidFill>
              <a:latin typeface="Arial" panose="020B0604020202020204" pitchFamily="34" charset="0"/>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159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8" name="矩形 7"/>
          <p:cNvSpPr/>
          <p:nvPr/>
        </p:nvSpPr>
        <p:spPr>
          <a:xfrm>
            <a:off x="0" y="0"/>
            <a:ext cx="984250" cy="1155700"/>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113030" y="316865"/>
            <a:ext cx="758190" cy="521970"/>
          </a:xfrm>
          <a:prstGeom prst="rect">
            <a:avLst/>
          </a:prstGeom>
          <a:noFill/>
        </p:spPr>
        <p:txBody>
          <a:bodyPr wrap="square" rtlCol="0">
            <a:spAutoFit/>
          </a:bodyPr>
          <a:lstStyle/>
          <a:p>
            <a:pPr algn="ctr"/>
            <a:r>
              <a:rPr lang="en-US" altLang="zh-CN" sz="2800" dirty="0">
                <a:solidFill>
                  <a:schemeClr val="bg1"/>
                </a:solidFill>
                <a:latin typeface="Arial" panose="020B0604020202020204" pitchFamily="34" charset="0"/>
                <a:cs typeface="+mn-ea"/>
                <a:sym typeface="+mn-lt"/>
              </a:rPr>
              <a:t>02</a:t>
            </a:r>
            <a:endParaRPr lang="en-US" altLang="zh-CN" sz="28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5667829" y="1072784"/>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065655" y="2035810"/>
            <a:ext cx="8060690" cy="3046095"/>
          </a:xfrm>
          <a:prstGeom prst="rect">
            <a:avLst/>
          </a:prstGeom>
        </p:spPr>
        <p:txBody>
          <a:bodyPr wrap="square">
            <a:spAutoFit/>
          </a:bodyPr>
          <a:lstStyle/>
          <a:p>
            <a:pPr algn="l">
              <a:lnSpc>
                <a:spcPct val="150000"/>
              </a:lnSpc>
            </a:pPr>
            <a:r>
              <a:rPr lang="en-GB" altLang="en-US" sz="1600" dirty="0">
                <a:solidFill>
                  <a:schemeClr val="bg1"/>
                </a:solidFill>
                <a:latin typeface="Bahnschrift" panose="020B0502040204020203" charset="0"/>
                <a:cs typeface="Bahnschrift" panose="020B0502040204020203" charset="0"/>
                <a:sym typeface="+mn-lt"/>
              </a:rPr>
              <a:t>There are several data sources I found. I have used the Kaggle data sets.</a:t>
            </a:r>
            <a:endParaRPr lang="en-GB" altLang="en-US" sz="1600" dirty="0">
              <a:solidFill>
                <a:schemeClr val="bg1"/>
              </a:solidFill>
              <a:latin typeface="Bahnschrift" panose="020B0502040204020203" charset="0"/>
              <a:cs typeface="Bahnschrift" panose="020B0502040204020203" charset="0"/>
              <a:sym typeface="+mn-lt"/>
            </a:endParaRPr>
          </a:p>
          <a:p>
            <a:pPr algn="l">
              <a:lnSpc>
                <a:spcPct val="150000"/>
              </a:lnSpc>
            </a:pPr>
            <a:endParaRPr lang="en-GB" altLang="en-US" sz="1600" dirty="0">
              <a:solidFill>
                <a:schemeClr val="bg1"/>
              </a:solidFill>
              <a:latin typeface="Bahnschrift" panose="020B0502040204020203" charset="0"/>
              <a:cs typeface="Bahnschrift" panose="020B0502040204020203" charset="0"/>
              <a:sym typeface="+mn-lt"/>
            </a:endParaRPr>
          </a:p>
          <a:p>
            <a:pPr algn="l">
              <a:lnSpc>
                <a:spcPct val="150000"/>
              </a:lnSpc>
            </a:pPr>
            <a:r>
              <a:rPr lang="en-GB" altLang="en-US" sz="1600" dirty="0">
                <a:solidFill>
                  <a:schemeClr val="bg1"/>
                </a:solidFill>
                <a:latin typeface="Bahnschrift" panose="020B0502040204020203" charset="0"/>
                <a:cs typeface="Bahnschrift" panose="020B0502040204020203" charset="0"/>
                <a:sym typeface="+mn-lt"/>
              </a:rPr>
              <a:t>By leveraging data sources from Kaggle, we have expanded the scope of our analysis and gained valuable insights into the Cab Industry. The diverse datasets obtained have allowed us to explore different aspects of the industry, providing a comprehensive understanding of market dynamics, customer behavior, and performance indicators. The utilization of Kaggle datasets enhances the reliability and depth of our analysis, contributing to well-informed investment decisions for XYZ in the Cab Industry.</a:t>
            </a:r>
            <a:endParaRPr lang="en-GB" altLang="en-US" sz="1600" dirty="0">
              <a:solidFill>
                <a:schemeClr val="bg1"/>
              </a:solidFill>
              <a:latin typeface="Bahnschrift" panose="020B0502040204020203" charset="0"/>
              <a:cs typeface="Bahnschrift" panose="020B0502040204020203" charset="0"/>
              <a:sym typeface="+mn-lt"/>
            </a:endParaRPr>
          </a:p>
        </p:txBody>
      </p:sp>
      <p:sp>
        <p:nvSpPr>
          <p:cNvPr id="9" name="矩形 8"/>
          <p:cNvSpPr/>
          <p:nvPr/>
        </p:nvSpPr>
        <p:spPr>
          <a:xfrm>
            <a:off x="4946830" y="316590"/>
            <a:ext cx="3899811" cy="829945"/>
          </a:xfrm>
          <a:prstGeom prst="rect">
            <a:avLst/>
          </a:prstGeom>
        </p:spPr>
        <p:txBody>
          <a:bodyPr wrap="square">
            <a:spAutoFit/>
          </a:bodyPr>
          <a:lstStyle/>
          <a:p>
            <a:pPr indent="0" algn="l">
              <a:lnSpc>
                <a:spcPct val="150000"/>
              </a:lnSpc>
              <a:buFont typeface="Arial" panose="020B0604020202020204" pitchFamily="34" charset="0"/>
              <a:buNone/>
            </a:pPr>
            <a:r>
              <a:rPr lang="en-GB" altLang="en-US" sz="3200" dirty="0">
                <a:solidFill>
                  <a:schemeClr val="bg1"/>
                </a:solidFill>
                <a:latin typeface="Arial" panose="020B0604020202020204" pitchFamily="34" charset="0"/>
                <a:cs typeface="+mn-ea"/>
                <a:sym typeface="+mn-lt"/>
              </a:rPr>
              <a:t>Data source</a:t>
            </a:r>
            <a:endParaRPr lang="zh-CN" altLang="en-US" sz="3200" dirty="0">
              <a:solidFill>
                <a:schemeClr val="bg1"/>
              </a:solidFill>
              <a:latin typeface="Arial" panose="020B0604020202020204" pitchFamily="34" charset="0"/>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cxnSp>
        <p:nvCxnSpPr>
          <p:cNvPr id="19" name="直接连接符 18"/>
          <p:cNvCxnSpPr/>
          <p:nvPr/>
        </p:nvCxnSpPr>
        <p:spPr>
          <a:xfrm>
            <a:off x="5726808" y="1646126"/>
            <a:ext cx="7377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411220" y="769620"/>
            <a:ext cx="5368290" cy="521970"/>
          </a:xfrm>
          <a:prstGeom prst="rect">
            <a:avLst/>
          </a:prstGeom>
        </p:spPr>
        <p:txBody>
          <a:bodyPr wrap="square">
            <a:spAutoFit/>
          </a:bodyPr>
          <a:lstStyle/>
          <a:p>
            <a:pPr algn="ctr"/>
            <a:r>
              <a:rPr lang="en-GB" altLang="zh-CN" sz="2800" dirty="0">
                <a:solidFill>
                  <a:schemeClr val="bg1"/>
                </a:solidFill>
                <a:latin typeface="Arial" panose="020B0604020202020204" pitchFamily="34" charset="0"/>
                <a:cs typeface="+mn-ea"/>
                <a:sym typeface="+mn-lt"/>
              </a:rPr>
              <a:t>Hypothesis Investigation</a:t>
            </a:r>
            <a:endParaRPr lang="en-GB" altLang="zh-CN" sz="2800" dirty="0">
              <a:solidFill>
                <a:schemeClr val="bg1"/>
              </a:solidFill>
              <a:latin typeface="Arial" panose="020B0604020202020204" pitchFamily="34" charset="0"/>
              <a:cs typeface="+mn-ea"/>
              <a:sym typeface="+mn-lt"/>
            </a:endParaRPr>
          </a:p>
        </p:txBody>
      </p:sp>
      <p:sp>
        <p:nvSpPr>
          <p:cNvPr id="6" name="Text Box 5"/>
          <p:cNvSpPr txBox="1"/>
          <p:nvPr/>
        </p:nvSpPr>
        <p:spPr>
          <a:xfrm>
            <a:off x="1407795" y="2237740"/>
            <a:ext cx="9381490" cy="2461260"/>
          </a:xfrm>
          <a:prstGeom prst="rect">
            <a:avLst/>
          </a:prstGeom>
          <a:noFill/>
        </p:spPr>
        <p:txBody>
          <a:bodyPr wrap="square" rtlCol="0">
            <a:spAutoFit/>
          </a:bodyPr>
          <a:p>
            <a:r>
              <a:rPr lang="en-US" sz="1400">
                <a:solidFill>
                  <a:schemeClr val="bg1"/>
                </a:solidFill>
                <a:latin typeface="Bahnschrift" panose="020B0502040204020203" charset="0"/>
                <a:cs typeface="Bahnschrift" panose="020B0502040204020203" charset="0"/>
              </a:rPr>
              <a:t>Analyze historical data for recurring </a:t>
            </a:r>
            <a:r>
              <a:rPr lang="en-GB" altLang="en-US" sz="1400">
                <a:solidFill>
                  <a:schemeClr val="bg1"/>
                </a:solidFill>
                <a:latin typeface="Bahnschrift" panose="020B0502040204020203" charset="0"/>
                <a:cs typeface="Bahnschrift" panose="020B0502040204020203" charset="0"/>
              </a:rPr>
              <a:t>cost of trip and total distance of two cabs.</a:t>
            </a:r>
            <a:endParaRPr lang="en-GB" altLang="en-US" sz="1400">
              <a:solidFill>
                <a:schemeClr val="bg1"/>
              </a:solidFill>
              <a:latin typeface="Bahnschrift" panose="020B0502040204020203" charset="0"/>
              <a:cs typeface="Bahnschrift" panose="020B0502040204020203" charset="0"/>
            </a:endParaRPr>
          </a:p>
          <a:p>
            <a:endParaRPr lang="en-GB" altLang="en-US" sz="1400">
              <a:solidFill>
                <a:schemeClr val="bg1"/>
              </a:solidFill>
              <a:latin typeface="Bahnschrift" panose="020B0502040204020203" charset="0"/>
              <a:cs typeface="Bahnschrift" panose="020B0502040204020203" charset="0"/>
            </a:endParaRPr>
          </a:p>
          <a:p>
            <a:r>
              <a:rPr lang="en-GB" altLang="en-US" sz="1400">
                <a:solidFill>
                  <a:schemeClr val="bg1"/>
                </a:solidFill>
                <a:latin typeface="Bahnschrift" panose="020B0502040204020203" charset="0"/>
                <a:cs typeface="Bahnschrift" panose="020B0502040204020203" charset="0"/>
              </a:rPr>
              <a:t>Analyze the data to identify which cities having more users </a:t>
            </a:r>
            <a:r>
              <a:rPr lang="en-GB" altLang="en-US" sz="1400">
                <a:solidFill>
                  <a:schemeClr val="bg1"/>
                </a:solidFill>
                <a:latin typeface="Bahnschrift" panose="020B0502040204020203" charset="0"/>
                <a:cs typeface="Bahnschrift" panose="020B0502040204020203" charset="0"/>
                <a:sym typeface="+mn-ea"/>
              </a:rPr>
              <a:t>of the cabs </a:t>
            </a:r>
            <a:r>
              <a:rPr lang="en-GB" altLang="en-US" sz="1400">
                <a:solidFill>
                  <a:schemeClr val="bg1"/>
                </a:solidFill>
                <a:latin typeface="Bahnschrift" panose="020B0502040204020203" charset="0"/>
                <a:cs typeface="Bahnschrift" panose="020B0502040204020203" charset="0"/>
              </a:rPr>
              <a:t>depending on the age, gender and income.</a:t>
            </a:r>
            <a:endParaRPr lang="en-GB" altLang="en-US" sz="1400">
              <a:solidFill>
                <a:schemeClr val="bg1"/>
              </a:solidFill>
              <a:latin typeface="Bahnschrift" panose="020B0502040204020203" charset="0"/>
              <a:cs typeface="Bahnschrift" panose="020B0502040204020203" charset="0"/>
            </a:endParaRPr>
          </a:p>
          <a:p>
            <a:endParaRPr lang="en-GB" altLang="en-US" sz="1400">
              <a:solidFill>
                <a:schemeClr val="bg1"/>
              </a:solidFill>
              <a:latin typeface="Bahnschrift" panose="020B0502040204020203" charset="0"/>
              <a:cs typeface="Bahnschrift" panose="020B0502040204020203" charset="0"/>
            </a:endParaRPr>
          </a:p>
          <a:p>
            <a:r>
              <a:rPr lang="en-GB" altLang="en-US" sz="1400">
                <a:solidFill>
                  <a:schemeClr val="bg1"/>
                </a:solidFill>
                <a:latin typeface="Bahnschrift" panose="020B0502040204020203" charset="0"/>
                <a:cs typeface="Bahnschrift" panose="020B0502040204020203" charset="0"/>
              </a:rPr>
              <a:t>Explore the relationship between customer satisfaction ratings and cab usage frequency by analyzing feedback and ratings, determining if higher satisfaction correlates with a higher likelihood of repeat customers.</a:t>
            </a:r>
            <a:endParaRPr lang="en-GB" altLang="en-US" sz="1400">
              <a:solidFill>
                <a:schemeClr val="bg1"/>
              </a:solidFill>
              <a:latin typeface="Bahnschrift" panose="020B0502040204020203" charset="0"/>
              <a:cs typeface="Bahnschrift" panose="020B0502040204020203" charset="0"/>
            </a:endParaRPr>
          </a:p>
          <a:p>
            <a:endParaRPr lang="en-GB" altLang="en-US" sz="1400">
              <a:solidFill>
                <a:schemeClr val="bg1"/>
              </a:solidFill>
              <a:latin typeface="Bahnschrift" panose="020B0502040204020203" charset="0"/>
              <a:cs typeface="Bahnschrift" panose="020B0502040204020203" charset="0"/>
            </a:endParaRPr>
          </a:p>
          <a:p>
            <a:r>
              <a:rPr lang="en-GB" altLang="en-US" sz="1400">
                <a:solidFill>
                  <a:schemeClr val="bg1"/>
                </a:solidFill>
                <a:latin typeface="Bahnschrift" panose="020B0502040204020203" charset="0"/>
                <a:cs typeface="Bahnschrift" panose="020B0502040204020203" charset="0"/>
              </a:rPr>
              <a:t>Investigate the impact of price surges during peak demand periods on profitability by analyzing pricing data and ride volumes, assessing the financial performance during these periods.</a:t>
            </a:r>
            <a:endParaRPr lang="en-GB" altLang="en-US" sz="1400">
              <a:solidFill>
                <a:schemeClr val="bg1"/>
              </a:solidFill>
              <a:latin typeface="Bahnschrift" panose="020B0502040204020203" charset="0"/>
              <a:cs typeface="Bahnschrift" panose="020B0502040204020203" charset="0"/>
            </a:endParaRPr>
          </a:p>
          <a:p>
            <a:endParaRPr lang="en-GB" altLang="en-US" sz="1400">
              <a:solidFill>
                <a:schemeClr val="bg1"/>
              </a:solidFill>
              <a:latin typeface="Bahnschrift" panose="020B0502040204020203" charset="0"/>
              <a:cs typeface="Bahnschrift" panose="020B0502040204020203" charset="0"/>
            </a:endParaRPr>
          </a:p>
          <a:p>
            <a:endParaRPr lang="en-GB" altLang="en-US" sz="1400">
              <a:solidFill>
                <a:schemeClr val="bg1"/>
              </a:solidFill>
              <a:latin typeface="Bahnschrift" panose="020B0502040204020203" charset="0"/>
              <a:cs typeface="Bahnschrift"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mn-ea"/>
              <a:sym typeface="+mn-lt"/>
            </a:endParaRPr>
          </a:p>
        </p:txBody>
      </p:sp>
      <p:cxnSp>
        <p:nvCxnSpPr>
          <p:cNvPr id="25" name="直接连接符 24"/>
          <p:cNvCxnSpPr/>
          <p:nvPr/>
        </p:nvCxnSpPr>
        <p:spPr>
          <a:xfrm>
            <a:off x="5773655" y="1210938"/>
            <a:ext cx="64505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548380" y="631190"/>
            <a:ext cx="5231765" cy="521970"/>
          </a:xfrm>
          <a:prstGeom prst="rect">
            <a:avLst/>
          </a:prstGeom>
        </p:spPr>
        <p:txBody>
          <a:bodyPr wrap="square">
            <a:spAutoFit/>
          </a:bodyPr>
          <a:lstStyle/>
          <a:p>
            <a:pPr algn="ctr"/>
            <a:r>
              <a:rPr lang="en-GB" altLang="en-US" sz="2800" dirty="0">
                <a:solidFill>
                  <a:schemeClr val="bg1"/>
                </a:solidFill>
                <a:latin typeface="Arial" panose="020B0604020202020204" pitchFamily="34" charset="0"/>
                <a:cs typeface="+mn-ea"/>
                <a:sym typeface="+mn-lt"/>
              </a:rPr>
              <a:t>Observations &amp; Analysis</a:t>
            </a:r>
            <a:endParaRPr lang="en-GB" altLang="en-US" sz="2800" dirty="0">
              <a:solidFill>
                <a:schemeClr val="bg1"/>
              </a:solidFill>
              <a:latin typeface="Arial" panose="020B0604020202020204" pitchFamily="34" charset="0"/>
              <a:cs typeface="+mn-ea"/>
              <a:sym typeface="+mn-lt"/>
            </a:endParaRPr>
          </a:p>
        </p:txBody>
      </p:sp>
      <p:pic>
        <p:nvPicPr>
          <p:cNvPr id="21" name="Picture 20" descr="costoftrip"/>
          <p:cNvPicPr>
            <a:picLocks noChangeAspect="1"/>
          </p:cNvPicPr>
          <p:nvPr/>
        </p:nvPicPr>
        <p:blipFill>
          <a:blip r:embed="rId1"/>
          <a:stretch>
            <a:fillRect/>
          </a:stretch>
        </p:blipFill>
        <p:spPr>
          <a:xfrm>
            <a:off x="666750" y="1647190"/>
            <a:ext cx="4434840" cy="1573530"/>
          </a:xfrm>
          <a:prstGeom prst="rect">
            <a:avLst/>
          </a:prstGeom>
        </p:spPr>
      </p:pic>
      <p:pic>
        <p:nvPicPr>
          <p:cNvPr id="22" name="Picture 21" descr="pricecharged"/>
          <p:cNvPicPr>
            <a:picLocks noChangeAspect="1"/>
          </p:cNvPicPr>
          <p:nvPr/>
        </p:nvPicPr>
        <p:blipFill>
          <a:blip r:embed="rId2"/>
          <a:stretch>
            <a:fillRect/>
          </a:stretch>
        </p:blipFill>
        <p:spPr>
          <a:xfrm>
            <a:off x="6965315" y="1647190"/>
            <a:ext cx="4490085" cy="1591945"/>
          </a:xfrm>
          <a:prstGeom prst="rect">
            <a:avLst/>
          </a:prstGeom>
        </p:spPr>
      </p:pic>
      <p:pic>
        <p:nvPicPr>
          <p:cNvPr id="26" name="Picture 25" descr="profit"/>
          <p:cNvPicPr>
            <a:picLocks noChangeAspect="1"/>
          </p:cNvPicPr>
          <p:nvPr/>
        </p:nvPicPr>
        <p:blipFill>
          <a:blip r:embed="rId3"/>
          <a:stretch>
            <a:fillRect/>
          </a:stretch>
        </p:blipFill>
        <p:spPr>
          <a:xfrm>
            <a:off x="666750" y="4338320"/>
            <a:ext cx="4434840" cy="1444625"/>
          </a:xfrm>
          <a:prstGeom prst="rect">
            <a:avLst/>
          </a:prstGeom>
        </p:spPr>
      </p:pic>
      <p:pic>
        <p:nvPicPr>
          <p:cNvPr id="28" name="Picture 27" descr="profitperkm"/>
          <p:cNvPicPr>
            <a:picLocks noChangeAspect="1"/>
          </p:cNvPicPr>
          <p:nvPr/>
        </p:nvPicPr>
        <p:blipFill>
          <a:blip r:embed="rId4"/>
          <a:stretch>
            <a:fillRect/>
          </a:stretch>
        </p:blipFill>
        <p:spPr>
          <a:xfrm>
            <a:off x="6965315" y="4338320"/>
            <a:ext cx="4490085" cy="14401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4" name="Text Box 3"/>
          <p:cNvSpPr txBox="1"/>
          <p:nvPr/>
        </p:nvSpPr>
        <p:spPr>
          <a:xfrm>
            <a:off x="1108075" y="4498975"/>
            <a:ext cx="9445625" cy="1322070"/>
          </a:xfrm>
          <a:prstGeom prst="rect">
            <a:avLst/>
          </a:prstGeom>
          <a:noFill/>
        </p:spPr>
        <p:txBody>
          <a:bodyPr wrap="square" rtlCol="0">
            <a:spAutoFit/>
          </a:bodyPr>
          <a:p>
            <a:r>
              <a:rPr lang="en-US" sz="1600">
                <a:solidFill>
                  <a:schemeClr val="bg1"/>
                </a:solidFill>
                <a:latin typeface="Bahnschrift" panose="020B0502040204020203" charset="0"/>
                <a:cs typeface="Bahnschrift" panose="020B0502040204020203" charset="0"/>
              </a:rPr>
              <a:t>Based on previous figures, it is evident that the profit distributions are skewed to the right. However, there is a notable difference in the distribution for Yellow Cab, which shows a distinct bump to the right of the peak in both Profit Rate and Profit per KM. This suggests that Yellow Cab may have a higher total profit rate. To further investigate, we will examine the company's profit rate in the next analysis step.</a:t>
            </a:r>
            <a:endParaRPr lang="en-US" sz="1600">
              <a:solidFill>
                <a:schemeClr val="bg1"/>
              </a:solidFill>
              <a:latin typeface="Bahnschrift" panose="020B0502040204020203" charset="0"/>
              <a:cs typeface="Bahnschrift" panose="020B0502040204020203" charset="0"/>
            </a:endParaRPr>
          </a:p>
        </p:txBody>
      </p:sp>
      <p:pic>
        <p:nvPicPr>
          <p:cNvPr id="29" name="Picture 28" descr="profitrate"/>
          <p:cNvPicPr>
            <a:picLocks noChangeAspect="1"/>
          </p:cNvPicPr>
          <p:nvPr/>
        </p:nvPicPr>
        <p:blipFill>
          <a:blip r:embed="rId1"/>
          <a:stretch>
            <a:fillRect/>
          </a:stretch>
        </p:blipFill>
        <p:spPr>
          <a:xfrm>
            <a:off x="3556635" y="1603375"/>
            <a:ext cx="4413885" cy="177609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on0jpyn">
      <a:majorFont>
        <a:latin typeface="Montserrat Light"/>
        <a:ea typeface="Arial"/>
        <a:cs typeface=""/>
      </a:majorFont>
      <a:minorFont>
        <a:latin typeface="Montserrat Light"/>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6299</Words>
  <Application>WPS Presentation</Application>
  <PresentationFormat>宽屏</PresentationFormat>
  <Paragraphs>104</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Microsoft YaHei</vt:lpstr>
      <vt:lpstr>Arial Unicode MS</vt:lpstr>
      <vt:lpstr>Calibri</vt:lpstr>
      <vt:lpstr>Montserrat Light</vt:lpstr>
      <vt:lpstr>Segoe Print</vt:lpstr>
      <vt:lpstr>Comic Sans MS</vt:lpstr>
      <vt:lpstr>Copperplate Gothic Light</vt:lpstr>
      <vt:lpstr>Bahnschrift</vt:lpstr>
      <vt:lpstr>Chiller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debik</cp:lastModifiedBy>
  <cp:revision>28</cp:revision>
  <dcterms:created xsi:type="dcterms:W3CDTF">2015-05-05T08:02:00Z</dcterms:created>
  <dcterms:modified xsi:type="dcterms:W3CDTF">2023-07-14T20:53:04Z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287691E4D9A842C1A170F0D2A9271D51</vt:lpwstr>
  </property>
</Properties>
</file>