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9" r:id="rId2"/>
    <p:sldId id="341" r:id="rId3"/>
    <p:sldId id="323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29" userDrawn="1">
          <p15:clr>
            <a:srgbClr val="A4A3A4"/>
          </p15:clr>
        </p15:guide>
        <p15:guide id="2" pos="4089" userDrawn="1">
          <p15:clr>
            <a:srgbClr val="A4A3A4"/>
          </p15:clr>
        </p15:guide>
        <p15:guide id="3" orient="horz" pos="913" userDrawn="1">
          <p15:clr>
            <a:srgbClr val="A4A3A4"/>
          </p15:clr>
        </p15:guide>
        <p15:guide id="4" pos="619" userDrawn="1">
          <p15:clr>
            <a:srgbClr val="A4A3A4"/>
          </p15:clr>
        </p15:guide>
        <p15:guide id="5" pos="7537" userDrawn="1">
          <p15:clr>
            <a:srgbClr val="A4A3A4"/>
          </p15:clr>
        </p15:guide>
        <p15:guide id="6" orient="horz" pos="24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10" autoAdjust="0"/>
  </p:normalViewPr>
  <p:slideViewPr>
    <p:cSldViewPr snapToGrid="0" showGuides="1">
      <p:cViewPr>
        <p:scale>
          <a:sx n="80" d="100"/>
          <a:sy n="80" d="100"/>
        </p:scale>
        <p:origin x="-258" y="426"/>
      </p:cViewPr>
      <p:guideLst>
        <p:guide orient="horz" pos="3929"/>
        <p:guide orient="horz" pos="913"/>
        <p:guide orient="horz" pos="2455"/>
        <p:guide pos="4089"/>
        <p:guide pos="619"/>
        <p:guide pos="7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72A19-58F1-46BD-B9B8-68B8423D6C05}" type="datetimeFigureOut">
              <a:rPr lang="en-ID" smtClean="0"/>
              <a:t>3/17/2021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64C96-41C2-475C-BBC8-ED20C9008F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57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91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720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9540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531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9154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523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8377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5989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598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5989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720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43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64C96-41C2-475C-BBC8-ED20C9008F42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72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97C90F9-922D-412E-88F2-551850D18E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" t="10697" r="2526" b="34047"/>
          <a:stretch/>
        </p:blipFill>
        <p:spPr>
          <a:xfrm>
            <a:off x="-1" y="0"/>
            <a:ext cx="12043441" cy="685800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439023-5A51-445B-9AAC-6A6BE122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2751" y="6356350"/>
            <a:ext cx="2743200" cy="365125"/>
          </a:xfrm>
        </p:spPr>
        <p:txBody>
          <a:bodyPr/>
          <a:lstStyle>
            <a:lvl1pPr>
              <a:defRPr sz="1400" b="1"/>
            </a:lvl1pPr>
          </a:lstStyle>
          <a:p>
            <a:fld id="{EBC375DF-874D-4327-B240-85E09413A3B3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64E68F1-5215-4D5C-9C44-E13C8C8FFEEB}"/>
              </a:ext>
            </a:extLst>
          </p:cNvPr>
          <p:cNvSpPr/>
          <p:nvPr userDrawn="1"/>
        </p:nvSpPr>
        <p:spPr>
          <a:xfrm>
            <a:off x="0" y="0"/>
            <a:ext cx="1008000" cy="100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59C7C5C-140E-419D-AF67-98E98E64B0EE}"/>
              </a:ext>
            </a:extLst>
          </p:cNvPr>
          <p:cNvSpPr/>
          <p:nvPr userDrawn="1"/>
        </p:nvSpPr>
        <p:spPr>
          <a:xfrm>
            <a:off x="12043440" y="0"/>
            <a:ext cx="1485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9DA9222-EE46-4806-B9AC-A6EEF3FEC443}"/>
              </a:ext>
            </a:extLst>
          </p:cNvPr>
          <p:cNvCxnSpPr>
            <a:cxnSpLocks/>
          </p:cNvCxnSpPr>
          <p:nvPr/>
        </p:nvCxnSpPr>
        <p:spPr>
          <a:xfrm>
            <a:off x="457754" y="1626669"/>
            <a:ext cx="0" cy="50373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8682C0A-A440-456B-B836-EC4479BA3E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3" y="1008000"/>
            <a:ext cx="548331" cy="54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1DFB417-8EC2-4C88-A513-306A11F1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7B4C0-D401-4AE7-9495-B45739CAE94F}" type="datetimeFigureOut">
              <a:rPr lang="en-ID" smtClean="0"/>
              <a:t>3/17/2021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9C6694-387B-4F6E-9076-B49A9831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2FC18E-79E0-4545-AD55-92523E40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12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68ED87-C08B-4EE0-93C4-A8CD2A8C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AD6434-5845-4176-A50B-6194C1674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077A68-9ACD-4398-A190-7A4114B81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7B4C0-D401-4AE7-9495-B45739CAE94F}" type="datetimeFigureOut">
              <a:rPr lang="en-ID" smtClean="0"/>
              <a:t>3/17/2021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BC4B4E-6CFF-484A-BF71-BD9792E9F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0CC996-4173-4C17-B929-D410576B7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75DF-874D-4327-B240-85E09413A3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082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0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hyperlink" Target="https://dataspasial.bps.go.id/g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hyperlink" Target="https://dataspasial.bps.go.id/gs/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4.jp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6.jpg"/><Relationship Id="rId7" Type="http://schemas.openxmlformats.org/officeDocument/2006/relationships/image" Target="../media/image2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9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72F27F4-DADD-40F5-8130-AB879F6882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44DDB82-C8C3-4C51-BA63-1E4B3DA44924}"/>
              </a:ext>
            </a:extLst>
          </p:cNvPr>
          <p:cNvSpPr/>
          <p:nvPr/>
        </p:nvSpPr>
        <p:spPr>
          <a:xfrm>
            <a:off x="0" y="0"/>
            <a:ext cx="30861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F12EC4-102E-4B04-95CD-E5495DED57E3}"/>
              </a:ext>
            </a:extLst>
          </p:cNvPr>
          <p:cNvSpPr/>
          <p:nvPr/>
        </p:nvSpPr>
        <p:spPr>
          <a:xfrm>
            <a:off x="11252200" y="0"/>
            <a:ext cx="939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744499-8D46-482A-93F0-06444CFD2C74}"/>
              </a:ext>
            </a:extLst>
          </p:cNvPr>
          <p:cNvSpPr txBox="1"/>
          <p:nvPr/>
        </p:nvSpPr>
        <p:spPr>
          <a:xfrm>
            <a:off x="3086100" y="2479861"/>
            <a:ext cx="8166099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PENAMBAHAN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IDENTITAS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BS2020</a:t>
            </a:r>
            <a:endParaRPr lang="en-ID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D69D3ED-76C1-4832-9B00-A06E36611895}"/>
              </a:ext>
            </a:extLst>
          </p:cNvPr>
          <p:cNvSpPr/>
          <p:nvPr/>
        </p:nvSpPr>
        <p:spPr>
          <a:xfrm>
            <a:off x="6096000" y="5863658"/>
            <a:ext cx="483325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ID" sz="1200" dirty="0" err="1">
                <a:solidFill>
                  <a:schemeClr val="bg1"/>
                </a:solidFill>
              </a:rPr>
              <a:t>DIGITALISASI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TITIK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BANGUNAN</a:t>
            </a:r>
            <a:endParaRPr lang="en-ID" sz="1200" dirty="0">
              <a:solidFill>
                <a:schemeClr val="bg1"/>
              </a:solidFill>
            </a:endParaRPr>
          </a:p>
          <a:p>
            <a:pPr algn="r"/>
            <a:r>
              <a:rPr lang="en-ID" sz="1200" dirty="0">
                <a:solidFill>
                  <a:schemeClr val="bg1"/>
                </a:solidFill>
              </a:rPr>
              <a:t>HASIL </a:t>
            </a:r>
            <a:r>
              <a:rPr lang="en-ID" sz="1200" dirty="0" err="1">
                <a:solidFill>
                  <a:schemeClr val="bg1"/>
                </a:solidFill>
              </a:rPr>
              <a:t>SENSUS</a:t>
            </a:r>
            <a:r>
              <a:rPr lang="en-ID" sz="1200" dirty="0">
                <a:solidFill>
                  <a:schemeClr val="bg1"/>
                </a:solidFill>
              </a:rPr>
              <a:t> </a:t>
            </a:r>
            <a:r>
              <a:rPr lang="en-ID" sz="1200" dirty="0" err="1">
                <a:solidFill>
                  <a:schemeClr val="bg1"/>
                </a:solidFill>
              </a:rPr>
              <a:t>PENDUDUK</a:t>
            </a:r>
            <a:r>
              <a:rPr lang="en-ID" sz="1200" dirty="0">
                <a:solidFill>
                  <a:schemeClr val="bg1"/>
                </a:solidFill>
              </a:rPr>
              <a:t> 2020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A44D035-F2FC-4003-9D7E-4B9AFC9690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2" r="39756" b="17630"/>
          <a:stretch/>
        </p:blipFill>
        <p:spPr>
          <a:xfrm>
            <a:off x="0" y="0"/>
            <a:ext cx="30861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C4C8D36-5363-452D-B4D6-75130191E0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4" y="254086"/>
            <a:ext cx="2654710" cy="5021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1DB6D8-947D-4D60-B31B-90102D58403F}"/>
              </a:ext>
            </a:extLst>
          </p:cNvPr>
          <p:cNvSpPr txBox="1"/>
          <p:nvPr/>
        </p:nvSpPr>
        <p:spPr>
          <a:xfrm>
            <a:off x="9473056" y="-203172"/>
            <a:ext cx="2263468" cy="21236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6</a:t>
            </a:r>
            <a:endParaRPr lang="en-ID" sz="13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ECB2CBB-4659-4E56-9CD0-9498C51BB6B9}"/>
              </a:ext>
            </a:extLst>
          </p:cNvPr>
          <p:cNvSpPr/>
          <p:nvPr/>
        </p:nvSpPr>
        <p:spPr>
          <a:xfrm>
            <a:off x="3086100" y="3905160"/>
            <a:ext cx="816609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PETA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BANGUNAN</a:t>
            </a:r>
            <a:endParaRPr lang="en-ID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id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pload Peta Landmark Bangunan (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id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t>10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E6D3A1-0536-48CE-8856-A982B3208607}"/>
              </a:ext>
            </a:extLst>
          </p:cNvPr>
          <p:cNvSpPr/>
          <p:nvPr/>
        </p:nvSpPr>
        <p:spPr>
          <a:xfrm>
            <a:off x="982663" y="966339"/>
            <a:ext cx="10699648" cy="48256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Mengubah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format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peta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landmark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bangunan</a:t>
            </a:r>
            <a:endParaRPr lang="en-ID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62A551B-E0E8-4C2A-B066-49E1CDECE1F3}"/>
              </a:ext>
            </a:extLst>
          </p:cNvPr>
          <p:cNvSpPr/>
          <p:nvPr/>
        </p:nvSpPr>
        <p:spPr>
          <a:xfrm>
            <a:off x="1084168" y="2349717"/>
            <a:ext cx="4035801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39725" indent="-339725">
              <a:lnSpc>
                <a:spcPct val="150000"/>
              </a:lnSpc>
            </a:pPr>
            <a:r>
              <a:rPr lang="en-US" dirty="0" smtClean="0"/>
              <a:t>①</a:t>
            </a:r>
            <a:r>
              <a:rPr lang="en-US" sz="2000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layer </a:t>
            </a:r>
            <a:r>
              <a:rPr lang="en-US" dirty="0" err="1" smtClean="0"/>
              <a:t>peta</a:t>
            </a:r>
            <a:r>
              <a:rPr lang="en-US" dirty="0" smtClean="0"/>
              <a:t> landmark </a:t>
            </a:r>
            <a:r>
              <a:rPr lang="en-US" dirty="0" err="1" smtClean="0"/>
              <a:t>bangunan</a:t>
            </a:r>
            <a:r>
              <a:rPr lang="en-US" dirty="0" smtClean="0"/>
              <a:t>→ </a:t>
            </a:r>
            <a:r>
              <a:rPr lang="en-US" dirty="0"/>
              <a:t>② Export → ③ Save </a:t>
            </a:r>
            <a:r>
              <a:rPr lang="en-US" dirty="0" smtClean="0"/>
              <a:t>Feature As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82061" y="3797647"/>
            <a:ext cx="3277235" cy="2296348"/>
            <a:chOff x="1382061" y="3797647"/>
            <a:chExt cx="3277235" cy="2296348"/>
          </a:xfrm>
        </p:grpSpPr>
        <p:pic>
          <p:nvPicPr>
            <p:cNvPr id="17" name="Picture 16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34"/>
            <a:stretch/>
          </p:blipFill>
          <p:spPr>
            <a:xfrm>
              <a:off x="1382061" y="3901472"/>
              <a:ext cx="3277235" cy="2192523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1" name="Picture 10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433" y="3797647"/>
              <a:ext cx="216000" cy="216000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6068" y="5764074"/>
              <a:ext cx="216000" cy="21600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205" y="5747997"/>
              <a:ext cx="216000" cy="216000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5881606" y="2259321"/>
            <a:ext cx="37544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④ Format: </a:t>
            </a:r>
            <a:r>
              <a:rPr lang="en-US" dirty="0" err="1"/>
              <a:t>geojson</a:t>
            </a:r>
            <a:r>
              <a:rPr lang="en-US" b="1" dirty="0"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⑤ File name: </a:t>
            </a:r>
            <a:r>
              <a:rPr lang="en-US" dirty="0" err="1"/>
              <a:t>ppkk_bangunan</a:t>
            </a:r>
            <a:endParaRPr lang="en-US" b="1" dirty="0">
              <a:cs typeface="Calibri" panose="020F0502020204030204" pitchFamily="34" charset="0"/>
            </a:endParaRPr>
          </a:p>
          <a:p>
            <a:pPr marL="339725" indent="-339725">
              <a:lnSpc>
                <a:spcPct val="150000"/>
              </a:lnSpc>
            </a:pPr>
            <a:r>
              <a:rPr lang="en-US" dirty="0"/>
              <a:t>⑥ </a:t>
            </a:r>
            <a:r>
              <a:rPr lang="id-ID" dirty="0" err="1"/>
              <a:t>K</a:t>
            </a:r>
            <a:r>
              <a:rPr lang="en-US" dirty="0" err="1" smtClean="0">
                <a:cs typeface="Calibri" panose="020F0502020204030204" pitchFamily="34" charset="0"/>
              </a:rPr>
              <a:t>lik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Save </a:t>
            </a:r>
            <a:r>
              <a:rPr lang="en-US" dirty="0" err="1">
                <a:cs typeface="Calibri" panose="020F0502020204030204" pitchFamily="34" charset="0"/>
              </a:rPr>
              <a:t>untuk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menyimpan</a:t>
            </a:r>
            <a:r>
              <a:rPr lang="en-US" dirty="0">
                <a:cs typeface="Calibri" panose="020F0502020204030204" pitchFamily="34" charset="0"/>
              </a:rPr>
              <a:t> </a:t>
            </a:r>
            <a:endParaRPr lang="en-US" dirty="0" smtClean="0">
              <a:cs typeface="Calibri" panose="020F0502020204030204" pitchFamily="34" charset="0"/>
            </a:endParaRPr>
          </a:p>
          <a:p>
            <a:pPr marL="339725" indent="-339725">
              <a:lnSpc>
                <a:spcPct val="150000"/>
              </a:lnSpc>
            </a:pPr>
            <a:r>
              <a:rPr lang="en-US" dirty="0"/>
              <a:t>⑦ </a:t>
            </a:r>
            <a:r>
              <a:rPr lang="en-US" dirty="0" err="1" smtClean="0">
                <a:cs typeface="Calibri" panose="020F0502020204030204" pitchFamily="34" charset="0"/>
              </a:rPr>
              <a:t>Klik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ok</a:t>
            </a:r>
          </a:p>
        </p:txBody>
      </p:sp>
      <p:sp>
        <p:nvSpPr>
          <p:cNvPr id="3" name="Rectangle 2"/>
          <p:cNvSpPr/>
          <p:nvPr/>
        </p:nvSpPr>
        <p:spPr>
          <a:xfrm>
            <a:off x="982663" y="1408515"/>
            <a:ext cx="10699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Peta landmark </a:t>
            </a:r>
            <a:r>
              <a:rPr lang="en-US" dirty="0" err="1"/>
              <a:t>bangunan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join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format </a:t>
            </a:r>
            <a:r>
              <a:rPr lang="en-US" dirty="0" err="1"/>
              <a:t>geojson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diupload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 smtClean="0"/>
              <a:t>Geospatial System </a:t>
            </a:r>
            <a:r>
              <a:rPr lang="en-US" dirty="0" smtClean="0"/>
              <a:t>(GS). </a:t>
            </a:r>
            <a:r>
              <a:rPr lang="en-US" dirty="0" err="1"/>
              <a:t>Langkah-langkahnya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908951" y="3642379"/>
            <a:ext cx="3323155" cy="2901586"/>
            <a:chOff x="7908951" y="3642379"/>
            <a:chExt cx="3323155" cy="2901586"/>
          </a:xfrm>
        </p:grpSpPr>
        <p:pic>
          <p:nvPicPr>
            <p:cNvPr id="18" name="Picture 17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8951" y="3642379"/>
              <a:ext cx="3323155" cy="290158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4" name="Picture 13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6676" y="3737242"/>
              <a:ext cx="216000" cy="216000"/>
            </a:xfrm>
            <a:prstGeom prst="rect">
              <a:avLst/>
            </a:prstGeom>
          </p:spPr>
        </p:pic>
        <p:pic>
          <p:nvPicPr>
            <p:cNvPr id="15" name="Picture 14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8032" y="5495220"/>
              <a:ext cx="216000" cy="216000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1143" y="5626444"/>
              <a:ext cx="216000" cy="216000"/>
            </a:xfrm>
            <a:prstGeom prst="rect">
              <a:avLst/>
            </a:prstGeom>
          </p:spPr>
        </p:pic>
        <p:pic>
          <p:nvPicPr>
            <p:cNvPr id="19" name="Picture 18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0528" y="6167534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09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id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pload Peta Landmark Bangunan (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id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t>11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E6D3A1-0536-48CE-8856-A982B3208607}"/>
              </a:ext>
            </a:extLst>
          </p:cNvPr>
          <p:cNvSpPr/>
          <p:nvPr/>
        </p:nvSpPr>
        <p:spPr>
          <a:xfrm>
            <a:off x="982663" y="966339"/>
            <a:ext cx="10699648" cy="48256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Mengupload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peta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landmark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bangunan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GS</a:t>
            </a:r>
            <a:endParaRPr lang="en-ID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62A551B-E0E8-4C2A-B066-49E1CDECE1F3}"/>
              </a:ext>
            </a:extLst>
          </p:cNvPr>
          <p:cNvSpPr/>
          <p:nvPr/>
        </p:nvSpPr>
        <p:spPr>
          <a:xfrm>
            <a:off x="1067167" y="2521677"/>
            <a:ext cx="4392610" cy="2908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Pilih</a:t>
            </a:r>
            <a:r>
              <a:rPr lang="en-US" dirty="0" smtClean="0"/>
              <a:t> menu </a:t>
            </a:r>
            <a:r>
              <a:rPr lang="en-US" dirty="0" err="1" smtClean="0"/>
              <a:t>Unggah</a:t>
            </a:r>
            <a:r>
              <a:rPr lang="en-US" dirty="0" smtClean="0"/>
              <a:t>→ </a:t>
            </a:r>
            <a:r>
              <a:rPr lang="en-US" dirty="0" err="1" smtClean="0"/>
              <a:t>Unggah</a:t>
            </a:r>
            <a:r>
              <a:rPr lang="en-US" dirty="0" smtClean="0"/>
              <a:t> Landmark</a:t>
            </a:r>
            <a:r>
              <a:rPr lang="id-ID" dirty="0" smtClean="0"/>
              <a:t> </a:t>
            </a:r>
            <a:r>
              <a:rPr lang="en-US" dirty="0" smtClean="0"/>
              <a:t>→</a:t>
            </a:r>
            <a:r>
              <a:rPr lang="id-ID" dirty="0" smtClean="0"/>
              <a:t> </a:t>
            </a:r>
            <a:r>
              <a:rPr lang="en-US" dirty="0"/>
              <a:t>① </a:t>
            </a:r>
            <a:r>
              <a:rPr lang="en-US" dirty="0" smtClean="0"/>
              <a:t>K</a:t>
            </a:r>
            <a:r>
              <a:rPr lang="id-ID" dirty="0"/>
              <a:t>lik tanda Open Job pada Landmark </a:t>
            </a:r>
            <a:r>
              <a:rPr lang="id-ID" dirty="0" smtClean="0"/>
              <a:t>Bangunan </a:t>
            </a:r>
            <a:r>
              <a:rPr lang="en-US" dirty="0" smtClean="0"/>
              <a:t>→</a:t>
            </a:r>
            <a:r>
              <a:rPr lang="id-ID" dirty="0"/>
              <a:t> </a:t>
            </a:r>
            <a:r>
              <a:rPr lang="en-US" dirty="0" smtClean="0"/>
              <a:t>②</a:t>
            </a:r>
            <a:r>
              <a:rPr lang="id-ID" dirty="0" smtClean="0"/>
              <a:t> </a:t>
            </a:r>
            <a:r>
              <a:rPr lang="id-ID" dirty="0"/>
              <a:t>Akan ada pemberitahuan apakah akan melakukan open job pada landmark </a:t>
            </a:r>
            <a:r>
              <a:rPr lang="id-ID" dirty="0" smtClean="0"/>
              <a:t>ini </a:t>
            </a:r>
            <a:r>
              <a:rPr lang="en-US" dirty="0"/>
              <a:t>→ </a:t>
            </a:r>
            <a:r>
              <a:rPr lang="en-US" dirty="0" smtClean="0"/>
              <a:t>③</a:t>
            </a:r>
            <a:r>
              <a:rPr lang="id-ID" dirty="0" smtClean="0"/>
              <a:t> </a:t>
            </a:r>
            <a:r>
              <a:rPr lang="id-ID" dirty="0"/>
              <a:t>Klik</a:t>
            </a:r>
            <a:r>
              <a:rPr lang="id-ID" dirty="0" smtClean="0"/>
              <a:t> Ya</a:t>
            </a:r>
            <a:r>
              <a:rPr lang="id-ID" dirty="0"/>
              <a:t>, </a:t>
            </a:r>
            <a:r>
              <a:rPr lang="id-ID" dirty="0" smtClean="0"/>
              <a:t>lakukan.</a:t>
            </a:r>
            <a:endParaRPr lang="en-US" b="1" dirty="0">
              <a:cs typeface="Calibri" panose="020F0502020204030204" pitchFamily="34" charset="0"/>
            </a:endParaRPr>
          </a:p>
          <a:p>
            <a:pPr marL="339725" indent="-339725" algn="just">
              <a:lnSpc>
                <a:spcPct val="150000"/>
              </a:lnSpc>
            </a:pPr>
            <a:r>
              <a:rPr lang="en-US" dirty="0" smtClean="0"/>
              <a:t>	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48091" y="2413478"/>
            <a:ext cx="5834219" cy="3020487"/>
            <a:chOff x="5848091" y="2413478"/>
            <a:chExt cx="5834219" cy="3020487"/>
          </a:xfrm>
        </p:grpSpPr>
        <p:pic>
          <p:nvPicPr>
            <p:cNvPr id="17" name="Picture 1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091" y="2413478"/>
              <a:ext cx="5834219" cy="3020487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4248" y="4343821"/>
              <a:ext cx="216000" cy="216000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091" y="4140168"/>
              <a:ext cx="216000" cy="21600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065" y="4451809"/>
              <a:ext cx="216000" cy="216000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982663" y="1408515"/>
            <a:ext cx="8789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GS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id-ID" u="sng" dirty="0">
                <a:hlinkClick r:id="rId7"/>
              </a:rPr>
              <a:t>https://dataspasial.bps.go.id/gs</a:t>
            </a:r>
            <a:r>
              <a:rPr lang="en-US" u="sng" dirty="0"/>
              <a:t>.</a:t>
            </a:r>
            <a:r>
              <a:rPr lang="en-US" dirty="0" smtClean="0"/>
              <a:t> Login </a:t>
            </a:r>
            <a:r>
              <a:rPr lang="en-US" dirty="0" err="1" smtClean="0"/>
              <a:t>dengan</a:t>
            </a:r>
            <a:r>
              <a:rPr lang="en-US" dirty="0" smtClean="0"/>
              <a:t> SSO.</a:t>
            </a:r>
            <a:endParaRPr lang="id-ID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982663" y="1968744"/>
            <a:ext cx="58737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/>
              <a:t>Lakukan Open Job pada menu Unggah Landmark</a:t>
            </a:r>
          </a:p>
        </p:txBody>
      </p:sp>
    </p:spTree>
    <p:extLst>
      <p:ext uri="{BB962C8B-B14F-4D97-AF65-F5344CB8AC3E}">
        <p14:creationId xmlns:p14="http://schemas.microsoft.com/office/powerpoint/2010/main" val="418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id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pload Peta Landmark Bangunan (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id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t>12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62A551B-E0E8-4C2A-B066-49E1CDECE1F3}"/>
              </a:ext>
            </a:extLst>
          </p:cNvPr>
          <p:cNvSpPr/>
          <p:nvPr/>
        </p:nvSpPr>
        <p:spPr>
          <a:xfrm>
            <a:off x="7088982" y="1455687"/>
            <a:ext cx="4392610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 smtClean="0"/>
              <a:t>Isikan File landmark. </a:t>
            </a:r>
            <a:r>
              <a:rPr lang="en-US" dirty="0"/>
              <a:t>①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/>
              <a:t>Pilih</a:t>
            </a:r>
            <a:r>
              <a:rPr lang="en-US" dirty="0"/>
              <a:t> File, </a:t>
            </a:r>
            <a:r>
              <a:rPr lang="id-ID" dirty="0"/>
              <a:t>cari pada folder penyimpanan</a:t>
            </a:r>
            <a:r>
              <a:rPr lang="en-US" dirty="0"/>
              <a:t> → ② K</a:t>
            </a:r>
            <a:r>
              <a:rPr lang="id-ID" dirty="0"/>
              <a:t>lik tombol Mulai </a:t>
            </a:r>
            <a:r>
              <a:rPr lang="id-ID" dirty="0" smtClean="0"/>
              <a:t>Unggah.</a:t>
            </a:r>
            <a:endParaRPr lang="en-US" dirty="0" smtClean="0">
              <a:cs typeface="Calibri" panose="020F0502020204030204" pitchFamily="34" charset="0"/>
            </a:endParaRPr>
          </a:p>
          <a:p>
            <a:pPr marL="339725" indent="-339725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7"/>
          <a:stretch/>
        </p:blipFill>
        <p:spPr bwMode="auto">
          <a:xfrm>
            <a:off x="1135774" y="2775973"/>
            <a:ext cx="4760059" cy="17004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41779" y="1437144"/>
            <a:ext cx="532026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Unggah</a:t>
            </a:r>
            <a:r>
              <a:rPr lang="en-US" dirty="0"/>
              <a:t> </a:t>
            </a: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menu </a:t>
            </a:r>
            <a:r>
              <a:rPr lang="en-US" dirty="0" err="1"/>
              <a:t>Unggah</a:t>
            </a:r>
            <a:r>
              <a:rPr lang="en-US" dirty="0"/>
              <a:t> Landmark. </a:t>
            </a:r>
            <a:r>
              <a:rPr lang="id-ID" dirty="0"/>
              <a:t>Klik tanda </a:t>
            </a:r>
            <a:r>
              <a:rPr lang="en-US" dirty="0"/>
              <a:t>U</a:t>
            </a:r>
            <a:r>
              <a:rPr lang="id-ID" dirty="0"/>
              <a:t>pload pada Landmark Bangunan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88982" y="2775972"/>
            <a:ext cx="4593330" cy="1700495"/>
            <a:chOff x="7088982" y="2775972"/>
            <a:chExt cx="4593330" cy="1700495"/>
          </a:xfrm>
        </p:grpSpPr>
        <p:pic>
          <p:nvPicPr>
            <p:cNvPr id="10" name="Picture 9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8982" y="2775972"/>
              <a:ext cx="4593330" cy="170049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4" name="Picture 13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8594" y="3784263"/>
              <a:ext cx="216000" cy="216000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9647" y="4152493"/>
              <a:ext cx="216000" cy="216000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1041779" y="4848409"/>
            <a:ext cx="10524419" cy="1286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id-ID" dirty="0"/>
              <a:t>Proses </a:t>
            </a:r>
            <a:r>
              <a:rPr lang="id-ID" i="1" dirty="0"/>
              <a:t>upload</a:t>
            </a:r>
            <a:r>
              <a:rPr lang="id-ID" dirty="0"/>
              <a:t> berjalan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id-ID" dirty="0"/>
              <a:t>Setelah pengecekan selesai, Submit ke Provinsi untuk dilakukan pengecekan oleh BPS </a:t>
            </a:r>
            <a:r>
              <a:rPr lang="en-US" dirty="0"/>
              <a:t>p</a:t>
            </a:r>
            <a:r>
              <a:rPr lang="id-ID" dirty="0" smtClean="0"/>
              <a:t>rovinsi.</a:t>
            </a:r>
            <a:r>
              <a:rPr lang="id-ID" dirty="0"/>
              <a:t> </a:t>
            </a:r>
            <a:r>
              <a:rPr lang="id-ID" dirty="0" smtClean="0"/>
              <a:t>Proses </a:t>
            </a:r>
            <a:r>
              <a:rPr lang="id-ID" dirty="0"/>
              <a:t>upload peta selesai.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6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72F27F4-DADD-40F5-8130-AB879F6882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44DDB82-C8C3-4C51-BA63-1E4B3DA44924}"/>
              </a:ext>
            </a:extLst>
          </p:cNvPr>
          <p:cNvSpPr>
            <a:spLocks/>
          </p:cNvSpPr>
          <p:nvPr/>
        </p:nvSpPr>
        <p:spPr>
          <a:xfrm>
            <a:off x="0" y="0"/>
            <a:ext cx="30861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F12EC4-102E-4B04-95CD-E5495DED57E3}"/>
              </a:ext>
            </a:extLst>
          </p:cNvPr>
          <p:cNvSpPr/>
          <p:nvPr/>
        </p:nvSpPr>
        <p:spPr>
          <a:xfrm>
            <a:off x="11252200" y="0"/>
            <a:ext cx="939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744499-8D46-482A-93F0-06444CFD2C74}"/>
              </a:ext>
            </a:extLst>
          </p:cNvPr>
          <p:cNvSpPr txBox="1"/>
          <p:nvPr/>
        </p:nvSpPr>
        <p:spPr>
          <a:xfrm>
            <a:off x="4714876" y="3342499"/>
            <a:ext cx="6214382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3600" dirty="0" err="1">
                <a:solidFill>
                  <a:schemeClr val="bg1"/>
                </a:solidFill>
                <a:latin typeface="+mj-lt"/>
              </a:rPr>
              <a:t>Terimakasih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...</a:t>
            </a:r>
            <a:endParaRPr lang="en-ID" sz="36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BE659BD-50FD-4026-B549-E08125406E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5" r="482" b="5457"/>
          <a:stretch/>
        </p:blipFill>
        <p:spPr>
          <a:xfrm rot="5400000" flipV="1">
            <a:off x="-1885949" y="1885947"/>
            <a:ext cx="6858002" cy="308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134668"/>
            <a:ext cx="10524419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ALUR PROSES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PENAMBAHAN IDENTITAS BS2020 KE DALAM PETA TITIK BANGUNAN</a:t>
            </a:r>
            <a:endParaRPr lang="en-ID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t>2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" name="Group 1"/>
          <p:cNvGrpSpPr/>
          <p:nvPr/>
        </p:nvGrpSpPr>
        <p:grpSpPr>
          <a:xfrm>
            <a:off x="2253511" y="1195726"/>
            <a:ext cx="7421640" cy="5160624"/>
            <a:chOff x="2677718" y="1181876"/>
            <a:chExt cx="7421640" cy="516062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F4A0EAD-EB86-42AE-85E6-0869DF0DE8E6}"/>
                </a:ext>
              </a:extLst>
            </p:cNvPr>
            <p:cNvCxnSpPr/>
            <p:nvPr/>
          </p:nvCxnSpPr>
          <p:spPr>
            <a:xfrm flipH="1">
              <a:off x="7758762" y="3620008"/>
              <a:ext cx="652758" cy="1396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034B180-F401-4FFF-A113-54298C413678}"/>
                </a:ext>
              </a:extLst>
            </p:cNvPr>
            <p:cNvCxnSpPr/>
            <p:nvPr/>
          </p:nvCxnSpPr>
          <p:spPr>
            <a:xfrm>
              <a:off x="6453108" y="2057088"/>
              <a:ext cx="0" cy="207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034B180-F401-4FFF-A113-54298C413678}"/>
                </a:ext>
              </a:extLst>
            </p:cNvPr>
            <p:cNvCxnSpPr/>
            <p:nvPr/>
          </p:nvCxnSpPr>
          <p:spPr>
            <a:xfrm>
              <a:off x="6453108" y="2636329"/>
              <a:ext cx="0" cy="207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034B180-F401-4FFF-A113-54298C413678}"/>
                </a:ext>
              </a:extLst>
            </p:cNvPr>
            <p:cNvCxnSpPr/>
            <p:nvPr/>
          </p:nvCxnSpPr>
          <p:spPr>
            <a:xfrm>
              <a:off x="6456013" y="3232680"/>
              <a:ext cx="0" cy="207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034B180-F401-4FFF-A113-54298C413678}"/>
                </a:ext>
              </a:extLst>
            </p:cNvPr>
            <p:cNvCxnSpPr/>
            <p:nvPr/>
          </p:nvCxnSpPr>
          <p:spPr>
            <a:xfrm>
              <a:off x="6465439" y="3825323"/>
              <a:ext cx="0" cy="207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034B180-F401-4FFF-A113-54298C413678}"/>
                </a:ext>
              </a:extLst>
            </p:cNvPr>
            <p:cNvCxnSpPr/>
            <p:nvPr/>
          </p:nvCxnSpPr>
          <p:spPr>
            <a:xfrm>
              <a:off x="6446586" y="4421699"/>
              <a:ext cx="0" cy="207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034B180-F401-4FFF-A113-54298C413678}"/>
                </a:ext>
              </a:extLst>
            </p:cNvPr>
            <p:cNvCxnSpPr/>
            <p:nvPr/>
          </p:nvCxnSpPr>
          <p:spPr>
            <a:xfrm>
              <a:off x="6453108" y="4863720"/>
              <a:ext cx="0" cy="2072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2AD34D1-2F8E-4C92-817D-CBE118C9D761}"/>
                </a:ext>
              </a:extLst>
            </p:cNvPr>
            <p:cNvSpPr/>
            <p:nvPr/>
          </p:nvSpPr>
          <p:spPr>
            <a:xfrm>
              <a:off x="5174941" y="1785670"/>
              <a:ext cx="2604992" cy="26527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Buka QGIS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D2738AD-EB5B-4B9F-9463-D54AC0BA5EEE}"/>
                </a:ext>
              </a:extLst>
            </p:cNvPr>
            <p:cNvSpPr/>
            <p:nvPr/>
          </p:nvSpPr>
          <p:spPr>
            <a:xfrm>
              <a:off x="5174941" y="2264333"/>
              <a:ext cx="2604992" cy="3636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Tambahkan peta BS2020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DC24EF0-9EDA-4428-AF45-7B22621F7BDD}"/>
                </a:ext>
              </a:extLst>
            </p:cNvPr>
            <p:cNvSpPr/>
            <p:nvPr/>
          </p:nvSpPr>
          <p:spPr>
            <a:xfrm>
              <a:off x="5173934" y="2843574"/>
              <a:ext cx="2605999" cy="3837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Buat tampilan peta BS2020 menjadi </a:t>
              </a:r>
              <a:r>
                <a:rPr lang="en-US" sz="1100" b="1" i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hollow</a:t>
              </a:r>
              <a:r>
                <a:rPr lang="en-US" sz="1100" b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dan beri label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Flowchart: Data 2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081D0AE-9137-4F25-80CE-8FF705CF1E9B}"/>
                </a:ext>
              </a:extLst>
            </p:cNvPr>
            <p:cNvSpPr/>
            <p:nvPr/>
          </p:nvSpPr>
          <p:spPr>
            <a:xfrm>
              <a:off x="2677718" y="2189588"/>
              <a:ext cx="1778232" cy="535420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kern="12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Peta</a:t>
              </a:r>
              <a:r>
                <a:rPr lang="en-US" sz="1100" b="1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Digital BS2020 </a:t>
              </a:r>
              <a:r>
                <a:rPr lang="en-US" sz="1100" b="1" kern="12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dari</a:t>
              </a:r>
              <a:r>
                <a:rPr lang="en-US" sz="1100" b="1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GS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Flowchart: Data 2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8884C40-A91E-402B-B44B-FC7FCBE0128B}"/>
                </a:ext>
              </a:extLst>
            </p:cNvPr>
            <p:cNvSpPr/>
            <p:nvPr/>
          </p:nvSpPr>
          <p:spPr>
            <a:xfrm>
              <a:off x="8279983" y="3328221"/>
              <a:ext cx="1819375" cy="535420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Peta titik bangunan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3605288-EC0E-4709-B020-3DFCCA9C6082}"/>
                </a:ext>
              </a:extLst>
            </p:cNvPr>
            <p:cNvSpPr/>
            <p:nvPr/>
          </p:nvSpPr>
          <p:spPr>
            <a:xfrm>
              <a:off x="5175947" y="3452205"/>
              <a:ext cx="2603986" cy="36363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Tambahkan peta digitasi titik bangunan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8F73C3E-86A4-4219-BCF4-9281C3E8A2AF}"/>
                </a:ext>
              </a:extLst>
            </p:cNvPr>
            <p:cNvSpPr/>
            <p:nvPr/>
          </p:nvSpPr>
          <p:spPr>
            <a:xfrm>
              <a:off x="5175947" y="4032568"/>
              <a:ext cx="2603986" cy="3891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Spatial join peta BS2020 dengan peta</a:t>
              </a:r>
              <a:r>
                <a:rPr lang="en-US" sz="1200" b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titik bangunan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692CDB1-276A-4D2E-92AF-CBBC1EA2F6C6}"/>
                </a:ext>
              </a:extLst>
            </p:cNvPr>
            <p:cNvSpPr/>
            <p:nvPr/>
          </p:nvSpPr>
          <p:spPr>
            <a:xfrm>
              <a:off x="5175947" y="4642142"/>
              <a:ext cx="2603986" cy="2409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Export hasil join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70C1FF3-6904-401E-9C91-002AB85EAC99}"/>
                </a:ext>
              </a:extLst>
            </p:cNvPr>
            <p:cNvSpPr/>
            <p:nvPr/>
          </p:nvSpPr>
          <p:spPr>
            <a:xfrm>
              <a:off x="4909267" y="5115030"/>
              <a:ext cx="3074637" cy="627836"/>
            </a:xfrm>
            <a:prstGeom prst="flowChartInputOut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Titik bangunan dengan</a:t>
              </a:r>
              <a:r>
                <a:rPr lang="en-US" sz="1200" b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atribut BS (kode dan nama wilayah)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F4A0EAD-EB86-42AE-85E6-0869DF0DE8E6}"/>
                </a:ext>
              </a:extLst>
            </p:cNvPr>
            <p:cNvCxnSpPr/>
            <p:nvPr/>
          </p:nvCxnSpPr>
          <p:spPr>
            <a:xfrm>
              <a:off x="4277417" y="2452846"/>
              <a:ext cx="896517" cy="744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5841535" y="1181876"/>
              <a:ext cx="1223146" cy="3923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Mulai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034B180-F401-4FFF-A113-54298C413678}"/>
                </a:ext>
              </a:extLst>
            </p:cNvPr>
            <p:cNvCxnSpPr/>
            <p:nvPr/>
          </p:nvCxnSpPr>
          <p:spPr>
            <a:xfrm>
              <a:off x="6446586" y="1578446"/>
              <a:ext cx="0" cy="207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034B180-F401-4FFF-A113-54298C413678}"/>
                </a:ext>
              </a:extLst>
            </p:cNvPr>
            <p:cNvCxnSpPr/>
            <p:nvPr/>
          </p:nvCxnSpPr>
          <p:spPr>
            <a:xfrm>
              <a:off x="6476933" y="5742866"/>
              <a:ext cx="0" cy="2072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841535" y="5950111"/>
              <a:ext cx="1223146" cy="3923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Selesai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6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UNDUH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PETA DIGITAL BS2020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t>3</a:t>
            </a:fld>
            <a:endParaRPr lang="en-ID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65F3A9D-B4C7-45A4-B3AB-51BE403340FC}"/>
              </a:ext>
            </a:extLst>
          </p:cNvPr>
          <p:cNvSpPr/>
          <p:nvPr/>
        </p:nvSpPr>
        <p:spPr>
          <a:xfrm>
            <a:off x="1035819" y="1144748"/>
            <a:ext cx="10646491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</a:t>
            </a:r>
            <a:r>
              <a:rPr lang="en-ID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ata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ID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cara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ID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unduh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file di Geospatial System </a:t>
            </a:r>
            <a:r>
              <a:rPr lang="en-ID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dari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ID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fitur</a:t>
            </a: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Peta Digital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CD4C821-5156-4264-9946-FA8991F7E3B5}"/>
              </a:ext>
            </a:extLst>
          </p:cNvPr>
          <p:cNvSpPr/>
          <p:nvPr/>
        </p:nvSpPr>
        <p:spPr>
          <a:xfrm>
            <a:off x="1035818" y="1597052"/>
            <a:ext cx="7179034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cs typeface="Calibri" panose="020F0502020204030204" pitchFamily="34" charset="0"/>
              </a:rPr>
              <a:t>Buka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en-US" dirty="0" smtClean="0">
                <a:cs typeface="Calibri" panose="020F0502020204030204" pitchFamily="34" charset="0"/>
                <a:hlinkClick r:id="rId3"/>
              </a:rPr>
              <a:t>https://dataspasial.bps.go.id/gs/</a:t>
            </a:r>
            <a:r>
              <a:rPr lang="id-ID" dirty="0">
                <a:cs typeface="Calibri" panose="020F0502020204030204" pitchFamily="34" charset="0"/>
              </a:rPr>
              <a:t> </a:t>
            </a:r>
            <a:r>
              <a:rPr lang="id-ID" dirty="0" smtClean="0">
                <a:cs typeface="Calibri" panose="020F0502020204030204" pitchFamily="34" charset="0"/>
              </a:rPr>
              <a:t>dan l</a:t>
            </a:r>
            <a:r>
              <a:rPr lang="en-US" dirty="0" err="1" smtClean="0">
                <a:cs typeface="Calibri" panose="020F0502020204030204" pitchFamily="34" charset="0"/>
              </a:rPr>
              <a:t>ogin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en-US" dirty="0" err="1" smtClean="0">
                <a:cs typeface="Calibri" panose="020F0502020204030204" pitchFamily="34" charset="0"/>
              </a:rPr>
              <a:t>dengan</a:t>
            </a:r>
            <a:r>
              <a:rPr lang="en-US" dirty="0" smtClean="0">
                <a:cs typeface="Calibri" panose="020F0502020204030204" pitchFamily="34" charset="0"/>
              </a:rPr>
              <a:t> SSO</a:t>
            </a:r>
            <a:r>
              <a:rPr lang="id-ID" dirty="0" smtClean="0">
                <a:cs typeface="Calibri" panose="020F0502020204030204" pitchFamily="34" charset="0"/>
              </a:rPr>
              <a:t>.</a:t>
            </a:r>
            <a:endParaRPr lang="en-US" dirty="0" smtClean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①</a:t>
            </a:r>
            <a:r>
              <a:rPr lang="id-ID" dirty="0" smtClean="0"/>
              <a:t> </a:t>
            </a:r>
            <a:r>
              <a:rPr lang="en-US" dirty="0" err="1" smtClean="0">
                <a:cs typeface="Calibri" panose="020F0502020204030204" pitchFamily="34" charset="0"/>
              </a:rPr>
              <a:t>Klik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Peta Digital </a:t>
            </a:r>
          </a:p>
          <a:p>
            <a:pPr>
              <a:lnSpc>
                <a:spcPct val="150000"/>
              </a:lnSpc>
            </a:pPr>
            <a:r>
              <a:rPr lang="en-US" dirty="0"/>
              <a:t>②</a:t>
            </a:r>
            <a:r>
              <a:rPr lang="id-ID" dirty="0" smtClean="0"/>
              <a:t> </a:t>
            </a:r>
            <a:r>
              <a:rPr lang="en-US" dirty="0" err="1" smtClean="0">
                <a:cs typeface="Calibri" panose="020F0502020204030204" pitchFamily="34" charset="0"/>
              </a:rPr>
              <a:t>Pilih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Periode</a:t>
            </a:r>
            <a:r>
              <a:rPr lang="en-US" dirty="0">
                <a:cs typeface="Calibri" panose="020F0502020204030204" pitchFamily="34" charset="0"/>
              </a:rPr>
              <a:t> :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r>
              <a:rPr lang="en-US" b="1" dirty="0" smtClean="0">
                <a:cs typeface="Calibri" panose="020F0502020204030204" pitchFamily="34" charset="0"/>
              </a:rPr>
              <a:t>202</a:t>
            </a:r>
            <a:r>
              <a:rPr lang="id-ID" b="1" dirty="0" smtClean="0">
                <a:cs typeface="Calibri" panose="020F0502020204030204" pitchFamily="34" charset="0"/>
              </a:rPr>
              <a:t>1</a:t>
            </a:r>
            <a:r>
              <a:rPr lang="en-US" b="1" dirty="0" smtClean="0">
                <a:cs typeface="Calibri" panose="020F0502020204030204" pitchFamily="34" charset="0"/>
              </a:rPr>
              <a:t>_1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③</a:t>
            </a:r>
            <a:r>
              <a:rPr lang="id-ID" dirty="0" smtClean="0"/>
              <a:t> </a:t>
            </a:r>
            <a:r>
              <a:rPr lang="en-US" dirty="0" err="1" smtClean="0">
                <a:cs typeface="Calibri" panose="020F0502020204030204" pitchFamily="34" charset="0"/>
              </a:rPr>
              <a:t>Pilih</a:t>
            </a:r>
            <a:r>
              <a:rPr lang="en-US" dirty="0" smtClean="0">
                <a:cs typeface="Calibri" panose="020F0502020204030204" pitchFamily="34" charset="0"/>
              </a:rPr>
              <a:t> Wilayah</a:t>
            </a:r>
            <a:endParaRPr lang="en-US" b="1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④</a:t>
            </a:r>
            <a:r>
              <a:rPr lang="id-ID" dirty="0" smtClean="0"/>
              <a:t> </a:t>
            </a:r>
            <a:r>
              <a:rPr lang="en-US" dirty="0" err="1" smtClean="0">
                <a:cs typeface="Calibri" panose="020F0502020204030204" pitchFamily="34" charset="0"/>
              </a:rPr>
              <a:t>Pilih</a:t>
            </a:r>
            <a:r>
              <a:rPr lang="en-US" dirty="0" smtClean="0">
                <a:cs typeface="Calibri" panose="020F0502020204030204" pitchFamily="34" charset="0"/>
              </a:rPr>
              <a:t> Level </a:t>
            </a:r>
            <a:r>
              <a:rPr lang="en-US" dirty="0">
                <a:cs typeface="Calibri" panose="020F0502020204030204" pitchFamily="34" charset="0"/>
              </a:rPr>
              <a:t>Peta : </a:t>
            </a:r>
            <a:r>
              <a:rPr lang="en-US" b="1" dirty="0" smtClean="0">
                <a:cs typeface="Calibri" panose="020F0502020204030204" pitchFamily="34" charset="0"/>
              </a:rPr>
              <a:t>Blok </a:t>
            </a:r>
            <a:r>
              <a:rPr lang="en-US" b="1" dirty="0" err="1" smtClean="0">
                <a:cs typeface="Calibri" panose="020F0502020204030204" pitchFamily="34" charset="0"/>
              </a:rPr>
              <a:t>Sensus</a:t>
            </a:r>
            <a:r>
              <a:rPr lang="en-US" b="1" dirty="0" smtClean="0">
                <a:cs typeface="Calibri" panose="020F0502020204030204" pitchFamily="34" charset="0"/>
              </a:rPr>
              <a:t> </a:t>
            </a:r>
            <a:endParaRPr lang="en-US" b="1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⑤</a:t>
            </a:r>
            <a:r>
              <a:rPr lang="id-ID" dirty="0" smtClean="0"/>
              <a:t> </a:t>
            </a:r>
            <a:r>
              <a:rPr lang="en-US" dirty="0" err="1" smtClean="0">
                <a:cs typeface="Calibri" panose="020F0502020204030204" pitchFamily="34" charset="0"/>
              </a:rPr>
              <a:t>Sumber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: </a:t>
            </a:r>
            <a:r>
              <a:rPr lang="en-US" b="1" dirty="0" smtClean="0">
                <a:cs typeface="Calibri" panose="020F0502020204030204" pitchFamily="34" charset="0"/>
              </a:rPr>
              <a:t>Production</a:t>
            </a:r>
            <a:r>
              <a:rPr lang="en-US" dirty="0" smtClean="0">
                <a:cs typeface="Calibri" panose="020F0502020204030204" pitchFamily="34" charset="0"/>
              </a:rPr>
              <a:t>  </a:t>
            </a:r>
            <a:endParaRPr lang="en-US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⑥</a:t>
            </a:r>
            <a:r>
              <a:rPr lang="id-ID" dirty="0" smtClean="0"/>
              <a:t> Base: </a:t>
            </a:r>
            <a:r>
              <a:rPr lang="id-ID" b="1" dirty="0" smtClean="0"/>
              <a:t>SP2020</a:t>
            </a:r>
          </a:p>
          <a:p>
            <a:pPr>
              <a:lnSpc>
                <a:spcPct val="150000"/>
              </a:lnSpc>
            </a:pPr>
            <a:r>
              <a:rPr lang="en-US" dirty="0"/>
              <a:t>⑦ </a:t>
            </a:r>
            <a:r>
              <a:rPr lang="en-US" dirty="0" smtClean="0">
                <a:cs typeface="Calibri" panose="020F0502020204030204" pitchFamily="34" charset="0"/>
              </a:rPr>
              <a:t>Format </a:t>
            </a:r>
            <a:r>
              <a:rPr lang="en-US" dirty="0">
                <a:cs typeface="Calibri" panose="020F0502020204030204" pitchFamily="34" charset="0"/>
              </a:rPr>
              <a:t>: </a:t>
            </a:r>
            <a:r>
              <a:rPr lang="en-US" b="1" dirty="0" err="1">
                <a:cs typeface="Calibri" panose="020F0502020204030204" pitchFamily="34" charset="0"/>
              </a:rPr>
              <a:t>Geojson</a:t>
            </a:r>
            <a:r>
              <a:rPr lang="en-US" dirty="0">
                <a:cs typeface="Calibri" panose="020F050202020403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dirty="0"/>
              <a:t>⑧ </a:t>
            </a:r>
            <a:r>
              <a:rPr lang="en-US" dirty="0" err="1" smtClean="0">
                <a:cs typeface="Calibri" panose="020F0502020204030204" pitchFamily="34" charset="0"/>
              </a:rPr>
              <a:t>Klik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Cari </a:t>
            </a:r>
          </a:p>
          <a:p>
            <a:pPr>
              <a:lnSpc>
                <a:spcPct val="150000"/>
              </a:lnSpc>
            </a:pPr>
            <a:r>
              <a:rPr lang="en-US" dirty="0"/>
              <a:t>⑨ </a:t>
            </a:r>
            <a:r>
              <a:rPr lang="en-US" dirty="0" err="1" smtClean="0">
                <a:cs typeface="Calibri" panose="020F0502020204030204" pitchFamily="34" charset="0"/>
              </a:rPr>
              <a:t>Klik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Unduh</a:t>
            </a:r>
            <a:endParaRPr lang="en-ID" dirty="0">
              <a:cs typeface="Calibri" panose="020F0502020204030204" pitchFamily="34" charset="0"/>
            </a:endParaRPr>
          </a:p>
          <a:p>
            <a:endParaRPr lang="en-US" i="1" dirty="0">
              <a:cs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117056" y="2670407"/>
            <a:ext cx="6457255" cy="2457611"/>
            <a:chOff x="5117056" y="2670407"/>
            <a:chExt cx="6457255" cy="2457611"/>
          </a:xfrm>
        </p:grpSpPr>
        <p:pic>
          <p:nvPicPr>
            <p:cNvPr id="29" name="Picture 28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7056" y="2670407"/>
              <a:ext cx="6457255" cy="245761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0" name="Picture 9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806" y="2774160"/>
              <a:ext cx="180000" cy="180000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9001" y="3037415"/>
              <a:ext cx="180000" cy="18000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726" y="3014149"/>
              <a:ext cx="180000" cy="180000"/>
            </a:xfrm>
            <a:prstGeom prst="rect">
              <a:avLst/>
            </a:prstGeom>
          </p:spPr>
        </p:pic>
        <p:pic>
          <p:nvPicPr>
            <p:cNvPr id="14" name="Picture 13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9001" y="3374149"/>
              <a:ext cx="180000" cy="180000"/>
            </a:xfrm>
            <a:prstGeom prst="rect">
              <a:avLst/>
            </a:prstGeom>
          </p:spPr>
        </p:pic>
        <p:pic>
          <p:nvPicPr>
            <p:cNvPr id="15" name="Picture 14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5796" y="3372838"/>
              <a:ext cx="180000" cy="180000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3455" y="3633042"/>
              <a:ext cx="180000" cy="180000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4954" y="4216895"/>
              <a:ext cx="180000" cy="180000"/>
            </a:xfrm>
            <a:prstGeom prst="rect">
              <a:avLst/>
            </a:prstGeom>
          </p:spPr>
        </p:pic>
        <p:pic>
          <p:nvPicPr>
            <p:cNvPr id="18" name="Picture 17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4633" y="3899213"/>
              <a:ext cx="180000" cy="180000"/>
            </a:xfrm>
            <a:prstGeom prst="rect">
              <a:avLst/>
            </a:prstGeom>
          </p:spPr>
        </p:pic>
        <p:pic>
          <p:nvPicPr>
            <p:cNvPr id="19" name="Picture 18"/>
            <p:cNvPicPr/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6311" y="4641862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83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Menampilkan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Peta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Digital BS 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Titik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Bangunan</a:t>
            </a:r>
            <a:r>
              <a:rPr lang="id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t>4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E6D3A1-0536-48CE-8856-A982B3208607}"/>
              </a:ext>
            </a:extLst>
          </p:cNvPr>
          <p:cNvSpPr/>
          <p:nvPr/>
        </p:nvSpPr>
        <p:spPr>
          <a:xfrm>
            <a:off x="982663" y="930624"/>
            <a:ext cx="10699648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ambahkan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id-ID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peta digital BS dan titik bangunan</a:t>
            </a:r>
            <a:endParaRPr lang="en-ID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62A551B-E0E8-4C2A-B066-49E1CDECE1F3}"/>
              </a:ext>
            </a:extLst>
          </p:cNvPr>
          <p:cNvSpPr/>
          <p:nvPr/>
        </p:nvSpPr>
        <p:spPr>
          <a:xfrm>
            <a:off x="1035820" y="1597052"/>
            <a:ext cx="6633341" cy="480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000" dirty="0" smtClean="0"/>
              <a:t>Buka QGIS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① </a:t>
            </a:r>
            <a:r>
              <a:rPr lang="en-US" sz="2000" dirty="0" err="1" smtClean="0"/>
              <a:t>Pilih</a:t>
            </a:r>
            <a:r>
              <a:rPr lang="en-US" sz="2000" dirty="0" smtClean="0"/>
              <a:t> </a:t>
            </a:r>
            <a:r>
              <a:rPr lang="en-US" sz="2000" dirty="0"/>
              <a:t>menu Layer → Add Layer → Add Vector </a:t>
            </a:r>
            <a:r>
              <a:rPr lang="en-US" sz="2000" dirty="0" smtClean="0"/>
              <a:t>Layer</a:t>
            </a:r>
            <a:endParaRPr lang="id-ID" sz="2000" dirty="0" smtClean="0"/>
          </a:p>
          <a:p>
            <a:pPr>
              <a:lnSpc>
                <a:spcPct val="150000"/>
              </a:lnSpc>
            </a:pPr>
            <a:endParaRPr lang="id-ID" sz="2000" dirty="0"/>
          </a:p>
          <a:p>
            <a:pPr>
              <a:lnSpc>
                <a:spcPct val="150000"/>
              </a:lnSpc>
            </a:pPr>
            <a:endParaRPr lang="id-ID" sz="2000" dirty="0" smtClean="0"/>
          </a:p>
          <a:p>
            <a:pPr>
              <a:lnSpc>
                <a:spcPct val="150000"/>
              </a:lnSpc>
            </a:pPr>
            <a:endParaRPr lang="id-ID" sz="2000" dirty="0"/>
          </a:p>
          <a:p>
            <a:pPr>
              <a:lnSpc>
                <a:spcPct val="150000"/>
              </a:lnSpc>
            </a:pPr>
            <a:r>
              <a:rPr lang="en-US" dirty="0" smtClean="0"/>
              <a:t>②</a:t>
            </a:r>
            <a:r>
              <a:rPr lang="id-ID" dirty="0" smtClean="0"/>
              <a:t> Pilih </a:t>
            </a:r>
            <a:r>
              <a:rPr lang="id-ID" dirty="0" smtClean="0">
                <a:cs typeface="Calibri" panose="020F0502020204030204" pitchFamily="34" charset="0"/>
              </a:rPr>
              <a:t>Vector</a:t>
            </a:r>
            <a:r>
              <a:rPr lang="en-US" b="1" dirty="0" smtClean="0">
                <a:cs typeface="Calibri" panose="020F0502020204030204" pitchFamily="34" charset="0"/>
              </a:rPr>
              <a:t>  </a:t>
            </a:r>
            <a:endParaRPr lang="en-US" b="1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③</a:t>
            </a:r>
            <a:r>
              <a:rPr lang="id-ID" dirty="0"/>
              <a:t> </a:t>
            </a:r>
            <a:r>
              <a:rPr lang="id-ID" dirty="0" smtClean="0">
                <a:cs typeface="Calibri" panose="020F0502020204030204" pitchFamily="34" charset="0"/>
              </a:rPr>
              <a:t>Source: </a:t>
            </a:r>
            <a:r>
              <a:rPr lang="id-ID" dirty="0"/>
              <a:t>c</a:t>
            </a:r>
            <a:r>
              <a:rPr lang="en-US" dirty="0" err="1" smtClean="0"/>
              <a:t>ari</a:t>
            </a:r>
            <a:r>
              <a:rPr lang="en-US" dirty="0" smtClean="0"/>
              <a:t> </a:t>
            </a:r>
            <a:r>
              <a:rPr lang="en-US" dirty="0"/>
              <a:t>file BS2020 </a:t>
            </a:r>
            <a:r>
              <a:rPr lang="en-US" dirty="0" err="1"/>
              <a:t>sesuai</a:t>
            </a:r>
            <a:r>
              <a:rPr lang="en-US" dirty="0"/>
              <a:t> folder </a:t>
            </a:r>
            <a:r>
              <a:rPr lang="en-US" dirty="0" err="1"/>
              <a:t>penyimpanan</a:t>
            </a:r>
            <a:endParaRPr lang="en-US" b="1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④</a:t>
            </a:r>
            <a:r>
              <a:rPr lang="id-ID" dirty="0"/>
              <a:t> </a:t>
            </a:r>
            <a:r>
              <a:rPr lang="id-ID" dirty="0" smtClean="0">
                <a:cs typeface="Calibri" panose="020F0502020204030204" pitchFamily="34" charset="0"/>
              </a:rPr>
              <a:t>Klik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id-ID" dirty="0" smtClean="0">
                <a:cs typeface="Calibri" panose="020F0502020204030204" pitchFamily="34" charset="0"/>
              </a:rPr>
              <a:t>Add</a:t>
            </a:r>
          </a:p>
          <a:p>
            <a:pPr>
              <a:lnSpc>
                <a:spcPct val="150000"/>
              </a:lnSpc>
            </a:pPr>
            <a:endParaRPr lang="id-ID" i="1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id-ID" dirty="0" smtClean="0">
                <a:cs typeface="Calibri" panose="020F0502020204030204" pitchFamily="34" charset="0"/>
              </a:rPr>
              <a:t>Lakukan langkah yang sama untuk menambahkan peta titik bangunan.</a:t>
            </a:r>
            <a:endParaRPr lang="en-US" dirty="0">
              <a:cs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40281" y="2636387"/>
            <a:ext cx="6336879" cy="1057153"/>
            <a:chOff x="1035819" y="2222637"/>
            <a:chExt cx="6336879" cy="1057153"/>
          </a:xfrm>
        </p:grpSpPr>
        <p:pic>
          <p:nvPicPr>
            <p:cNvPr id="12" name="Picture 11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353"/>
            <a:stretch/>
          </p:blipFill>
          <p:spPr>
            <a:xfrm>
              <a:off x="1035819" y="2222637"/>
              <a:ext cx="6336879" cy="1057153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pic>
          <p:nvPicPr>
            <p:cNvPr id="14" name="Picture 13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258" y="2535213"/>
              <a:ext cx="216000" cy="21600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7889487" y="1597052"/>
            <a:ext cx="3898697" cy="4431129"/>
            <a:chOff x="8040687" y="2261234"/>
            <a:chExt cx="3641624" cy="4080572"/>
          </a:xfrm>
        </p:grpSpPr>
        <p:pic>
          <p:nvPicPr>
            <p:cNvPr id="13" name="Picture 12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687" y="2261234"/>
              <a:ext cx="3641624" cy="4080572"/>
            </a:xfrm>
            <a:prstGeom prst="rect">
              <a:avLst/>
            </a:prstGeom>
          </p:spPr>
        </p:pic>
        <p:pic>
          <p:nvPicPr>
            <p:cNvPr id="15" name="Picture 14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0388" y="2732197"/>
              <a:ext cx="216000" cy="216000"/>
            </a:xfrm>
            <a:prstGeom prst="rect">
              <a:avLst/>
            </a:prstGeom>
          </p:spPr>
        </p:pic>
        <p:pic>
          <p:nvPicPr>
            <p:cNvPr id="16" name="Picture 15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7238" y="3349037"/>
              <a:ext cx="216000" cy="216000"/>
            </a:xfrm>
            <a:prstGeom prst="rect">
              <a:avLst/>
            </a:prstGeom>
          </p:spPr>
        </p:pic>
        <p:pic>
          <p:nvPicPr>
            <p:cNvPr id="17" name="Picture 16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9910" y="5741022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5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Menampilkan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Peta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Digital BS 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Titik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Bangunan</a:t>
            </a:r>
            <a:r>
              <a:rPr lang="id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t>5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E6D3A1-0536-48CE-8856-A982B3208607}"/>
              </a:ext>
            </a:extLst>
          </p:cNvPr>
          <p:cNvSpPr/>
          <p:nvPr/>
        </p:nvSpPr>
        <p:spPr>
          <a:xfrm>
            <a:off x="982663" y="930624"/>
            <a:ext cx="10699648" cy="5539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</a:t>
            </a:r>
            <a:r>
              <a:rPr lang="id-ID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engatur tampilan layer</a:t>
            </a:r>
            <a:endParaRPr lang="en-ID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62A551B-E0E8-4C2A-B066-49E1CDECE1F3}"/>
              </a:ext>
            </a:extLst>
          </p:cNvPr>
          <p:cNvSpPr/>
          <p:nvPr/>
        </p:nvSpPr>
        <p:spPr>
          <a:xfrm>
            <a:off x="1035820" y="1597052"/>
            <a:ext cx="5527212" cy="3831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000" dirty="0" smtClean="0"/>
              <a:t>Klik kanan layer BS </a:t>
            </a:r>
            <a:r>
              <a:rPr lang="en-US" sz="2000" dirty="0"/>
              <a:t>→ Properties </a:t>
            </a:r>
            <a:endParaRPr lang="id-ID" sz="20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①</a:t>
            </a:r>
            <a:r>
              <a:rPr lang="en-US" sz="2000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id-ID" dirty="0" smtClean="0"/>
              <a:t>Symbology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②</a:t>
            </a:r>
            <a:r>
              <a:rPr lang="id-ID" dirty="0" smtClean="0"/>
              <a:t> Pilih </a:t>
            </a:r>
            <a:r>
              <a:rPr lang="id-ID" dirty="0" smtClean="0">
                <a:cs typeface="Calibri" panose="020F0502020204030204" pitchFamily="34" charset="0"/>
              </a:rPr>
              <a:t>Single Symbol</a:t>
            </a:r>
            <a:r>
              <a:rPr lang="en-US" b="1" dirty="0" smtClean="0">
                <a:cs typeface="Calibri" panose="020F0502020204030204" pitchFamily="34" charset="0"/>
              </a:rPr>
              <a:t> </a:t>
            </a:r>
            <a:endParaRPr lang="en-US" b="1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③</a:t>
            </a:r>
            <a:r>
              <a:rPr lang="id-ID" dirty="0"/>
              <a:t> K</a:t>
            </a:r>
            <a:r>
              <a:rPr lang="id-ID" dirty="0" smtClean="0">
                <a:cs typeface="Calibri" panose="020F0502020204030204" pitchFamily="34" charset="0"/>
              </a:rPr>
              <a:t>lik 2x Simple fill</a:t>
            </a:r>
            <a:endParaRPr lang="en-US" b="1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④</a:t>
            </a:r>
            <a:r>
              <a:rPr lang="id-ID" dirty="0"/>
              <a:t> </a:t>
            </a:r>
            <a:r>
              <a:rPr lang="id-ID" dirty="0" smtClean="0">
                <a:cs typeface="Calibri" panose="020F0502020204030204" pitchFamily="34" charset="0"/>
              </a:rPr>
              <a:t>Klik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id-ID" dirty="0" smtClean="0">
                <a:cs typeface="Calibri" panose="020F0502020204030204" pitchFamily="34" charset="0"/>
              </a:rPr>
              <a:t>Fill color</a:t>
            </a:r>
          </a:p>
          <a:p>
            <a:pPr>
              <a:lnSpc>
                <a:spcPct val="150000"/>
              </a:lnSpc>
            </a:pPr>
            <a:r>
              <a:rPr lang="en-US" dirty="0"/>
              <a:t>⑤</a:t>
            </a:r>
            <a:r>
              <a:rPr lang="id-ID" dirty="0"/>
              <a:t> </a:t>
            </a:r>
            <a:r>
              <a:rPr lang="id-ID" dirty="0" smtClean="0">
                <a:cs typeface="Calibri" panose="020F0502020204030204" pitchFamily="34" charset="0"/>
              </a:rPr>
              <a:t>beri tanda centang pada Transparent Fill</a:t>
            </a:r>
            <a:endParaRPr lang="en-US" dirty="0">
              <a:cs typeface="Calibri" panose="020F0502020204030204" pitchFamily="34" charset="0"/>
            </a:endParaRPr>
          </a:p>
          <a:p>
            <a:pPr marL="354013" indent="-354013">
              <a:lnSpc>
                <a:spcPct val="150000"/>
              </a:lnSpc>
            </a:pPr>
            <a:r>
              <a:rPr lang="en-US" dirty="0"/>
              <a:t>⑥</a:t>
            </a:r>
            <a:r>
              <a:rPr lang="id-ID" dirty="0"/>
              <a:t> </a:t>
            </a:r>
            <a:r>
              <a:rPr lang="id-ID" dirty="0" smtClean="0"/>
              <a:t>Klik Stroke color, dipilih warna hijau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peta</a:t>
            </a:r>
            <a:r>
              <a:rPr lang="en-US" dirty="0" smtClean="0"/>
              <a:t> </a:t>
            </a:r>
            <a:r>
              <a:rPr lang="en-US" dirty="0" err="1" smtClean="0"/>
              <a:t>blok</a:t>
            </a:r>
            <a:r>
              <a:rPr lang="en-US" dirty="0" smtClean="0"/>
              <a:t> </a:t>
            </a:r>
            <a:r>
              <a:rPr lang="en-US" dirty="0" err="1" smtClean="0"/>
              <a:t>sensus</a:t>
            </a:r>
            <a:r>
              <a:rPr lang="id-ID" dirty="0" smtClean="0"/>
              <a:t>.</a:t>
            </a:r>
            <a:endParaRPr lang="id-ID" b="1" dirty="0"/>
          </a:p>
          <a:p>
            <a:pPr>
              <a:lnSpc>
                <a:spcPct val="150000"/>
              </a:lnSpc>
            </a:pPr>
            <a:r>
              <a:rPr lang="en-US" dirty="0"/>
              <a:t>⑦ </a:t>
            </a:r>
            <a:r>
              <a:rPr lang="id-ID" dirty="0" smtClean="0">
                <a:cs typeface="Calibri" panose="020F0502020204030204" pitchFamily="34" charset="0"/>
              </a:rPr>
              <a:t>Klik OK</a:t>
            </a:r>
            <a:endParaRPr lang="en-US" dirty="0">
              <a:cs typeface="Calibri" panose="020F0502020204030204" pitchFamily="34" charset="0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032" y="1484622"/>
            <a:ext cx="5258531" cy="406077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55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Menampilkan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Peta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Digital BS 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Titik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Bangunan</a:t>
            </a:r>
            <a:r>
              <a:rPr lang="id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(3)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t>6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E6D3A1-0536-48CE-8856-A982B3208607}"/>
              </a:ext>
            </a:extLst>
          </p:cNvPr>
          <p:cNvSpPr/>
          <p:nvPr/>
        </p:nvSpPr>
        <p:spPr>
          <a:xfrm>
            <a:off x="982663" y="966339"/>
            <a:ext cx="10699648" cy="48256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</a:t>
            </a:r>
            <a:r>
              <a:rPr lang="id-ID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emberi label</a:t>
            </a:r>
            <a:endParaRPr lang="en-ID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62A551B-E0E8-4C2A-B066-49E1CDECE1F3}"/>
              </a:ext>
            </a:extLst>
          </p:cNvPr>
          <p:cNvSpPr/>
          <p:nvPr/>
        </p:nvSpPr>
        <p:spPr>
          <a:xfrm>
            <a:off x="1035820" y="1597052"/>
            <a:ext cx="3801651" cy="34624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id-ID" sz="2000" dirty="0" smtClean="0"/>
              <a:t>Label pada peta BS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①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id-ID" dirty="0" smtClean="0"/>
              <a:t>Labels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②</a:t>
            </a:r>
            <a:r>
              <a:rPr lang="id-ID" dirty="0" smtClean="0"/>
              <a:t> Pilih </a:t>
            </a:r>
            <a:r>
              <a:rPr lang="id-ID" dirty="0" smtClean="0">
                <a:cs typeface="Calibri" panose="020F0502020204030204" pitchFamily="34" charset="0"/>
              </a:rPr>
              <a:t>Single Symbol</a:t>
            </a:r>
            <a:r>
              <a:rPr lang="en-US" b="1" dirty="0" smtClean="0">
                <a:cs typeface="Calibri" panose="020F0502020204030204" pitchFamily="34" charset="0"/>
              </a:rPr>
              <a:t> </a:t>
            </a:r>
            <a:endParaRPr lang="en-US" b="1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③</a:t>
            </a:r>
            <a:r>
              <a:rPr lang="id-ID" dirty="0"/>
              <a:t> </a:t>
            </a:r>
            <a:r>
              <a:rPr lang="id-ID" dirty="0" smtClean="0"/>
              <a:t>Label with: idbs</a:t>
            </a:r>
          </a:p>
          <a:p>
            <a:pPr>
              <a:lnSpc>
                <a:spcPct val="150000"/>
              </a:lnSpc>
            </a:pPr>
            <a:r>
              <a:rPr lang="id-ID" dirty="0" smtClean="0">
                <a:cs typeface="Calibri" panose="020F0502020204030204" pitchFamily="34" charset="0"/>
              </a:rPr>
              <a:t>Label pada peta titik bangunan</a:t>
            </a:r>
            <a:endParaRPr lang="en-US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①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id-ID" dirty="0"/>
              <a:t>Labels</a:t>
            </a:r>
          </a:p>
          <a:p>
            <a:pPr>
              <a:lnSpc>
                <a:spcPct val="150000"/>
              </a:lnSpc>
            </a:pPr>
            <a:r>
              <a:rPr lang="en-US" dirty="0"/>
              <a:t>②</a:t>
            </a:r>
            <a:r>
              <a:rPr lang="id-ID" dirty="0"/>
              <a:t> Pilih </a:t>
            </a:r>
            <a:r>
              <a:rPr lang="id-ID" dirty="0">
                <a:cs typeface="Calibri" panose="020F0502020204030204" pitchFamily="34" charset="0"/>
              </a:rPr>
              <a:t>Single Symbol</a:t>
            </a:r>
            <a:r>
              <a:rPr lang="en-US" b="1" dirty="0"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③</a:t>
            </a:r>
            <a:r>
              <a:rPr lang="id-ID" dirty="0"/>
              <a:t> Label with: </a:t>
            </a:r>
            <a:r>
              <a:rPr lang="id-ID" dirty="0" smtClean="0"/>
              <a:t>nama</a:t>
            </a:r>
            <a:endParaRPr lang="id-ID" dirty="0"/>
          </a:p>
        </p:txBody>
      </p:sp>
      <p:sp>
        <p:nvSpPr>
          <p:cNvPr id="2" name="Rectangle 1"/>
          <p:cNvSpPr/>
          <p:nvPr/>
        </p:nvSpPr>
        <p:spPr>
          <a:xfrm>
            <a:off x="982663" y="52414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/>
              <a:t>Warna dan ukuran font dapat </a:t>
            </a:r>
            <a:r>
              <a:rPr lang="id-ID" dirty="0" smtClean="0"/>
              <a:t>disesuaikan.</a:t>
            </a:r>
            <a:endParaRPr lang="id-ID" dirty="0"/>
          </a:p>
          <a:p>
            <a:pPr marL="354013" indent="-354013">
              <a:lnSpc>
                <a:spcPct val="150000"/>
              </a:lnSpc>
            </a:pPr>
            <a:r>
              <a:rPr lang="id-ID" dirty="0">
                <a:cs typeface="Calibri" panose="020F0502020204030204" pitchFamily="34" charset="0"/>
              </a:rPr>
              <a:t>Klik </a:t>
            </a:r>
            <a:r>
              <a:rPr lang="id-ID" dirty="0" smtClean="0">
                <a:cs typeface="Calibri" panose="020F0502020204030204" pitchFamily="34" charset="0"/>
              </a:rPr>
              <a:t>OK, label peta akan ditampilkan.</a:t>
            </a:r>
            <a:endParaRPr lang="en-US" dirty="0">
              <a:cs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78995" y="1207623"/>
            <a:ext cx="6344065" cy="5220579"/>
            <a:chOff x="5305717" y="1207623"/>
            <a:chExt cx="6344065" cy="5220579"/>
          </a:xfrm>
        </p:grpSpPr>
        <p:grpSp>
          <p:nvGrpSpPr>
            <p:cNvPr id="3" name="Group 2"/>
            <p:cNvGrpSpPr/>
            <p:nvPr/>
          </p:nvGrpSpPr>
          <p:grpSpPr>
            <a:xfrm>
              <a:off x="5305717" y="1207623"/>
              <a:ext cx="5884607" cy="2367518"/>
              <a:chOff x="5305717" y="1207623"/>
              <a:chExt cx="5884607" cy="2367518"/>
            </a:xfrm>
          </p:grpSpPr>
          <p:pic>
            <p:nvPicPr>
              <p:cNvPr id="9" name="Picture 8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5717" y="1207623"/>
                <a:ext cx="5884607" cy="2367518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10" name="Picture 9"/>
              <p:cNvPicPr/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7413" y="2510170"/>
                <a:ext cx="216000" cy="2160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11" name="Picture 10"/>
              <p:cNvPicPr/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4439" y="1232907"/>
                <a:ext cx="216000" cy="2160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pic>
            <p:nvPicPr>
              <p:cNvPr id="12" name="Picture 11"/>
              <p:cNvPicPr/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5010" y="2834170"/>
                <a:ext cx="216000" cy="2160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</p:grpSp>
        <p:pic>
          <p:nvPicPr>
            <p:cNvPr id="13" name="Picture 12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6580" y="3180811"/>
              <a:ext cx="4523202" cy="324739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3751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Join</a:t>
            </a:r>
            <a:r>
              <a:rPr lang="id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id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t>7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E6D3A1-0536-48CE-8856-A982B3208607}"/>
              </a:ext>
            </a:extLst>
          </p:cNvPr>
          <p:cNvSpPr/>
          <p:nvPr/>
        </p:nvSpPr>
        <p:spPr>
          <a:xfrm>
            <a:off x="982663" y="966339"/>
            <a:ext cx="10699648" cy="48256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Langkah-langkah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spatial join</a:t>
            </a:r>
            <a:endParaRPr lang="en-ID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62A551B-E0E8-4C2A-B066-49E1CDECE1F3}"/>
              </a:ext>
            </a:extLst>
          </p:cNvPr>
          <p:cNvSpPr/>
          <p:nvPr/>
        </p:nvSpPr>
        <p:spPr>
          <a:xfrm>
            <a:off x="982663" y="1504238"/>
            <a:ext cx="6853532" cy="498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Pilih</a:t>
            </a:r>
            <a:r>
              <a:rPr lang="en-US" dirty="0" smtClean="0"/>
              <a:t> Menu Vector </a:t>
            </a:r>
            <a:r>
              <a:rPr lang="en-US" dirty="0"/>
              <a:t>→ Data Management Tools → Join Attributes by </a:t>
            </a:r>
            <a:r>
              <a:rPr lang="en-US" dirty="0" smtClean="0"/>
              <a:t>Location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Lengkapi</a:t>
            </a:r>
            <a:r>
              <a:rPr lang="en-US" dirty="0" smtClean="0"/>
              <a:t> parameter </a:t>
            </a:r>
            <a:r>
              <a:rPr lang="en-US" dirty="0" err="1" smtClean="0"/>
              <a:t>pada</a:t>
            </a:r>
            <a:r>
              <a:rPr lang="en-US" dirty="0" smtClean="0"/>
              <a:t> menu Join Attributes by Location.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① </a:t>
            </a:r>
            <a:r>
              <a:rPr lang="en-US" dirty="0"/>
              <a:t>Input layer: </a:t>
            </a:r>
            <a:r>
              <a:rPr lang="en-US" dirty="0" err="1"/>
              <a:t>ppkk_digitasi</a:t>
            </a:r>
            <a:r>
              <a:rPr lang="en-US" b="1" dirty="0">
                <a:cs typeface="Calibri" panose="020F0502020204030204" pitchFamily="34" charset="0"/>
              </a:rPr>
              <a:t>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② Join layer: prod_bs_ppkksp2020</a:t>
            </a:r>
            <a:endParaRPr lang="en-US" b="1" dirty="0">
              <a:cs typeface="Calibri" panose="020F0502020204030204" pitchFamily="34" charset="0"/>
            </a:endParaRPr>
          </a:p>
          <a:p>
            <a:pPr marL="339725" indent="-339725">
              <a:lnSpc>
                <a:spcPct val="150000"/>
              </a:lnSpc>
            </a:pPr>
            <a:r>
              <a:rPr lang="en-US" dirty="0"/>
              <a:t>③ </a:t>
            </a:r>
            <a:r>
              <a:rPr lang="en-US" dirty="0" err="1"/>
              <a:t>Pastikan</a:t>
            </a:r>
            <a:r>
              <a:rPr lang="en-US" dirty="0"/>
              <a:t> Geometric predicate </a:t>
            </a:r>
            <a:r>
              <a:rPr lang="en-US" dirty="0" err="1"/>
              <a:t>pada</a:t>
            </a:r>
            <a:r>
              <a:rPr lang="en-US" dirty="0"/>
              <a:t> Intersects </a:t>
            </a:r>
            <a:r>
              <a:rPr lang="en-US" dirty="0" err="1"/>
              <a:t>tercentang</a:t>
            </a:r>
            <a:endParaRPr lang="en-US" dirty="0"/>
          </a:p>
          <a:p>
            <a:pPr marL="339725" indent="-339725">
              <a:lnSpc>
                <a:spcPct val="150000"/>
              </a:lnSpc>
            </a:pPr>
            <a:r>
              <a:rPr lang="en-US" dirty="0" smtClean="0"/>
              <a:t>④</a:t>
            </a:r>
            <a:r>
              <a:rPr lang="id-ID" dirty="0" smtClean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>
                <a:cs typeface="Calibri" panose="020F0502020204030204" pitchFamily="34" charset="0"/>
              </a:rPr>
              <a:t>Fields to </a:t>
            </a:r>
            <a:r>
              <a:rPr lang="en-US" dirty="0" smtClean="0">
                <a:cs typeface="Calibri" panose="020F0502020204030204" pitchFamily="34" charset="0"/>
              </a:rPr>
              <a:t>add, </a:t>
            </a:r>
            <a:r>
              <a:rPr lang="en-US" dirty="0" err="1" smtClean="0">
                <a:cs typeface="Calibri" panose="020F0502020204030204" pitchFamily="34" charset="0"/>
              </a:rPr>
              <a:t>untuk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en-US" dirty="0" err="1" smtClean="0">
                <a:cs typeface="Calibri" panose="020F0502020204030204" pitchFamily="34" charset="0"/>
              </a:rPr>
              <a:t>menambahkan</a:t>
            </a:r>
            <a:r>
              <a:rPr lang="en-US" dirty="0" smtClean="0">
                <a:cs typeface="Calibri" panose="020F0502020204030204" pitchFamily="34" charset="0"/>
              </a:rPr>
              <a:t> </a:t>
            </a:r>
            <a:r>
              <a:rPr lang="en-US" dirty="0" err="1" smtClean="0">
                <a:cs typeface="Calibri" panose="020F0502020204030204" pitchFamily="34" charset="0"/>
              </a:rPr>
              <a:t>identitas</a:t>
            </a:r>
            <a:r>
              <a:rPr lang="en-US" dirty="0" smtClean="0">
                <a:cs typeface="Calibri" panose="020F0502020204030204" pitchFamily="34" charset="0"/>
              </a:rPr>
              <a:t> BS</a:t>
            </a:r>
            <a:endParaRPr lang="en-US" dirty="0" smtClean="0"/>
          </a:p>
          <a:p>
            <a:pPr marL="339725" indent="-339725">
              <a:lnSpc>
                <a:spcPct val="150000"/>
              </a:lnSpc>
            </a:pPr>
            <a:r>
              <a:rPr lang="en-US" dirty="0" smtClean="0"/>
              <a:t>⑤ </a:t>
            </a:r>
            <a:r>
              <a:rPr lang="en-US" dirty="0" err="1">
                <a:cs typeface="Calibri" panose="020F0502020204030204" pitchFamily="34" charset="0"/>
              </a:rPr>
              <a:t>Beri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tanda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centang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idbs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pada</a:t>
            </a:r>
            <a:r>
              <a:rPr lang="en-US" dirty="0">
                <a:cs typeface="Calibri" panose="020F0502020204030204" pitchFamily="34" charset="0"/>
              </a:rPr>
              <a:t> Multiple selection</a:t>
            </a:r>
            <a:endParaRPr lang="id-ID" dirty="0">
              <a:cs typeface="Calibri" panose="020F0502020204030204" pitchFamily="34" charset="0"/>
            </a:endParaRPr>
          </a:p>
          <a:p>
            <a:pPr marL="339725" indent="-339725">
              <a:lnSpc>
                <a:spcPct val="150000"/>
              </a:lnSpc>
            </a:pPr>
            <a:r>
              <a:rPr lang="en-US" dirty="0" smtClean="0"/>
              <a:t>⑥</a:t>
            </a:r>
            <a:r>
              <a:rPr lang="en-US" dirty="0"/>
              <a:t> </a:t>
            </a:r>
            <a:r>
              <a:rPr lang="en-US" dirty="0" err="1">
                <a:cs typeface="Calibri" panose="020F0502020204030204" pitchFamily="34" charset="0"/>
              </a:rPr>
              <a:t>Klik</a:t>
            </a:r>
            <a:r>
              <a:rPr lang="en-US" dirty="0">
                <a:cs typeface="Calibri" panose="020F0502020204030204" pitchFamily="34" charset="0"/>
              </a:rPr>
              <a:t> ok</a:t>
            </a:r>
          </a:p>
          <a:p>
            <a:pPr marL="339725" indent="-339725">
              <a:lnSpc>
                <a:spcPct val="150000"/>
              </a:lnSpc>
            </a:pPr>
            <a:r>
              <a:rPr lang="en-US" dirty="0"/>
              <a:t>⑦ </a:t>
            </a:r>
            <a:r>
              <a:rPr lang="id-ID" dirty="0" smtClean="0"/>
              <a:t>Join type: create separate feature for each located (one-to-many)</a:t>
            </a:r>
            <a:endParaRPr lang="id-ID" dirty="0" smtClean="0"/>
          </a:p>
          <a:p>
            <a:pPr marL="339725" indent="-339725">
              <a:lnSpc>
                <a:spcPct val="150000"/>
              </a:lnSpc>
            </a:pPr>
            <a:r>
              <a:rPr lang="en-US" dirty="0" smtClean="0"/>
              <a:t>⑧ </a:t>
            </a:r>
            <a:r>
              <a:rPr lang="id-ID" dirty="0" smtClean="0"/>
              <a:t>Klik </a:t>
            </a:r>
            <a:r>
              <a:rPr lang="en-US" dirty="0" smtClean="0"/>
              <a:t>Run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memulai</a:t>
            </a:r>
            <a:r>
              <a:rPr lang="en-US" dirty="0" smtClean="0"/>
              <a:t> </a:t>
            </a:r>
            <a:r>
              <a:rPr lang="en-US" dirty="0" smtClean="0"/>
              <a:t>proses</a:t>
            </a:r>
            <a:r>
              <a:rPr lang="id-ID" dirty="0" smtClean="0"/>
              <a:t>.</a:t>
            </a:r>
            <a:endParaRPr lang="id-ID" b="1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319" y="1353904"/>
            <a:ext cx="2788358" cy="102116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7890115" y="2696764"/>
            <a:ext cx="4080212" cy="3597158"/>
            <a:chOff x="7890115" y="2696764"/>
            <a:chExt cx="4080212" cy="3597158"/>
          </a:xfrm>
        </p:grpSpPr>
        <p:pic>
          <p:nvPicPr>
            <p:cNvPr id="10" name="Picture 9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115" y="2696764"/>
              <a:ext cx="4080212" cy="3597158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1" name="Picture 10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2964" y="3080804"/>
              <a:ext cx="181987" cy="17210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2" name="Picture 11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8402" y="3493586"/>
              <a:ext cx="181987" cy="17210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3" name="Picture 12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7163" y="3985294"/>
              <a:ext cx="181987" cy="17210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4" name="Picture 13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2311" y="4706669"/>
              <a:ext cx="181987" cy="17210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5" name="Picture 14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6218" y="3922177"/>
              <a:ext cx="181987" cy="17210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6" name="Picture 15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7355" y="4017598"/>
              <a:ext cx="181987" cy="17210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7" name="Picture 16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600" y="5174585"/>
              <a:ext cx="151655" cy="14342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8" name="Picture 17"/>
            <p:cNvPicPr/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0221" y="6003016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0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Join</a:t>
            </a:r>
            <a:r>
              <a:rPr lang="id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id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t>8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FE6D3A1-0536-48CE-8856-A982B3208607}"/>
              </a:ext>
            </a:extLst>
          </p:cNvPr>
          <p:cNvSpPr/>
          <p:nvPr/>
        </p:nvSpPr>
        <p:spPr>
          <a:xfrm>
            <a:off x="982663" y="966339"/>
            <a:ext cx="10699648" cy="48256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Export </a:t>
            </a:r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hasil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join</a:t>
            </a:r>
            <a:endParaRPr lang="en-ID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62A551B-E0E8-4C2A-B066-49E1CDECE1F3}"/>
              </a:ext>
            </a:extLst>
          </p:cNvPr>
          <p:cNvSpPr/>
          <p:nvPr/>
        </p:nvSpPr>
        <p:spPr>
          <a:xfrm>
            <a:off x="1035820" y="1597052"/>
            <a:ext cx="5877044" cy="45704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Layer </a:t>
            </a:r>
            <a:r>
              <a:rPr lang="en-US" dirty="0" err="1"/>
              <a:t>hasil</a:t>
            </a:r>
            <a:r>
              <a:rPr lang="en-US" dirty="0"/>
              <a:t> join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“</a:t>
            </a:r>
            <a:r>
              <a:rPr lang="en-US" i="1" dirty="0" smtClean="0"/>
              <a:t>Joined Layer</a:t>
            </a:r>
            <a:r>
              <a:rPr lang="en-US" dirty="0"/>
              <a:t>”.</a:t>
            </a:r>
          </a:p>
          <a:p>
            <a:pPr marL="339725" lvl="0" indent="-339725">
              <a:lnSpc>
                <a:spcPct val="150000"/>
              </a:lnSpc>
            </a:pPr>
            <a:r>
              <a:rPr lang="en-US" dirty="0" smtClean="0"/>
              <a:t>①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layer “Joined Layer” </a:t>
            </a:r>
            <a:r>
              <a:rPr lang="en-US" dirty="0" smtClean="0"/>
              <a:t>→</a:t>
            </a:r>
            <a:r>
              <a:rPr lang="id-ID" dirty="0" smtClean="0"/>
              <a:t> </a:t>
            </a:r>
            <a:r>
              <a:rPr lang="en-US" dirty="0"/>
              <a:t>② Export → ③ Save Feature As</a:t>
            </a:r>
            <a:r>
              <a:rPr lang="en-US" dirty="0" smtClean="0"/>
              <a:t>.</a:t>
            </a:r>
            <a:endParaRPr lang="id-ID" dirty="0" smtClean="0"/>
          </a:p>
          <a:p>
            <a:pPr marL="339725" lvl="0" indent="-339725">
              <a:lnSpc>
                <a:spcPct val="150000"/>
              </a:lnSpc>
            </a:pPr>
            <a:r>
              <a:rPr lang="id-ID" dirty="0" smtClean="0"/>
              <a:t>Pada tampilan Save Vector Layer As</a:t>
            </a:r>
            <a:endParaRPr lang="en-US" dirty="0"/>
          </a:p>
          <a:p>
            <a:pPr marL="339725" indent="-339725">
              <a:lnSpc>
                <a:spcPct val="150000"/>
              </a:lnSpc>
            </a:pPr>
            <a:r>
              <a:rPr lang="en-US" dirty="0"/>
              <a:t>④ Format</a:t>
            </a:r>
            <a:r>
              <a:rPr lang="en-US" dirty="0" smtClean="0"/>
              <a:t>: </a:t>
            </a:r>
            <a:r>
              <a:rPr lang="id-ID" dirty="0" smtClean="0"/>
              <a:t>GeoPackage</a:t>
            </a:r>
            <a:r>
              <a:rPr lang="en-US" b="1" dirty="0" smtClean="0">
                <a:cs typeface="Calibri" panose="020F0502020204030204" pitchFamily="34" charset="0"/>
              </a:rPr>
              <a:t> </a:t>
            </a:r>
            <a:endParaRPr lang="en-US" b="1" dirty="0">
              <a:cs typeface="Calibri" panose="020F0502020204030204" pitchFamily="34" charset="0"/>
            </a:endParaRPr>
          </a:p>
          <a:p>
            <a:pPr marL="341313" lvl="0" indent="-341313">
              <a:lnSpc>
                <a:spcPct val="150000"/>
              </a:lnSpc>
            </a:pPr>
            <a:r>
              <a:rPr lang="en-US" dirty="0"/>
              <a:t>⑤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/>
              <a:t>hasil</a:t>
            </a:r>
            <a:r>
              <a:rPr lang="en-US" dirty="0"/>
              <a:t> join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folder </a:t>
            </a:r>
            <a:r>
              <a:rPr lang="id-ID" dirty="0" smtClean="0"/>
              <a:t>proses</a:t>
            </a:r>
            <a:r>
              <a:rPr lang="en-US" dirty="0" smtClean="0"/>
              <a:t>, </a:t>
            </a:r>
            <a:r>
              <a:rPr lang="en-US" dirty="0" err="1"/>
              <a:t>contoh</a:t>
            </a:r>
            <a:r>
              <a:rPr lang="en-US" dirty="0"/>
              <a:t>: 3274_bangunan.</a:t>
            </a:r>
          </a:p>
          <a:p>
            <a:pPr marL="339725" indent="-339725">
              <a:lnSpc>
                <a:spcPct val="150000"/>
              </a:lnSpc>
            </a:pPr>
            <a:r>
              <a:rPr lang="en-US" dirty="0"/>
              <a:t>⑥ </a:t>
            </a:r>
            <a:r>
              <a:rPr lang="en-US" dirty="0" err="1" smtClean="0">
                <a:cs typeface="Calibri" panose="020F0502020204030204" pitchFamily="34" charset="0"/>
              </a:rPr>
              <a:t>Klik</a:t>
            </a:r>
            <a:r>
              <a:rPr lang="en-US" dirty="0" smtClean="0">
                <a:cs typeface="Calibri" panose="020F0502020204030204" pitchFamily="34" charset="0"/>
              </a:rPr>
              <a:t> save</a:t>
            </a:r>
            <a:endParaRPr lang="id-ID" dirty="0" smtClean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⑦ </a:t>
            </a:r>
            <a:r>
              <a:rPr lang="en-US" dirty="0" err="1" smtClean="0">
                <a:cs typeface="Calibri" panose="020F0502020204030204" pitchFamily="34" charset="0"/>
              </a:rPr>
              <a:t>Klik</a:t>
            </a:r>
            <a:r>
              <a:rPr lang="en-US" dirty="0" smtClean="0">
                <a:cs typeface="Calibri" panose="020F0502020204030204" pitchFamily="34" charset="0"/>
              </a:rPr>
              <a:t> ok</a:t>
            </a:r>
            <a:endParaRPr lang="en-US" dirty="0">
              <a:cs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198592" y="1724277"/>
            <a:ext cx="3636920" cy="1137676"/>
            <a:chOff x="7198592" y="1724277"/>
            <a:chExt cx="3636920" cy="1137676"/>
          </a:xfrm>
        </p:grpSpPr>
        <p:pic>
          <p:nvPicPr>
            <p:cNvPr id="19" name="Picture 1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8592" y="1724277"/>
              <a:ext cx="3636920" cy="11376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2996" y="2321631"/>
              <a:ext cx="216000" cy="216000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0477" y="2105631"/>
              <a:ext cx="216000" cy="216000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362" y="2105631"/>
              <a:ext cx="216000" cy="21600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7198592" y="3158269"/>
            <a:ext cx="3636920" cy="3313783"/>
            <a:chOff x="7198592" y="3158269"/>
            <a:chExt cx="3636920" cy="3313783"/>
          </a:xfrm>
        </p:grpSpPr>
        <p:pic>
          <p:nvPicPr>
            <p:cNvPr id="16" name="Picture 15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8592" y="3158269"/>
              <a:ext cx="3636920" cy="33137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8267" y="3328348"/>
              <a:ext cx="216000" cy="216000"/>
            </a:xfrm>
            <a:prstGeom prst="rect">
              <a:avLst/>
            </a:prstGeom>
          </p:spPr>
        </p:pic>
        <p:pic>
          <p:nvPicPr>
            <p:cNvPr id="15" name="Picture 14"/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083" y="5297170"/>
              <a:ext cx="216000" cy="216000"/>
            </a:xfrm>
            <a:prstGeom prst="rect">
              <a:avLst/>
            </a:prstGeom>
          </p:spPr>
        </p:pic>
        <p:pic>
          <p:nvPicPr>
            <p:cNvPr id="21" name="Picture 20"/>
            <p:cNvPicPr/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8301" y="5513170"/>
              <a:ext cx="216000" cy="216000"/>
            </a:xfrm>
            <a:prstGeom prst="rect">
              <a:avLst/>
            </a:prstGeom>
          </p:spPr>
        </p:pic>
        <p:pic>
          <p:nvPicPr>
            <p:cNvPr id="22" name="Picture 21"/>
            <p:cNvPicPr/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7083" y="6077534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56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C8DFB40-485C-4264-9997-E45DE95B0CEF}"/>
              </a:ext>
            </a:extLst>
          </p:cNvPr>
          <p:cNvSpPr txBox="1"/>
          <p:nvPr/>
        </p:nvSpPr>
        <p:spPr>
          <a:xfrm>
            <a:off x="1157892" y="288556"/>
            <a:ext cx="10524419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d-ID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Pengecekan Hasil 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endParaRPr lang="en-ID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0080DD46-1C2C-451B-BC59-53AB4C71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75DF-874D-4327-B240-85E09413A3B3}" type="slidenum">
              <a:rPr lang="en-ID" smtClean="0"/>
              <a:t>9</a:t>
            </a:fld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4660DD9-8400-4874-82CB-0950DBD78D56}"/>
              </a:ext>
            </a:extLst>
          </p:cNvPr>
          <p:cNvSpPr/>
          <p:nvPr/>
        </p:nvSpPr>
        <p:spPr>
          <a:xfrm>
            <a:off x="463180" y="850763"/>
            <a:ext cx="1121913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62A551B-E0E8-4C2A-B066-49E1CDECE1F3}"/>
              </a:ext>
            </a:extLst>
          </p:cNvPr>
          <p:cNvSpPr/>
          <p:nvPr/>
        </p:nvSpPr>
        <p:spPr>
          <a:xfrm>
            <a:off x="1035820" y="2121616"/>
            <a:ext cx="5596992" cy="46166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39725" indent="-339725">
              <a:lnSpc>
                <a:spcPct val="150000"/>
              </a:lnSpc>
            </a:pPr>
            <a:r>
              <a:rPr lang="id-ID" dirty="0" smtClean="0"/>
              <a:t>Langkah-langkahnya adalah:</a:t>
            </a:r>
          </a:p>
          <a:p>
            <a:pPr marL="339725" indent="-339725">
              <a:lnSpc>
                <a:spcPct val="150000"/>
              </a:lnSpc>
            </a:pPr>
            <a:r>
              <a:rPr lang="en-US" dirty="0" smtClean="0"/>
              <a:t>①</a:t>
            </a:r>
            <a:r>
              <a:rPr lang="en-US" sz="2000" dirty="0" smtClean="0"/>
              <a:t> </a:t>
            </a:r>
            <a:r>
              <a:rPr lang="id-ID" dirty="0" smtClean="0"/>
              <a:t>Klik kanan pada layer landmark bangunan (misalnya: 3274_bangunan) </a:t>
            </a:r>
            <a:r>
              <a:rPr lang="id-ID" dirty="0" smtClean="0">
                <a:sym typeface="Wingdings" pitchFamily="2" charset="2"/>
              </a:rPr>
              <a:t> open attribute table</a:t>
            </a:r>
            <a:endParaRPr lang="en-US" dirty="0" smtClean="0"/>
          </a:p>
          <a:p>
            <a:pPr marL="355600" indent="-355600" algn="just">
              <a:lnSpc>
                <a:spcPct val="150000"/>
              </a:lnSpc>
            </a:pPr>
            <a:r>
              <a:rPr lang="en-US" dirty="0" smtClean="0"/>
              <a:t>②</a:t>
            </a:r>
            <a:r>
              <a:rPr lang="id-ID" dirty="0"/>
              <a:t>	</a:t>
            </a:r>
            <a:r>
              <a:rPr lang="en-US" dirty="0" smtClean="0"/>
              <a:t>Sort </a:t>
            </a:r>
            <a:r>
              <a:rPr lang="en-US" dirty="0"/>
              <a:t>field “</a:t>
            </a:r>
            <a:r>
              <a:rPr lang="en-US" dirty="0" err="1"/>
              <a:t>idbs</a:t>
            </a:r>
            <a:r>
              <a:rPr lang="en-US" dirty="0"/>
              <a:t>”,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”null”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“</a:t>
            </a:r>
            <a:r>
              <a:rPr lang="en-US" dirty="0" err="1"/>
              <a:t>idbs</a:t>
            </a:r>
            <a:r>
              <a:rPr lang="en-US" dirty="0"/>
              <a:t>”,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bangunan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  <a:r>
              <a:rPr lang="id-ID" dirty="0" smtClean="0"/>
              <a:t> </a:t>
            </a:r>
            <a:r>
              <a:rPr lang="en-US" dirty="0" err="1"/>
              <a:t>Perbaiki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 smtClean="0"/>
              <a:t>kesalahan</a:t>
            </a:r>
            <a:r>
              <a:rPr lang="id-ID" dirty="0" smtClean="0"/>
              <a:t>.</a:t>
            </a:r>
            <a:endParaRPr lang="en-US" b="1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id-ID" dirty="0" smtClean="0"/>
          </a:p>
          <a:p>
            <a:pPr marL="339725" indent="-339725">
              <a:lnSpc>
                <a:spcPct val="150000"/>
              </a:lnSpc>
            </a:pPr>
            <a:endParaRPr lang="id-ID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7725449" y="1686340"/>
            <a:ext cx="2264712" cy="1807487"/>
            <a:chOff x="7725449" y="1686340"/>
            <a:chExt cx="2264712" cy="1807487"/>
          </a:xfrm>
        </p:grpSpPr>
        <p:pic>
          <p:nvPicPr>
            <p:cNvPr id="13" name="Picture 12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5449" y="1686340"/>
              <a:ext cx="2264712" cy="18074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857" y="2184398"/>
              <a:ext cx="216000" cy="216000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6795680" y="3866905"/>
            <a:ext cx="5179353" cy="1689131"/>
            <a:chOff x="6795680" y="3866905"/>
            <a:chExt cx="5179353" cy="1689131"/>
          </a:xfrm>
        </p:grpSpPr>
        <p:pic>
          <p:nvPicPr>
            <p:cNvPr id="17" name="Picture 16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680" y="3866905"/>
              <a:ext cx="5179353" cy="1689131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2" name="Picture 11"/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4310" y="3866905"/>
              <a:ext cx="216000" cy="216000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927819" y="1061601"/>
            <a:ext cx="107544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/>
              <a:t>Pengecekan hasil join bertujuan untuk memastikan titik bangunan berada pada salah satu blok sensus di dalam kabupaten/kota</a:t>
            </a:r>
            <a:r>
              <a:rPr lang="en-US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246" y="5905125"/>
            <a:ext cx="81627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/>
              <a:t>Upload peta landmark bangunan ke GS jika sudah clean.</a:t>
            </a:r>
            <a:endParaRPr lang="en-US" b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4738</TotalTime>
  <Words>765</Words>
  <Application>Microsoft Office PowerPoint</Application>
  <PresentationFormat>Custom</PresentationFormat>
  <Paragraphs>135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</dc:creator>
  <cp:lastModifiedBy>DELL</cp:lastModifiedBy>
  <cp:revision>245</cp:revision>
  <dcterms:created xsi:type="dcterms:W3CDTF">2019-10-16T08:19:53Z</dcterms:created>
  <dcterms:modified xsi:type="dcterms:W3CDTF">2021-03-17T09:12:35Z</dcterms:modified>
</cp:coreProperties>
</file>