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252" r:id="rId1"/>
  </p:sldMasterIdLst>
  <p:notesMasterIdLst>
    <p:notesMasterId r:id="rId20"/>
  </p:notesMasterIdLst>
  <p:handoutMasterIdLst>
    <p:handoutMasterId r:id="rId21"/>
  </p:handoutMasterIdLst>
  <p:sldIdLst>
    <p:sldId id="798" r:id="rId2"/>
    <p:sldId id="822" r:id="rId3"/>
    <p:sldId id="826" r:id="rId4"/>
    <p:sldId id="823" r:id="rId5"/>
    <p:sldId id="824" r:id="rId6"/>
    <p:sldId id="774" r:id="rId7"/>
    <p:sldId id="799" r:id="rId8"/>
    <p:sldId id="800" r:id="rId9"/>
    <p:sldId id="777" r:id="rId10"/>
    <p:sldId id="827" r:id="rId11"/>
    <p:sldId id="802" r:id="rId12"/>
    <p:sldId id="803" r:id="rId13"/>
    <p:sldId id="780" r:id="rId14"/>
    <p:sldId id="804" r:id="rId15"/>
    <p:sldId id="828" r:id="rId16"/>
    <p:sldId id="821" r:id="rId17"/>
    <p:sldId id="818" r:id="rId18"/>
    <p:sldId id="656" r:id="rId19"/>
  </p:sldIdLst>
  <p:sldSz cx="12168188" cy="7488238"/>
  <p:notesSz cx="6888163" cy="10018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59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6A3"/>
    <a:srgbClr val="C3C3C5"/>
    <a:srgbClr val="F9F9F9"/>
    <a:srgbClr val="D86655"/>
    <a:srgbClr val="F9E9E7"/>
    <a:srgbClr val="FCF1E4"/>
    <a:srgbClr val="5BA37C"/>
    <a:srgbClr val="996633"/>
    <a:srgbClr val="E48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533" autoAdjust="0"/>
  </p:normalViewPr>
  <p:slideViewPr>
    <p:cSldViewPr>
      <p:cViewPr varScale="1">
        <p:scale>
          <a:sx n="99" d="100"/>
          <a:sy n="99" d="100"/>
        </p:scale>
        <p:origin x="1320" y="90"/>
      </p:cViewPr>
      <p:guideLst>
        <p:guide orient="horz" pos="2359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24" y="-304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F3160-C5F8-4824-938C-B15CD3A47456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4452F3D8-C18B-45EF-B3D5-2828C3E48637}">
      <dgm:prSet phldrT="[Text]" custT="1"/>
      <dgm:spPr/>
      <dgm:t>
        <a:bodyPr/>
        <a:lstStyle/>
        <a:p>
          <a:r>
            <a:rPr lang="en-ID" altLang="en-US" sz="2800">
              <a:latin typeface="Calibri" panose="020F0502020204030204" pitchFamily="34" charset="0"/>
            </a:rPr>
            <a:t>Pemberitahuan rancangan survei </a:t>
          </a:r>
          <a:endParaRPr lang="en-ID" sz="2800"/>
        </a:p>
      </dgm:t>
    </dgm:pt>
    <dgm:pt modelId="{CA101891-AA36-43F1-8BCB-3D18D8EFD723}" type="parTrans" cxnId="{66BF10F3-384E-428E-9C15-6B4A5838AAB2}">
      <dgm:prSet/>
      <dgm:spPr/>
      <dgm:t>
        <a:bodyPr/>
        <a:lstStyle/>
        <a:p>
          <a:endParaRPr lang="en-ID" sz="2800"/>
        </a:p>
      </dgm:t>
    </dgm:pt>
    <dgm:pt modelId="{209C3847-A0D5-4A8C-A27B-E347CA91DFF6}" type="sibTrans" cxnId="{66BF10F3-384E-428E-9C15-6B4A5838AAB2}">
      <dgm:prSet custT="1"/>
      <dgm:spPr/>
      <dgm:t>
        <a:bodyPr/>
        <a:lstStyle/>
        <a:p>
          <a:endParaRPr lang="en-ID" sz="2800"/>
        </a:p>
      </dgm:t>
    </dgm:pt>
    <dgm:pt modelId="{C3E79256-B2DA-425D-9686-AD994CA4F7CF}">
      <dgm:prSet phldrT="[Text]" custT="1"/>
      <dgm:spPr/>
      <dgm:t>
        <a:bodyPr/>
        <a:lstStyle/>
        <a:p>
          <a:r>
            <a:rPr lang="id-ID" altLang="en-US" sz="2800">
              <a:latin typeface="Calibri" panose="020F0502020204030204" pitchFamily="34" charset="0"/>
            </a:rPr>
            <a:t>Menggunakan </a:t>
          </a:r>
          <a:br>
            <a:rPr lang="en-ID" altLang="en-US" sz="2800">
              <a:latin typeface="Calibri" panose="020F0502020204030204" pitchFamily="34" charset="0"/>
            </a:rPr>
          </a:br>
          <a:r>
            <a:rPr lang="id-ID" altLang="en-US" sz="2800" b="1">
              <a:solidFill>
                <a:schemeClr val="bg1"/>
              </a:solidFill>
              <a:latin typeface="Calibri" panose="020F0502020204030204" pitchFamily="34" charset="0"/>
            </a:rPr>
            <a:t>Formulir Pemberitahuan Kegiatan Statistik Sektoral (FS3)</a:t>
          </a:r>
          <a:endParaRPr lang="en-ID" sz="2800" b="1">
            <a:solidFill>
              <a:schemeClr val="bg1"/>
            </a:solidFill>
          </a:endParaRPr>
        </a:p>
      </dgm:t>
    </dgm:pt>
    <dgm:pt modelId="{13614069-3EB8-472B-9AB8-7CE1D1E262B5}" type="parTrans" cxnId="{62F6EC85-6448-4A01-82F4-1AD7A2F121ED}">
      <dgm:prSet/>
      <dgm:spPr/>
      <dgm:t>
        <a:bodyPr/>
        <a:lstStyle/>
        <a:p>
          <a:endParaRPr lang="en-ID" sz="2800"/>
        </a:p>
      </dgm:t>
    </dgm:pt>
    <dgm:pt modelId="{C8F4DC59-FCB1-43A2-B9FE-0E6AC5521B50}" type="sibTrans" cxnId="{62F6EC85-6448-4A01-82F4-1AD7A2F121ED}">
      <dgm:prSet/>
      <dgm:spPr/>
      <dgm:t>
        <a:bodyPr/>
        <a:lstStyle/>
        <a:p>
          <a:endParaRPr lang="en-ID" sz="2800"/>
        </a:p>
      </dgm:t>
    </dgm:pt>
    <dgm:pt modelId="{88BCF738-F205-4F57-AD12-AF226D2DBD6C}" type="pres">
      <dgm:prSet presAssocID="{726F3160-C5F8-4824-938C-B15CD3A47456}" presName="linearFlow" presStyleCnt="0">
        <dgm:presLayoutVars>
          <dgm:resizeHandles val="exact"/>
        </dgm:presLayoutVars>
      </dgm:prSet>
      <dgm:spPr/>
    </dgm:pt>
    <dgm:pt modelId="{FFBC71BF-17E7-46FE-A0E8-3BC15A6EC07A}" type="pres">
      <dgm:prSet presAssocID="{4452F3D8-C18B-45EF-B3D5-2828C3E48637}" presName="node" presStyleLbl="node1" presStyleIdx="0" presStyleCnt="2" custLinFactX="2288" custLinFactNeighborX="100000" custLinFactNeighborY="15339">
        <dgm:presLayoutVars>
          <dgm:bulletEnabled val="1"/>
        </dgm:presLayoutVars>
      </dgm:prSet>
      <dgm:spPr/>
    </dgm:pt>
    <dgm:pt modelId="{093A019C-341F-4408-83C8-310EC7C8F99C}" type="pres">
      <dgm:prSet presAssocID="{209C3847-A0D5-4A8C-A27B-E347CA91DFF6}" presName="sibTrans" presStyleLbl="sibTrans2D1" presStyleIdx="0" presStyleCnt="1"/>
      <dgm:spPr/>
    </dgm:pt>
    <dgm:pt modelId="{AB70A44B-BD85-4DAE-A57D-B9A5E342063C}" type="pres">
      <dgm:prSet presAssocID="{209C3847-A0D5-4A8C-A27B-E347CA91DFF6}" presName="connectorText" presStyleLbl="sibTrans2D1" presStyleIdx="0" presStyleCnt="1"/>
      <dgm:spPr/>
    </dgm:pt>
    <dgm:pt modelId="{5BB873DD-3147-44D2-9DB6-01509E2493BB}" type="pres">
      <dgm:prSet presAssocID="{C3E79256-B2DA-425D-9686-AD994CA4F7C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D29307-A774-4C86-A38A-4062DE2EF14F}" type="presOf" srcId="{726F3160-C5F8-4824-938C-B15CD3A47456}" destId="{88BCF738-F205-4F57-AD12-AF226D2DBD6C}" srcOrd="0" destOrd="0" presId="urn:microsoft.com/office/officeart/2005/8/layout/process2"/>
    <dgm:cxn modelId="{9D9DB92E-781D-403B-84D9-7782E2AE3F8D}" type="presOf" srcId="{209C3847-A0D5-4A8C-A27B-E347CA91DFF6}" destId="{093A019C-341F-4408-83C8-310EC7C8F99C}" srcOrd="0" destOrd="0" presId="urn:microsoft.com/office/officeart/2005/8/layout/process2"/>
    <dgm:cxn modelId="{A2966664-7E5B-4E82-B3E3-60588126893F}" type="presOf" srcId="{4452F3D8-C18B-45EF-B3D5-2828C3E48637}" destId="{FFBC71BF-17E7-46FE-A0E8-3BC15A6EC07A}" srcOrd="0" destOrd="0" presId="urn:microsoft.com/office/officeart/2005/8/layout/process2"/>
    <dgm:cxn modelId="{62F6EC85-6448-4A01-82F4-1AD7A2F121ED}" srcId="{726F3160-C5F8-4824-938C-B15CD3A47456}" destId="{C3E79256-B2DA-425D-9686-AD994CA4F7CF}" srcOrd="1" destOrd="0" parTransId="{13614069-3EB8-472B-9AB8-7CE1D1E262B5}" sibTransId="{C8F4DC59-FCB1-43A2-B9FE-0E6AC5521B50}"/>
    <dgm:cxn modelId="{44CF97CC-CB63-4D75-8CF1-AB8C778FFCC1}" type="presOf" srcId="{209C3847-A0D5-4A8C-A27B-E347CA91DFF6}" destId="{AB70A44B-BD85-4DAE-A57D-B9A5E342063C}" srcOrd="1" destOrd="0" presId="urn:microsoft.com/office/officeart/2005/8/layout/process2"/>
    <dgm:cxn modelId="{120563E6-134C-438D-8FDE-B0F686BCD651}" type="presOf" srcId="{C3E79256-B2DA-425D-9686-AD994CA4F7CF}" destId="{5BB873DD-3147-44D2-9DB6-01509E2493BB}" srcOrd="0" destOrd="0" presId="urn:microsoft.com/office/officeart/2005/8/layout/process2"/>
    <dgm:cxn modelId="{66BF10F3-384E-428E-9C15-6B4A5838AAB2}" srcId="{726F3160-C5F8-4824-938C-B15CD3A47456}" destId="{4452F3D8-C18B-45EF-B3D5-2828C3E48637}" srcOrd="0" destOrd="0" parTransId="{CA101891-AA36-43F1-8BCB-3D18D8EFD723}" sibTransId="{209C3847-A0D5-4A8C-A27B-E347CA91DFF6}"/>
    <dgm:cxn modelId="{B7B7CC86-06B3-46C4-9C8C-84E9AA0E209D}" type="presParOf" srcId="{88BCF738-F205-4F57-AD12-AF226D2DBD6C}" destId="{FFBC71BF-17E7-46FE-A0E8-3BC15A6EC07A}" srcOrd="0" destOrd="0" presId="urn:microsoft.com/office/officeart/2005/8/layout/process2"/>
    <dgm:cxn modelId="{12B85446-06AC-4DC3-9CC2-D013A0B2548B}" type="presParOf" srcId="{88BCF738-F205-4F57-AD12-AF226D2DBD6C}" destId="{093A019C-341F-4408-83C8-310EC7C8F99C}" srcOrd="1" destOrd="0" presId="urn:microsoft.com/office/officeart/2005/8/layout/process2"/>
    <dgm:cxn modelId="{AFEFD7F6-785B-44FA-A402-9780538278F3}" type="presParOf" srcId="{093A019C-341F-4408-83C8-310EC7C8F99C}" destId="{AB70A44B-BD85-4DAE-A57D-B9A5E342063C}" srcOrd="0" destOrd="0" presId="urn:microsoft.com/office/officeart/2005/8/layout/process2"/>
    <dgm:cxn modelId="{106B61F1-7EA8-435B-B6D5-B1785C933244}" type="presParOf" srcId="{88BCF738-F205-4F57-AD12-AF226D2DBD6C}" destId="{5BB873DD-3147-44D2-9DB6-01509E2493B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F3160-C5F8-4824-938C-B15CD3A4745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4452F3D8-C18B-45EF-B3D5-2828C3E48637}">
      <dgm:prSet phldrT="[Text]" custT="1"/>
      <dgm:spPr/>
      <dgm:t>
        <a:bodyPr/>
        <a:lstStyle/>
        <a:p>
          <a:pPr algn="l"/>
          <a:r>
            <a:rPr lang="en-ID" altLang="en-US" sz="2800">
              <a:latin typeface="Calibri" panose="020F0502020204030204" pitchFamily="34" charset="0"/>
            </a:rPr>
            <a:t>Nama Instansi</a:t>
          </a:r>
          <a:endParaRPr lang="en-ID" sz="2800"/>
        </a:p>
      </dgm:t>
    </dgm:pt>
    <dgm:pt modelId="{CA101891-AA36-43F1-8BCB-3D18D8EFD723}" type="parTrans" cxnId="{66BF10F3-384E-428E-9C15-6B4A5838AAB2}">
      <dgm:prSet/>
      <dgm:spPr/>
      <dgm:t>
        <a:bodyPr/>
        <a:lstStyle/>
        <a:p>
          <a:pPr algn="l"/>
          <a:endParaRPr lang="en-ID" sz="2800"/>
        </a:p>
      </dgm:t>
    </dgm:pt>
    <dgm:pt modelId="{209C3847-A0D5-4A8C-A27B-E347CA91DFF6}" type="sibTrans" cxnId="{66BF10F3-384E-428E-9C15-6B4A5838AAB2}">
      <dgm:prSet custT="1"/>
      <dgm:spPr/>
      <dgm:t>
        <a:bodyPr/>
        <a:lstStyle/>
        <a:p>
          <a:pPr algn="l"/>
          <a:endParaRPr lang="en-ID" sz="2800"/>
        </a:p>
      </dgm:t>
    </dgm:pt>
    <dgm:pt modelId="{E89594B7-264E-4E83-9BE8-32AB9F0852B3}">
      <dgm:prSet phldrT="[Text]" custT="1"/>
      <dgm:spPr/>
      <dgm:t>
        <a:bodyPr/>
        <a:lstStyle/>
        <a:p>
          <a:pPr algn="l"/>
          <a:r>
            <a:rPr lang="en-ID" sz="2800"/>
            <a:t>Judul</a:t>
          </a:r>
        </a:p>
      </dgm:t>
    </dgm:pt>
    <dgm:pt modelId="{375ACA8E-8F0B-4A7A-B61F-265C57B76A01}" type="parTrans" cxnId="{BE9C5734-7B78-4EF2-8CB5-008BBD893019}">
      <dgm:prSet/>
      <dgm:spPr/>
      <dgm:t>
        <a:bodyPr/>
        <a:lstStyle/>
        <a:p>
          <a:pPr algn="l"/>
          <a:endParaRPr lang="en-ID"/>
        </a:p>
      </dgm:t>
    </dgm:pt>
    <dgm:pt modelId="{B9F74F63-FA28-49E5-B811-CE7E8710CF4D}" type="sibTrans" cxnId="{BE9C5734-7B78-4EF2-8CB5-008BBD893019}">
      <dgm:prSet/>
      <dgm:spPr/>
      <dgm:t>
        <a:bodyPr/>
        <a:lstStyle/>
        <a:p>
          <a:pPr algn="l"/>
          <a:endParaRPr lang="en-ID"/>
        </a:p>
      </dgm:t>
    </dgm:pt>
    <dgm:pt modelId="{DA4EE1A9-9309-45F8-BB01-5B6D2213A914}">
      <dgm:prSet phldrT="[Text]" custT="1"/>
      <dgm:spPr/>
      <dgm:t>
        <a:bodyPr/>
        <a:lstStyle/>
        <a:p>
          <a:pPr algn="l"/>
          <a:r>
            <a:rPr lang="en-ID" sz="2800"/>
            <a:t>Tujuan Survei</a:t>
          </a:r>
        </a:p>
      </dgm:t>
    </dgm:pt>
    <dgm:pt modelId="{E081469F-9C4A-42B3-B756-F37C09EFCD4C}" type="parTrans" cxnId="{BD92D1B8-BB67-4BE4-9B8F-27E52B9B9FE5}">
      <dgm:prSet/>
      <dgm:spPr/>
      <dgm:t>
        <a:bodyPr/>
        <a:lstStyle/>
        <a:p>
          <a:pPr algn="l"/>
          <a:endParaRPr lang="en-ID"/>
        </a:p>
      </dgm:t>
    </dgm:pt>
    <dgm:pt modelId="{A8341323-D8AD-43E1-BA0B-FC5C708BB368}" type="sibTrans" cxnId="{BD92D1B8-BB67-4BE4-9B8F-27E52B9B9FE5}">
      <dgm:prSet/>
      <dgm:spPr/>
      <dgm:t>
        <a:bodyPr/>
        <a:lstStyle/>
        <a:p>
          <a:pPr algn="l"/>
          <a:endParaRPr lang="en-ID"/>
        </a:p>
      </dgm:t>
    </dgm:pt>
    <dgm:pt modelId="{0047A59A-A902-474F-9228-9B5D1FD73235}">
      <dgm:prSet phldrT="[Text]" custT="1"/>
      <dgm:spPr/>
      <dgm:t>
        <a:bodyPr/>
        <a:lstStyle/>
        <a:p>
          <a:pPr algn="l"/>
          <a:r>
            <a:rPr lang="en-ID" sz="2800"/>
            <a:t>Jenis Data yang akan dikumpulkan</a:t>
          </a:r>
        </a:p>
      </dgm:t>
    </dgm:pt>
    <dgm:pt modelId="{9CB26297-F77E-46A3-8990-1FD232D06E9F}" type="parTrans" cxnId="{B5F73B5E-27A2-40F5-8694-209E783F9353}">
      <dgm:prSet/>
      <dgm:spPr/>
      <dgm:t>
        <a:bodyPr/>
        <a:lstStyle/>
        <a:p>
          <a:pPr algn="l"/>
          <a:endParaRPr lang="en-ID"/>
        </a:p>
      </dgm:t>
    </dgm:pt>
    <dgm:pt modelId="{E7CA48D3-78BD-4F09-9EC5-C0D3D2E595D9}" type="sibTrans" cxnId="{B5F73B5E-27A2-40F5-8694-209E783F9353}">
      <dgm:prSet/>
      <dgm:spPr/>
      <dgm:t>
        <a:bodyPr/>
        <a:lstStyle/>
        <a:p>
          <a:pPr algn="l"/>
          <a:endParaRPr lang="en-ID"/>
        </a:p>
      </dgm:t>
    </dgm:pt>
    <dgm:pt modelId="{19475E2F-580B-4AA7-93EB-2602323678F2}">
      <dgm:prSet phldrT="[Text]" custT="1"/>
      <dgm:spPr/>
      <dgm:t>
        <a:bodyPr/>
        <a:lstStyle/>
        <a:p>
          <a:pPr algn="l"/>
          <a:r>
            <a:rPr lang="en-ID" sz="2800"/>
            <a:t>Wilayah kegiatan statistik</a:t>
          </a:r>
        </a:p>
      </dgm:t>
    </dgm:pt>
    <dgm:pt modelId="{4CD11FC3-1FF8-4D55-84A0-5EBAC8766D4F}" type="parTrans" cxnId="{38802968-2DE6-48B5-BA71-3E9BA9FA3085}">
      <dgm:prSet/>
      <dgm:spPr/>
      <dgm:t>
        <a:bodyPr/>
        <a:lstStyle/>
        <a:p>
          <a:pPr algn="l"/>
          <a:endParaRPr lang="en-ID"/>
        </a:p>
      </dgm:t>
    </dgm:pt>
    <dgm:pt modelId="{B53E0C9D-735D-4790-8848-D3684FBAEBFB}" type="sibTrans" cxnId="{38802968-2DE6-48B5-BA71-3E9BA9FA3085}">
      <dgm:prSet/>
      <dgm:spPr/>
      <dgm:t>
        <a:bodyPr/>
        <a:lstStyle/>
        <a:p>
          <a:pPr algn="l"/>
          <a:endParaRPr lang="en-ID"/>
        </a:p>
      </dgm:t>
    </dgm:pt>
    <dgm:pt modelId="{F73F02A7-DC96-4990-9200-346AB67E508A}">
      <dgm:prSet phldrT="[Text]" custT="1"/>
      <dgm:spPr/>
      <dgm:t>
        <a:bodyPr/>
        <a:lstStyle/>
        <a:p>
          <a:pPr algn="l"/>
          <a:r>
            <a:rPr lang="en-ID" sz="2800"/>
            <a:t>Metode statistik yang akan digunakan</a:t>
          </a:r>
        </a:p>
      </dgm:t>
    </dgm:pt>
    <dgm:pt modelId="{CB8888F5-555F-4017-9E99-804E3ABBBD62}" type="parTrans" cxnId="{11F5C184-E26F-4D70-8D5A-7844889A1C9E}">
      <dgm:prSet/>
      <dgm:spPr/>
      <dgm:t>
        <a:bodyPr/>
        <a:lstStyle/>
        <a:p>
          <a:pPr algn="l"/>
          <a:endParaRPr lang="en-ID"/>
        </a:p>
      </dgm:t>
    </dgm:pt>
    <dgm:pt modelId="{1AEF252C-C60C-4C8E-9F32-19CA9C8CC3AD}" type="sibTrans" cxnId="{11F5C184-E26F-4D70-8D5A-7844889A1C9E}">
      <dgm:prSet/>
      <dgm:spPr/>
      <dgm:t>
        <a:bodyPr/>
        <a:lstStyle/>
        <a:p>
          <a:pPr algn="l"/>
          <a:endParaRPr lang="en-ID"/>
        </a:p>
      </dgm:t>
    </dgm:pt>
    <dgm:pt modelId="{44FAF84F-D398-473E-BEEA-FFC2E59080FF}">
      <dgm:prSet phldrT="[Text]" custT="1"/>
      <dgm:spPr/>
      <dgm:t>
        <a:bodyPr/>
        <a:lstStyle/>
        <a:p>
          <a:pPr algn="l"/>
          <a:r>
            <a:rPr lang="en-ID" sz="2800"/>
            <a:t>Objek populasi dan jumlah responden</a:t>
          </a:r>
        </a:p>
      </dgm:t>
    </dgm:pt>
    <dgm:pt modelId="{14CE06FA-C157-4308-849C-9519624F3E39}" type="parTrans" cxnId="{2E2EB22C-4A68-479E-AF68-9E7844CC5640}">
      <dgm:prSet/>
      <dgm:spPr/>
      <dgm:t>
        <a:bodyPr/>
        <a:lstStyle/>
        <a:p>
          <a:pPr algn="l"/>
          <a:endParaRPr lang="en-ID"/>
        </a:p>
      </dgm:t>
    </dgm:pt>
    <dgm:pt modelId="{7FDA278E-F830-4440-8440-78CFE21FB6E4}" type="sibTrans" cxnId="{2E2EB22C-4A68-479E-AF68-9E7844CC5640}">
      <dgm:prSet/>
      <dgm:spPr/>
      <dgm:t>
        <a:bodyPr/>
        <a:lstStyle/>
        <a:p>
          <a:pPr algn="l"/>
          <a:endParaRPr lang="en-ID"/>
        </a:p>
      </dgm:t>
    </dgm:pt>
    <dgm:pt modelId="{9FDBA37E-3C51-4B28-A974-95C56B8D004C}">
      <dgm:prSet phldrT="[Text]" custT="1"/>
      <dgm:spPr/>
      <dgm:t>
        <a:bodyPr/>
        <a:lstStyle/>
        <a:p>
          <a:pPr algn="l"/>
          <a:r>
            <a:rPr lang="en-ID" sz="2800"/>
            <a:t>Waktu pelaksanaan</a:t>
          </a:r>
        </a:p>
      </dgm:t>
    </dgm:pt>
    <dgm:pt modelId="{61AEFC79-D5D5-4BE0-8294-622C8111125B}" type="parTrans" cxnId="{27F91948-11FA-45EF-8366-FBD9274C8034}">
      <dgm:prSet/>
      <dgm:spPr/>
      <dgm:t>
        <a:bodyPr/>
        <a:lstStyle/>
        <a:p>
          <a:pPr algn="l"/>
          <a:endParaRPr lang="en-ID"/>
        </a:p>
      </dgm:t>
    </dgm:pt>
    <dgm:pt modelId="{4849C264-C45F-45A4-8FA1-7C3DA5C67E27}" type="sibTrans" cxnId="{27F91948-11FA-45EF-8366-FBD9274C8034}">
      <dgm:prSet/>
      <dgm:spPr/>
      <dgm:t>
        <a:bodyPr/>
        <a:lstStyle/>
        <a:p>
          <a:pPr algn="l"/>
          <a:endParaRPr lang="en-ID"/>
        </a:p>
      </dgm:t>
    </dgm:pt>
    <dgm:pt modelId="{A0E52D30-BD45-4704-A64F-ED8A73B18FFF}" type="pres">
      <dgm:prSet presAssocID="{726F3160-C5F8-4824-938C-B15CD3A47456}" presName="linearFlow" presStyleCnt="0">
        <dgm:presLayoutVars>
          <dgm:dir/>
          <dgm:resizeHandles val="exact"/>
        </dgm:presLayoutVars>
      </dgm:prSet>
      <dgm:spPr/>
    </dgm:pt>
    <dgm:pt modelId="{E330CCC5-E965-4C20-921D-6D18CB96863B}" type="pres">
      <dgm:prSet presAssocID="{4452F3D8-C18B-45EF-B3D5-2828C3E48637}" presName="composite" presStyleCnt="0"/>
      <dgm:spPr/>
    </dgm:pt>
    <dgm:pt modelId="{B1199A82-7AAE-4DCA-83FF-483619883819}" type="pres">
      <dgm:prSet presAssocID="{4452F3D8-C18B-45EF-B3D5-2828C3E48637}" presName="imgShp" presStyleLbl="fgImgPlace1" presStyleIdx="0" presStyleCnt="8"/>
      <dgm:spPr/>
    </dgm:pt>
    <dgm:pt modelId="{068CAEEE-944F-4668-AEAC-86868DE46F99}" type="pres">
      <dgm:prSet presAssocID="{4452F3D8-C18B-45EF-B3D5-2828C3E48637}" presName="txShp" presStyleLbl="node1" presStyleIdx="0" presStyleCnt="8">
        <dgm:presLayoutVars>
          <dgm:bulletEnabled val="1"/>
        </dgm:presLayoutVars>
      </dgm:prSet>
      <dgm:spPr/>
    </dgm:pt>
    <dgm:pt modelId="{E2F48DF9-48CC-45A0-8865-54098BC9A5B6}" type="pres">
      <dgm:prSet presAssocID="{209C3847-A0D5-4A8C-A27B-E347CA91DFF6}" presName="spacing" presStyleCnt="0"/>
      <dgm:spPr/>
    </dgm:pt>
    <dgm:pt modelId="{DD39D3E2-AF73-4E5B-BF38-64D586904AE3}" type="pres">
      <dgm:prSet presAssocID="{E89594B7-264E-4E83-9BE8-32AB9F0852B3}" presName="composite" presStyleCnt="0"/>
      <dgm:spPr/>
    </dgm:pt>
    <dgm:pt modelId="{43365AAE-C7D0-42AB-B031-44E4FB6F7CCE}" type="pres">
      <dgm:prSet presAssocID="{E89594B7-264E-4E83-9BE8-32AB9F0852B3}" presName="imgShp" presStyleLbl="fgImgPlace1" presStyleIdx="1" presStyleCnt="8"/>
      <dgm:spPr/>
    </dgm:pt>
    <dgm:pt modelId="{648748C7-4E5D-4757-8915-5B93B6F9E656}" type="pres">
      <dgm:prSet presAssocID="{E89594B7-264E-4E83-9BE8-32AB9F0852B3}" presName="txShp" presStyleLbl="node1" presStyleIdx="1" presStyleCnt="8">
        <dgm:presLayoutVars>
          <dgm:bulletEnabled val="1"/>
        </dgm:presLayoutVars>
      </dgm:prSet>
      <dgm:spPr/>
    </dgm:pt>
    <dgm:pt modelId="{28357E5D-BF7D-48D7-BEE2-C3677E7E7461}" type="pres">
      <dgm:prSet presAssocID="{B9F74F63-FA28-49E5-B811-CE7E8710CF4D}" presName="spacing" presStyleCnt="0"/>
      <dgm:spPr/>
    </dgm:pt>
    <dgm:pt modelId="{60C7BAFA-024E-4352-BA2A-CE1B147A3455}" type="pres">
      <dgm:prSet presAssocID="{DA4EE1A9-9309-45F8-BB01-5B6D2213A914}" presName="composite" presStyleCnt="0"/>
      <dgm:spPr/>
    </dgm:pt>
    <dgm:pt modelId="{0F03A0C4-BB37-44C2-9784-F35107310FC3}" type="pres">
      <dgm:prSet presAssocID="{DA4EE1A9-9309-45F8-BB01-5B6D2213A914}" presName="imgShp" presStyleLbl="fgImgPlace1" presStyleIdx="2" presStyleCnt="8"/>
      <dgm:spPr/>
    </dgm:pt>
    <dgm:pt modelId="{52D314BA-2B66-4C57-A5B4-3F41DC3FAE15}" type="pres">
      <dgm:prSet presAssocID="{DA4EE1A9-9309-45F8-BB01-5B6D2213A914}" presName="txShp" presStyleLbl="node1" presStyleIdx="2" presStyleCnt="8">
        <dgm:presLayoutVars>
          <dgm:bulletEnabled val="1"/>
        </dgm:presLayoutVars>
      </dgm:prSet>
      <dgm:spPr/>
    </dgm:pt>
    <dgm:pt modelId="{BA4EEDFA-D24C-4F04-A473-F71229B1F339}" type="pres">
      <dgm:prSet presAssocID="{A8341323-D8AD-43E1-BA0B-FC5C708BB368}" presName="spacing" presStyleCnt="0"/>
      <dgm:spPr/>
    </dgm:pt>
    <dgm:pt modelId="{A4406781-DCE1-4E3E-B9A2-CA972FF9A3BD}" type="pres">
      <dgm:prSet presAssocID="{0047A59A-A902-474F-9228-9B5D1FD73235}" presName="composite" presStyleCnt="0"/>
      <dgm:spPr/>
    </dgm:pt>
    <dgm:pt modelId="{7945B6F1-D547-47BE-B92F-D6EC08CB3EB1}" type="pres">
      <dgm:prSet presAssocID="{0047A59A-A902-474F-9228-9B5D1FD73235}" presName="imgShp" presStyleLbl="fgImgPlace1" presStyleIdx="3" presStyleCnt="8"/>
      <dgm:spPr/>
    </dgm:pt>
    <dgm:pt modelId="{D99E3EF4-39D5-40A9-8198-08E9B7A0BB18}" type="pres">
      <dgm:prSet presAssocID="{0047A59A-A902-474F-9228-9B5D1FD73235}" presName="txShp" presStyleLbl="node1" presStyleIdx="3" presStyleCnt="8">
        <dgm:presLayoutVars>
          <dgm:bulletEnabled val="1"/>
        </dgm:presLayoutVars>
      </dgm:prSet>
      <dgm:spPr/>
    </dgm:pt>
    <dgm:pt modelId="{BF1756E6-0BDF-467A-82FD-13F986D905E9}" type="pres">
      <dgm:prSet presAssocID="{E7CA48D3-78BD-4F09-9EC5-C0D3D2E595D9}" presName="spacing" presStyleCnt="0"/>
      <dgm:spPr/>
    </dgm:pt>
    <dgm:pt modelId="{EC5A3418-6520-4004-95B0-FA98376935E1}" type="pres">
      <dgm:prSet presAssocID="{19475E2F-580B-4AA7-93EB-2602323678F2}" presName="composite" presStyleCnt="0"/>
      <dgm:spPr/>
    </dgm:pt>
    <dgm:pt modelId="{0BB22B69-8CC6-43D7-8372-7924A6F0B944}" type="pres">
      <dgm:prSet presAssocID="{19475E2F-580B-4AA7-93EB-2602323678F2}" presName="imgShp" presStyleLbl="fgImgPlace1" presStyleIdx="4" presStyleCnt="8"/>
      <dgm:spPr/>
    </dgm:pt>
    <dgm:pt modelId="{DF7272D1-1D59-4AE0-A8D5-59FC6E1C34AA}" type="pres">
      <dgm:prSet presAssocID="{19475E2F-580B-4AA7-93EB-2602323678F2}" presName="txShp" presStyleLbl="node1" presStyleIdx="4" presStyleCnt="8">
        <dgm:presLayoutVars>
          <dgm:bulletEnabled val="1"/>
        </dgm:presLayoutVars>
      </dgm:prSet>
      <dgm:spPr/>
    </dgm:pt>
    <dgm:pt modelId="{DF440612-5B1D-44A9-A8B2-F6841F34BF1C}" type="pres">
      <dgm:prSet presAssocID="{B53E0C9D-735D-4790-8848-D3684FBAEBFB}" presName="spacing" presStyleCnt="0"/>
      <dgm:spPr/>
    </dgm:pt>
    <dgm:pt modelId="{B9E62A7E-2AE0-48A5-8E59-BA598885C7CC}" type="pres">
      <dgm:prSet presAssocID="{F73F02A7-DC96-4990-9200-346AB67E508A}" presName="composite" presStyleCnt="0"/>
      <dgm:spPr/>
    </dgm:pt>
    <dgm:pt modelId="{1691772C-CF3D-48C5-88C9-E95E3A2EDCF7}" type="pres">
      <dgm:prSet presAssocID="{F73F02A7-DC96-4990-9200-346AB67E508A}" presName="imgShp" presStyleLbl="fgImgPlace1" presStyleIdx="5" presStyleCnt="8"/>
      <dgm:spPr/>
    </dgm:pt>
    <dgm:pt modelId="{B4F329AF-3869-4F52-8967-739BA49849BD}" type="pres">
      <dgm:prSet presAssocID="{F73F02A7-DC96-4990-9200-346AB67E508A}" presName="txShp" presStyleLbl="node1" presStyleIdx="5" presStyleCnt="8">
        <dgm:presLayoutVars>
          <dgm:bulletEnabled val="1"/>
        </dgm:presLayoutVars>
      </dgm:prSet>
      <dgm:spPr/>
    </dgm:pt>
    <dgm:pt modelId="{765D39B0-263B-4499-9959-7171765DEBA0}" type="pres">
      <dgm:prSet presAssocID="{1AEF252C-C60C-4C8E-9F32-19CA9C8CC3AD}" presName="spacing" presStyleCnt="0"/>
      <dgm:spPr/>
    </dgm:pt>
    <dgm:pt modelId="{43D63B44-E4BE-4F5E-ADC8-E33B3BDDB821}" type="pres">
      <dgm:prSet presAssocID="{44FAF84F-D398-473E-BEEA-FFC2E59080FF}" presName="composite" presStyleCnt="0"/>
      <dgm:spPr/>
    </dgm:pt>
    <dgm:pt modelId="{081DA76B-F790-407B-BD1C-FDC844B4AFB6}" type="pres">
      <dgm:prSet presAssocID="{44FAF84F-D398-473E-BEEA-FFC2E59080FF}" presName="imgShp" presStyleLbl="fgImgPlace1" presStyleIdx="6" presStyleCnt="8"/>
      <dgm:spPr/>
    </dgm:pt>
    <dgm:pt modelId="{18B243FB-4499-4292-AB3E-E6DB4E0D047D}" type="pres">
      <dgm:prSet presAssocID="{44FAF84F-D398-473E-BEEA-FFC2E59080FF}" presName="txShp" presStyleLbl="node1" presStyleIdx="6" presStyleCnt="8">
        <dgm:presLayoutVars>
          <dgm:bulletEnabled val="1"/>
        </dgm:presLayoutVars>
      </dgm:prSet>
      <dgm:spPr/>
    </dgm:pt>
    <dgm:pt modelId="{DA55AEE2-5417-4E43-A6DF-C834C987F37F}" type="pres">
      <dgm:prSet presAssocID="{7FDA278E-F830-4440-8440-78CFE21FB6E4}" presName="spacing" presStyleCnt="0"/>
      <dgm:spPr/>
    </dgm:pt>
    <dgm:pt modelId="{8AB1952A-368A-43C5-9721-7B40A16CA008}" type="pres">
      <dgm:prSet presAssocID="{9FDBA37E-3C51-4B28-A974-95C56B8D004C}" presName="composite" presStyleCnt="0"/>
      <dgm:spPr/>
    </dgm:pt>
    <dgm:pt modelId="{26521950-E168-4A92-8F47-8BD0E4B213F9}" type="pres">
      <dgm:prSet presAssocID="{9FDBA37E-3C51-4B28-A974-95C56B8D004C}" presName="imgShp" presStyleLbl="fgImgPlace1" presStyleIdx="7" presStyleCnt="8"/>
      <dgm:spPr/>
    </dgm:pt>
    <dgm:pt modelId="{D223CF48-D77D-4CE3-854D-057A6E674607}" type="pres">
      <dgm:prSet presAssocID="{9FDBA37E-3C51-4B28-A974-95C56B8D004C}" presName="txShp" presStyleLbl="node1" presStyleIdx="7" presStyleCnt="8">
        <dgm:presLayoutVars>
          <dgm:bulletEnabled val="1"/>
        </dgm:presLayoutVars>
      </dgm:prSet>
      <dgm:spPr/>
    </dgm:pt>
  </dgm:ptLst>
  <dgm:cxnLst>
    <dgm:cxn modelId="{EEFBBE06-24E6-4F2B-8D1F-23F898209430}" type="presOf" srcId="{E89594B7-264E-4E83-9BE8-32AB9F0852B3}" destId="{648748C7-4E5D-4757-8915-5B93B6F9E656}" srcOrd="0" destOrd="0" presId="urn:microsoft.com/office/officeart/2005/8/layout/vList3"/>
    <dgm:cxn modelId="{FCE6800C-1316-4970-8F55-E6F37409547A}" type="presOf" srcId="{DA4EE1A9-9309-45F8-BB01-5B6D2213A914}" destId="{52D314BA-2B66-4C57-A5B4-3F41DC3FAE15}" srcOrd="0" destOrd="0" presId="urn:microsoft.com/office/officeart/2005/8/layout/vList3"/>
    <dgm:cxn modelId="{2E2EB22C-4A68-479E-AF68-9E7844CC5640}" srcId="{726F3160-C5F8-4824-938C-B15CD3A47456}" destId="{44FAF84F-D398-473E-BEEA-FFC2E59080FF}" srcOrd="6" destOrd="0" parTransId="{14CE06FA-C157-4308-849C-9519624F3E39}" sibTransId="{7FDA278E-F830-4440-8440-78CFE21FB6E4}"/>
    <dgm:cxn modelId="{BE9C5734-7B78-4EF2-8CB5-008BBD893019}" srcId="{726F3160-C5F8-4824-938C-B15CD3A47456}" destId="{E89594B7-264E-4E83-9BE8-32AB9F0852B3}" srcOrd="1" destOrd="0" parTransId="{375ACA8E-8F0B-4A7A-B61F-265C57B76A01}" sibTransId="{B9F74F63-FA28-49E5-B811-CE7E8710CF4D}"/>
    <dgm:cxn modelId="{B1189C3D-2798-410E-A1B9-EEC6B2307AEA}" type="presOf" srcId="{44FAF84F-D398-473E-BEEA-FFC2E59080FF}" destId="{18B243FB-4499-4292-AB3E-E6DB4E0D047D}" srcOrd="0" destOrd="0" presId="urn:microsoft.com/office/officeart/2005/8/layout/vList3"/>
    <dgm:cxn modelId="{B5F73B5E-27A2-40F5-8694-209E783F9353}" srcId="{726F3160-C5F8-4824-938C-B15CD3A47456}" destId="{0047A59A-A902-474F-9228-9B5D1FD73235}" srcOrd="3" destOrd="0" parTransId="{9CB26297-F77E-46A3-8990-1FD232D06E9F}" sibTransId="{E7CA48D3-78BD-4F09-9EC5-C0D3D2E595D9}"/>
    <dgm:cxn modelId="{69B0D15F-8E9E-4068-A542-1CFBBB2AB61D}" type="presOf" srcId="{9FDBA37E-3C51-4B28-A974-95C56B8D004C}" destId="{D223CF48-D77D-4CE3-854D-057A6E674607}" srcOrd="0" destOrd="0" presId="urn:microsoft.com/office/officeart/2005/8/layout/vList3"/>
    <dgm:cxn modelId="{AD696763-C9CF-4661-ADD2-CF26F330FA29}" type="presOf" srcId="{4452F3D8-C18B-45EF-B3D5-2828C3E48637}" destId="{068CAEEE-944F-4668-AEAC-86868DE46F99}" srcOrd="0" destOrd="0" presId="urn:microsoft.com/office/officeart/2005/8/layout/vList3"/>
    <dgm:cxn modelId="{27F91948-11FA-45EF-8366-FBD9274C8034}" srcId="{726F3160-C5F8-4824-938C-B15CD3A47456}" destId="{9FDBA37E-3C51-4B28-A974-95C56B8D004C}" srcOrd="7" destOrd="0" parTransId="{61AEFC79-D5D5-4BE0-8294-622C8111125B}" sibTransId="{4849C264-C45F-45A4-8FA1-7C3DA5C67E27}"/>
    <dgm:cxn modelId="{38802968-2DE6-48B5-BA71-3E9BA9FA3085}" srcId="{726F3160-C5F8-4824-938C-B15CD3A47456}" destId="{19475E2F-580B-4AA7-93EB-2602323678F2}" srcOrd="4" destOrd="0" parTransId="{4CD11FC3-1FF8-4D55-84A0-5EBAC8766D4F}" sibTransId="{B53E0C9D-735D-4790-8848-D3684FBAEBFB}"/>
    <dgm:cxn modelId="{A11FCE6F-344B-4AF9-BC56-42DC07B0D127}" type="presOf" srcId="{726F3160-C5F8-4824-938C-B15CD3A47456}" destId="{A0E52D30-BD45-4704-A64F-ED8A73B18FFF}" srcOrd="0" destOrd="0" presId="urn:microsoft.com/office/officeart/2005/8/layout/vList3"/>
    <dgm:cxn modelId="{EECF5F77-0B24-4A99-BFC6-6A2A624ECDE8}" type="presOf" srcId="{F73F02A7-DC96-4990-9200-346AB67E508A}" destId="{B4F329AF-3869-4F52-8967-739BA49849BD}" srcOrd="0" destOrd="0" presId="urn:microsoft.com/office/officeart/2005/8/layout/vList3"/>
    <dgm:cxn modelId="{F5C2D678-6DB2-4C61-9F03-6C03FF184FF8}" type="presOf" srcId="{0047A59A-A902-474F-9228-9B5D1FD73235}" destId="{D99E3EF4-39D5-40A9-8198-08E9B7A0BB18}" srcOrd="0" destOrd="0" presId="urn:microsoft.com/office/officeart/2005/8/layout/vList3"/>
    <dgm:cxn modelId="{11F5C184-E26F-4D70-8D5A-7844889A1C9E}" srcId="{726F3160-C5F8-4824-938C-B15CD3A47456}" destId="{F73F02A7-DC96-4990-9200-346AB67E508A}" srcOrd="5" destOrd="0" parTransId="{CB8888F5-555F-4017-9E99-804E3ABBBD62}" sibTransId="{1AEF252C-C60C-4C8E-9F32-19CA9C8CC3AD}"/>
    <dgm:cxn modelId="{182E8DA5-E97D-4D04-B8BE-5F1A6CEAAEB2}" type="presOf" srcId="{19475E2F-580B-4AA7-93EB-2602323678F2}" destId="{DF7272D1-1D59-4AE0-A8D5-59FC6E1C34AA}" srcOrd="0" destOrd="0" presId="urn:microsoft.com/office/officeart/2005/8/layout/vList3"/>
    <dgm:cxn modelId="{BD92D1B8-BB67-4BE4-9B8F-27E52B9B9FE5}" srcId="{726F3160-C5F8-4824-938C-B15CD3A47456}" destId="{DA4EE1A9-9309-45F8-BB01-5B6D2213A914}" srcOrd="2" destOrd="0" parTransId="{E081469F-9C4A-42B3-B756-F37C09EFCD4C}" sibTransId="{A8341323-D8AD-43E1-BA0B-FC5C708BB368}"/>
    <dgm:cxn modelId="{66BF10F3-384E-428E-9C15-6B4A5838AAB2}" srcId="{726F3160-C5F8-4824-938C-B15CD3A47456}" destId="{4452F3D8-C18B-45EF-B3D5-2828C3E48637}" srcOrd="0" destOrd="0" parTransId="{CA101891-AA36-43F1-8BCB-3D18D8EFD723}" sibTransId="{209C3847-A0D5-4A8C-A27B-E347CA91DFF6}"/>
    <dgm:cxn modelId="{8B7AA14D-55A9-4066-AFDE-832E3ED7D28C}" type="presParOf" srcId="{A0E52D30-BD45-4704-A64F-ED8A73B18FFF}" destId="{E330CCC5-E965-4C20-921D-6D18CB96863B}" srcOrd="0" destOrd="0" presId="urn:microsoft.com/office/officeart/2005/8/layout/vList3"/>
    <dgm:cxn modelId="{B5C38D4D-A3DC-413B-B63C-88B7DB0EF2A1}" type="presParOf" srcId="{E330CCC5-E965-4C20-921D-6D18CB96863B}" destId="{B1199A82-7AAE-4DCA-83FF-483619883819}" srcOrd="0" destOrd="0" presId="urn:microsoft.com/office/officeart/2005/8/layout/vList3"/>
    <dgm:cxn modelId="{13E05F34-13BA-4967-ABCF-BDC451E5AD8D}" type="presParOf" srcId="{E330CCC5-E965-4C20-921D-6D18CB96863B}" destId="{068CAEEE-944F-4668-AEAC-86868DE46F99}" srcOrd="1" destOrd="0" presId="urn:microsoft.com/office/officeart/2005/8/layout/vList3"/>
    <dgm:cxn modelId="{F0FA328F-64FF-45AC-8BA4-1B765F93DB5E}" type="presParOf" srcId="{A0E52D30-BD45-4704-A64F-ED8A73B18FFF}" destId="{E2F48DF9-48CC-45A0-8865-54098BC9A5B6}" srcOrd="1" destOrd="0" presId="urn:microsoft.com/office/officeart/2005/8/layout/vList3"/>
    <dgm:cxn modelId="{122F0CED-1011-40E6-9CD5-6B871341D2A2}" type="presParOf" srcId="{A0E52D30-BD45-4704-A64F-ED8A73B18FFF}" destId="{DD39D3E2-AF73-4E5B-BF38-64D586904AE3}" srcOrd="2" destOrd="0" presId="urn:microsoft.com/office/officeart/2005/8/layout/vList3"/>
    <dgm:cxn modelId="{A2857713-5C26-47F4-B092-B8B1D27AACBF}" type="presParOf" srcId="{DD39D3E2-AF73-4E5B-BF38-64D586904AE3}" destId="{43365AAE-C7D0-42AB-B031-44E4FB6F7CCE}" srcOrd="0" destOrd="0" presId="urn:microsoft.com/office/officeart/2005/8/layout/vList3"/>
    <dgm:cxn modelId="{F38198A3-AFCF-4CFA-8588-6E71045958A2}" type="presParOf" srcId="{DD39D3E2-AF73-4E5B-BF38-64D586904AE3}" destId="{648748C7-4E5D-4757-8915-5B93B6F9E656}" srcOrd="1" destOrd="0" presId="urn:microsoft.com/office/officeart/2005/8/layout/vList3"/>
    <dgm:cxn modelId="{674A39E0-2B90-4531-8D42-5959F9E22310}" type="presParOf" srcId="{A0E52D30-BD45-4704-A64F-ED8A73B18FFF}" destId="{28357E5D-BF7D-48D7-BEE2-C3677E7E7461}" srcOrd="3" destOrd="0" presId="urn:microsoft.com/office/officeart/2005/8/layout/vList3"/>
    <dgm:cxn modelId="{F76C4F8B-5521-41A5-A4BF-7B1F05D2EE16}" type="presParOf" srcId="{A0E52D30-BD45-4704-A64F-ED8A73B18FFF}" destId="{60C7BAFA-024E-4352-BA2A-CE1B147A3455}" srcOrd="4" destOrd="0" presId="urn:microsoft.com/office/officeart/2005/8/layout/vList3"/>
    <dgm:cxn modelId="{DC1FC540-32CB-470E-8EFF-07AE22A3DB60}" type="presParOf" srcId="{60C7BAFA-024E-4352-BA2A-CE1B147A3455}" destId="{0F03A0C4-BB37-44C2-9784-F35107310FC3}" srcOrd="0" destOrd="0" presId="urn:microsoft.com/office/officeart/2005/8/layout/vList3"/>
    <dgm:cxn modelId="{BD7672C3-C893-404B-A8C7-7A6821442BA9}" type="presParOf" srcId="{60C7BAFA-024E-4352-BA2A-CE1B147A3455}" destId="{52D314BA-2B66-4C57-A5B4-3F41DC3FAE15}" srcOrd="1" destOrd="0" presId="urn:microsoft.com/office/officeart/2005/8/layout/vList3"/>
    <dgm:cxn modelId="{ECA71B41-F19D-411B-8166-FB3F1C75FCE5}" type="presParOf" srcId="{A0E52D30-BD45-4704-A64F-ED8A73B18FFF}" destId="{BA4EEDFA-D24C-4F04-A473-F71229B1F339}" srcOrd="5" destOrd="0" presId="urn:microsoft.com/office/officeart/2005/8/layout/vList3"/>
    <dgm:cxn modelId="{880E384D-E9DB-4826-9085-1A0E89FB8330}" type="presParOf" srcId="{A0E52D30-BD45-4704-A64F-ED8A73B18FFF}" destId="{A4406781-DCE1-4E3E-B9A2-CA972FF9A3BD}" srcOrd="6" destOrd="0" presId="urn:microsoft.com/office/officeart/2005/8/layout/vList3"/>
    <dgm:cxn modelId="{49D7B257-4FD0-4562-AB00-703D4C889E22}" type="presParOf" srcId="{A4406781-DCE1-4E3E-B9A2-CA972FF9A3BD}" destId="{7945B6F1-D547-47BE-B92F-D6EC08CB3EB1}" srcOrd="0" destOrd="0" presId="urn:microsoft.com/office/officeart/2005/8/layout/vList3"/>
    <dgm:cxn modelId="{D7859587-91B8-4FF3-8D46-CC84A658CB68}" type="presParOf" srcId="{A4406781-DCE1-4E3E-B9A2-CA972FF9A3BD}" destId="{D99E3EF4-39D5-40A9-8198-08E9B7A0BB18}" srcOrd="1" destOrd="0" presId="urn:microsoft.com/office/officeart/2005/8/layout/vList3"/>
    <dgm:cxn modelId="{CC30C7A9-9827-44DE-BE54-B1FA05318DAC}" type="presParOf" srcId="{A0E52D30-BD45-4704-A64F-ED8A73B18FFF}" destId="{BF1756E6-0BDF-467A-82FD-13F986D905E9}" srcOrd="7" destOrd="0" presId="urn:microsoft.com/office/officeart/2005/8/layout/vList3"/>
    <dgm:cxn modelId="{F9DC1F9C-4EE7-4C40-8209-0056A922D070}" type="presParOf" srcId="{A0E52D30-BD45-4704-A64F-ED8A73B18FFF}" destId="{EC5A3418-6520-4004-95B0-FA98376935E1}" srcOrd="8" destOrd="0" presId="urn:microsoft.com/office/officeart/2005/8/layout/vList3"/>
    <dgm:cxn modelId="{DEA426CA-99F1-45E3-A961-B8E3935C54FD}" type="presParOf" srcId="{EC5A3418-6520-4004-95B0-FA98376935E1}" destId="{0BB22B69-8CC6-43D7-8372-7924A6F0B944}" srcOrd="0" destOrd="0" presId="urn:microsoft.com/office/officeart/2005/8/layout/vList3"/>
    <dgm:cxn modelId="{CE436466-B414-473D-AF46-66D65B9C4E8F}" type="presParOf" srcId="{EC5A3418-6520-4004-95B0-FA98376935E1}" destId="{DF7272D1-1D59-4AE0-A8D5-59FC6E1C34AA}" srcOrd="1" destOrd="0" presId="urn:microsoft.com/office/officeart/2005/8/layout/vList3"/>
    <dgm:cxn modelId="{FCA93B26-E196-4029-A0F2-F7966085F05D}" type="presParOf" srcId="{A0E52D30-BD45-4704-A64F-ED8A73B18FFF}" destId="{DF440612-5B1D-44A9-A8B2-F6841F34BF1C}" srcOrd="9" destOrd="0" presId="urn:microsoft.com/office/officeart/2005/8/layout/vList3"/>
    <dgm:cxn modelId="{8E469F16-2FFD-460B-B27B-BB6D475E044D}" type="presParOf" srcId="{A0E52D30-BD45-4704-A64F-ED8A73B18FFF}" destId="{B9E62A7E-2AE0-48A5-8E59-BA598885C7CC}" srcOrd="10" destOrd="0" presId="urn:microsoft.com/office/officeart/2005/8/layout/vList3"/>
    <dgm:cxn modelId="{3E8168AB-C3D4-4E07-8514-99AAF9A2D688}" type="presParOf" srcId="{B9E62A7E-2AE0-48A5-8E59-BA598885C7CC}" destId="{1691772C-CF3D-48C5-88C9-E95E3A2EDCF7}" srcOrd="0" destOrd="0" presId="urn:microsoft.com/office/officeart/2005/8/layout/vList3"/>
    <dgm:cxn modelId="{245B6C29-FCE3-4609-9A64-3B8213884BF4}" type="presParOf" srcId="{B9E62A7E-2AE0-48A5-8E59-BA598885C7CC}" destId="{B4F329AF-3869-4F52-8967-739BA49849BD}" srcOrd="1" destOrd="0" presId="urn:microsoft.com/office/officeart/2005/8/layout/vList3"/>
    <dgm:cxn modelId="{887D86E4-5AFA-4672-B829-C17575F99A18}" type="presParOf" srcId="{A0E52D30-BD45-4704-A64F-ED8A73B18FFF}" destId="{765D39B0-263B-4499-9959-7171765DEBA0}" srcOrd="11" destOrd="0" presId="urn:microsoft.com/office/officeart/2005/8/layout/vList3"/>
    <dgm:cxn modelId="{57224500-04F0-4014-9114-A05E88EA8A11}" type="presParOf" srcId="{A0E52D30-BD45-4704-A64F-ED8A73B18FFF}" destId="{43D63B44-E4BE-4F5E-ADC8-E33B3BDDB821}" srcOrd="12" destOrd="0" presId="urn:microsoft.com/office/officeart/2005/8/layout/vList3"/>
    <dgm:cxn modelId="{5FB6B86B-A298-4B66-B0A6-9F27C52F1432}" type="presParOf" srcId="{43D63B44-E4BE-4F5E-ADC8-E33B3BDDB821}" destId="{081DA76B-F790-407B-BD1C-FDC844B4AFB6}" srcOrd="0" destOrd="0" presId="urn:microsoft.com/office/officeart/2005/8/layout/vList3"/>
    <dgm:cxn modelId="{E8EF8B05-2A89-4776-972D-E78FB0D292C2}" type="presParOf" srcId="{43D63B44-E4BE-4F5E-ADC8-E33B3BDDB821}" destId="{18B243FB-4499-4292-AB3E-E6DB4E0D047D}" srcOrd="1" destOrd="0" presId="urn:microsoft.com/office/officeart/2005/8/layout/vList3"/>
    <dgm:cxn modelId="{6126FC7F-EFD8-455F-8F78-E850B281F202}" type="presParOf" srcId="{A0E52D30-BD45-4704-A64F-ED8A73B18FFF}" destId="{DA55AEE2-5417-4E43-A6DF-C834C987F37F}" srcOrd="13" destOrd="0" presId="urn:microsoft.com/office/officeart/2005/8/layout/vList3"/>
    <dgm:cxn modelId="{460DC8D1-DCA8-463B-A0E8-566DD12BF01E}" type="presParOf" srcId="{A0E52D30-BD45-4704-A64F-ED8A73B18FFF}" destId="{8AB1952A-368A-43C5-9721-7B40A16CA008}" srcOrd="14" destOrd="0" presId="urn:microsoft.com/office/officeart/2005/8/layout/vList3"/>
    <dgm:cxn modelId="{87BFC69C-B3A5-44EB-AF91-640AFA8509EB}" type="presParOf" srcId="{8AB1952A-368A-43C5-9721-7B40A16CA008}" destId="{26521950-E168-4A92-8F47-8BD0E4B213F9}" srcOrd="0" destOrd="0" presId="urn:microsoft.com/office/officeart/2005/8/layout/vList3"/>
    <dgm:cxn modelId="{6B981D38-9F03-485D-A464-5E4982D538E2}" type="presParOf" srcId="{8AB1952A-368A-43C5-9721-7B40A16CA008}" destId="{D223CF48-D77D-4CE3-854D-057A6E6746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C0C199-8708-4914-B78F-95D53D2BE5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6AB7A60-E5BE-44CD-B6AE-681775ACA06D}">
      <dgm:prSet phldrT="[Text]"/>
      <dgm:spPr/>
      <dgm:t>
        <a:bodyPr/>
        <a:lstStyle/>
        <a:p>
          <a:r>
            <a:rPr lang="en-ID"/>
            <a:t>BPS wajib meneliti dan mengevaluasi rancangan penyelenggaraan survei sektoral, meliputi:</a:t>
          </a:r>
        </a:p>
      </dgm:t>
    </dgm:pt>
    <dgm:pt modelId="{D0B974A3-7629-4B1B-958F-27EE85F001A4}" type="parTrans" cxnId="{FDF86951-2243-496E-9427-79A9D660B453}">
      <dgm:prSet/>
      <dgm:spPr/>
      <dgm:t>
        <a:bodyPr/>
        <a:lstStyle/>
        <a:p>
          <a:endParaRPr lang="en-ID"/>
        </a:p>
      </dgm:t>
    </dgm:pt>
    <dgm:pt modelId="{C5F04559-599E-4512-9D24-795DFC3F0962}" type="sibTrans" cxnId="{FDF86951-2243-496E-9427-79A9D660B453}">
      <dgm:prSet/>
      <dgm:spPr/>
      <dgm:t>
        <a:bodyPr/>
        <a:lstStyle/>
        <a:p>
          <a:endParaRPr lang="en-ID"/>
        </a:p>
      </dgm:t>
    </dgm:pt>
    <dgm:pt modelId="{8F23FDAA-215D-4EF2-8886-1A97C8AB3E2F}" type="pres">
      <dgm:prSet presAssocID="{51C0C199-8708-4914-B78F-95D53D2BE506}" presName="CompostProcess" presStyleCnt="0">
        <dgm:presLayoutVars>
          <dgm:dir/>
          <dgm:resizeHandles val="exact"/>
        </dgm:presLayoutVars>
      </dgm:prSet>
      <dgm:spPr/>
    </dgm:pt>
    <dgm:pt modelId="{577339E6-DC5B-4198-AF19-85FDAB3A7A2E}" type="pres">
      <dgm:prSet presAssocID="{51C0C199-8708-4914-B78F-95D53D2BE506}" presName="arrow" presStyleLbl="bgShp" presStyleIdx="0" presStyleCnt="1"/>
      <dgm:spPr/>
    </dgm:pt>
    <dgm:pt modelId="{962B0A6B-C261-434D-9595-08A9E429A187}" type="pres">
      <dgm:prSet presAssocID="{51C0C199-8708-4914-B78F-95D53D2BE506}" presName="linearProcess" presStyleCnt="0"/>
      <dgm:spPr/>
    </dgm:pt>
    <dgm:pt modelId="{21BF4491-C680-4C6A-AB0D-CC0C91BC610A}" type="pres">
      <dgm:prSet presAssocID="{B6AB7A60-E5BE-44CD-B6AE-681775ACA06D}" presName="textNode" presStyleLbl="node1" presStyleIdx="0" presStyleCnt="1" custLinFactNeighborX="-27611" custLinFactNeighborY="69">
        <dgm:presLayoutVars>
          <dgm:bulletEnabled val="1"/>
        </dgm:presLayoutVars>
      </dgm:prSet>
      <dgm:spPr/>
    </dgm:pt>
  </dgm:ptLst>
  <dgm:cxnLst>
    <dgm:cxn modelId="{FDF86951-2243-496E-9427-79A9D660B453}" srcId="{51C0C199-8708-4914-B78F-95D53D2BE506}" destId="{B6AB7A60-E5BE-44CD-B6AE-681775ACA06D}" srcOrd="0" destOrd="0" parTransId="{D0B974A3-7629-4B1B-958F-27EE85F001A4}" sibTransId="{C5F04559-599E-4512-9D24-795DFC3F0962}"/>
    <dgm:cxn modelId="{C1986987-782D-4814-A458-BA9E52FD3659}" type="presOf" srcId="{51C0C199-8708-4914-B78F-95D53D2BE506}" destId="{8F23FDAA-215D-4EF2-8886-1A97C8AB3E2F}" srcOrd="0" destOrd="0" presId="urn:microsoft.com/office/officeart/2005/8/layout/hProcess9"/>
    <dgm:cxn modelId="{E7458E97-C568-46F8-8A00-6184F60CC7B6}" type="presOf" srcId="{B6AB7A60-E5BE-44CD-B6AE-681775ACA06D}" destId="{21BF4491-C680-4C6A-AB0D-CC0C91BC610A}" srcOrd="0" destOrd="0" presId="urn:microsoft.com/office/officeart/2005/8/layout/hProcess9"/>
    <dgm:cxn modelId="{8C62541C-28D3-49F5-8B97-4C968040A9B9}" type="presParOf" srcId="{8F23FDAA-215D-4EF2-8886-1A97C8AB3E2F}" destId="{577339E6-DC5B-4198-AF19-85FDAB3A7A2E}" srcOrd="0" destOrd="0" presId="urn:microsoft.com/office/officeart/2005/8/layout/hProcess9"/>
    <dgm:cxn modelId="{D32BE83A-5CE3-4AD0-A6C9-D7DD02F241C7}" type="presParOf" srcId="{8F23FDAA-215D-4EF2-8886-1A97C8AB3E2F}" destId="{962B0A6B-C261-434D-9595-08A9E429A187}" srcOrd="1" destOrd="0" presId="urn:microsoft.com/office/officeart/2005/8/layout/hProcess9"/>
    <dgm:cxn modelId="{26141C5A-FB36-41AC-9DE7-EAA0A858993B}" type="presParOf" srcId="{962B0A6B-C261-434D-9595-08A9E429A187}" destId="{21BF4491-C680-4C6A-AB0D-CC0C91BC610A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C0C199-8708-4914-B78F-95D53D2BE5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6AB7A60-E5BE-44CD-B6AE-681775ACA06D}">
      <dgm:prSet phldrT="[Text]"/>
      <dgm:spPr/>
      <dgm:t>
        <a:bodyPr/>
        <a:lstStyle/>
        <a:p>
          <a:r>
            <a:rPr lang="en-ID"/>
            <a:t>Surat rekomendasi dari BPS</a:t>
          </a:r>
        </a:p>
      </dgm:t>
    </dgm:pt>
    <dgm:pt modelId="{D0B974A3-7629-4B1B-958F-27EE85F001A4}" type="parTrans" cxnId="{FDF86951-2243-496E-9427-79A9D660B453}">
      <dgm:prSet/>
      <dgm:spPr/>
      <dgm:t>
        <a:bodyPr/>
        <a:lstStyle/>
        <a:p>
          <a:endParaRPr lang="en-ID"/>
        </a:p>
      </dgm:t>
    </dgm:pt>
    <dgm:pt modelId="{C5F04559-599E-4512-9D24-795DFC3F0962}" type="sibTrans" cxnId="{FDF86951-2243-496E-9427-79A9D660B453}">
      <dgm:prSet/>
      <dgm:spPr/>
      <dgm:t>
        <a:bodyPr/>
        <a:lstStyle/>
        <a:p>
          <a:endParaRPr lang="en-ID"/>
        </a:p>
      </dgm:t>
    </dgm:pt>
    <dgm:pt modelId="{8F23FDAA-215D-4EF2-8886-1A97C8AB3E2F}" type="pres">
      <dgm:prSet presAssocID="{51C0C199-8708-4914-B78F-95D53D2BE506}" presName="CompostProcess" presStyleCnt="0">
        <dgm:presLayoutVars>
          <dgm:dir/>
          <dgm:resizeHandles val="exact"/>
        </dgm:presLayoutVars>
      </dgm:prSet>
      <dgm:spPr/>
    </dgm:pt>
    <dgm:pt modelId="{577339E6-DC5B-4198-AF19-85FDAB3A7A2E}" type="pres">
      <dgm:prSet presAssocID="{51C0C199-8708-4914-B78F-95D53D2BE506}" presName="arrow" presStyleLbl="bgShp" presStyleIdx="0" presStyleCnt="1"/>
      <dgm:spPr/>
    </dgm:pt>
    <dgm:pt modelId="{962B0A6B-C261-434D-9595-08A9E429A187}" type="pres">
      <dgm:prSet presAssocID="{51C0C199-8708-4914-B78F-95D53D2BE506}" presName="linearProcess" presStyleCnt="0"/>
      <dgm:spPr/>
    </dgm:pt>
    <dgm:pt modelId="{21BF4491-C680-4C6A-AB0D-CC0C91BC610A}" type="pres">
      <dgm:prSet presAssocID="{B6AB7A60-E5BE-44CD-B6AE-681775ACA06D}" presName="textNode" presStyleLbl="node1" presStyleIdx="0" presStyleCnt="1" custScaleX="90228" custScaleY="90537" custLinFactNeighborX="-18354" custLinFactNeighborY="3678">
        <dgm:presLayoutVars>
          <dgm:bulletEnabled val="1"/>
        </dgm:presLayoutVars>
      </dgm:prSet>
      <dgm:spPr/>
    </dgm:pt>
  </dgm:ptLst>
  <dgm:cxnLst>
    <dgm:cxn modelId="{7D7B1E07-91E6-4B6B-8DED-D0EC399BA2AF}" type="presOf" srcId="{51C0C199-8708-4914-B78F-95D53D2BE506}" destId="{8F23FDAA-215D-4EF2-8886-1A97C8AB3E2F}" srcOrd="0" destOrd="0" presId="urn:microsoft.com/office/officeart/2005/8/layout/hProcess9"/>
    <dgm:cxn modelId="{FDF86951-2243-496E-9427-79A9D660B453}" srcId="{51C0C199-8708-4914-B78F-95D53D2BE506}" destId="{B6AB7A60-E5BE-44CD-B6AE-681775ACA06D}" srcOrd="0" destOrd="0" parTransId="{D0B974A3-7629-4B1B-958F-27EE85F001A4}" sibTransId="{C5F04559-599E-4512-9D24-795DFC3F0962}"/>
    <dgm:cxn modelId="{BE3DFC9B-3BC2-4E5D-9E98-CA25C5AE59BF}" type="presOf" srcId="{B6AB7A60-E5BE-44CD-B6AE-681775ACA06D}" destId="{21BF4491-C680-4C6A-AB0D-CC0C91BC610A}" srcOrd="0" destOrd="0" presId="urn:microsoft.com/office/officeart/2005/8/layout/hProcess9"/>
    <dgm:cxn modelId="{8EE060EF-419B-42A4-B03F-CF24A7BC766C}" type="presParOf" srcId="{8F23FDAA-215D-4EF2-8886-1A97C8AB3E2F}" destId="{577339E6-DC5B-4198-AF19-85FDAB3A7A2E}" srcOrd="0" destOrd="0" presId="urn:microsoft.com/office/officeart/2005/8/layout/hProcess9"/>
    <dgm:cxn modelId="{A19D558B-1CBD-47B4-9E72-037A76A2F227}" type="presParOf" srcId="{8F23FDAA-215D-4EF2-8886-1A97C8AB3E2F}" destId="{962B0A6B-C261-434D-9595-08A9E429A187}" srcOrd="1" destOrd="0" presId="urn:microsoft.com/office/officeart/2005/8/layout/hProcess9"/>
    <dgm:cxn modelId="{1FB74472-E221-4A3A-9D89-E9AE895A0593}" type="presParOf" srcId="{962B0A6B-C261-434D-9595-08A9E429A187}" destId="{21BF4491-C680-4C6A-AB0D-CC0C91BC610A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D820B6-570B-49B9-A458-245C0A1AB23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56BEEED-F4FF-460F-B59F-642D2B34E9AB}">
      <dgm:prSet phldrT="[Text]" custT="1"/>
      <dgm:spPr/>
      <dgm:t>
        <a:bodyPr/>
        <a:lstStyle/>
        <a:p>
          <a:pPr marL="2695575" indent="0" algn="l"/>
          <a:r>
            <a:rPr lang="en-ID" sz="3200"/>
            <a:t>Penyelenggara survei statistik sektoral wajib menyerahkan:</a:t>
          </a:r>
        </a:p>
      </dgm:t>
    </dgm:pt>
    <dgm:pt modelId="{F6FABA67-89BD-4B72-A9D6-CFB371DF8FD4}" type="parTrans" cxnId="{CB8423F1-D574-4ECE-B63D-F99BB5E81D7D}">
      <dgm:prSet/>
      <dgm:spPr/>
      <dgm:t>
        <a:bodyPr/>
        <a:lstStyle/>
        <a:p>
          <a:endParaRPr lang="en-ID"/>
        </a:p>
      </dgm:t>
    </dgm:pt>
    <dgm:pt modelId="{3BC9261B-AB16-40DD-A97E-BDC120083511}" type="sibTrans" cxnId="{CB8423F1-D574-4ECE-B63D-F99BB5E81D7D}">
      <dgm:prSet/>
      <dgm:spPr/>
      <dgm:t>
        <a:bodyPr/>
        <a:lstStyle/>
        <a:p>
          <a:endParaRPr lang="en-ID"/>
        </a:p>
      </dgm:t>
    </dgm:pt>
    <dgm:pt modelId="{1632DA4B-E31A-4CFF-8EB1-7E49D3884610}">
      <dgm:prSet phldrT="[Text]" custT="1"/>
      <dgm:spPr/>
      <dgm:t>
        <a:bodyPr/>
        <a:lstStyle/>
        <a:p>
          <a:pPr marL="0" indent="0"/>
          <a:r>
            <a:rPr lang="en-ID" sz="4000"/>
            <a:t>Publikasi </a:t>
          </a:r>
          <a:r>
            <a:rPr lang="en-ID" sz="2800"/>
            <a:t>cetak/komputer/lainnya</a:t>
          </a:r>
        </a:p>
      </dgm:t>
    </dgm:pt>
    <dgm:pt modelId="{BC4C7762-BC2C-4E79-AB0E-495E62DE2A1C}" type="parTrans" cxnId="{BEB4B0D4-201C-4268-A4AA-4D5771F9E933}">
      <dgm:prSet/>
      <dgm:spPr/>
      <dgm:t>
        <a:bodyPr/>
        <a:lstStyle/>
        <a:p>
          <a:endParaRPr lang="en-ID"/>
        </a:p>
      </dgm:t>
    </dgm:pt>
    <dgm:pt modelId="{1427C757-1523-4594-AAE5-21F64D4E7EC7}" type="sibTrans" cxnId="{BEB4B0D4-201C-4268-A4AA-4D5771F9E933}">
      <dgm:prSet/>
      <dgm:spPr/>
      <dgm:t>
        <a:bodyPr/>
        <a:lstStyle/>
        <a:p>
          <a:endParaRPr lang="en-ID"/>
        </a:p>
      </dgm:t>
    </dgm:pt>
    <dgm:pt modelId="{B9CFF781-E9F5-4A5F-A4C6-A1691D02EA02}">
      <dgm:prSet phldrT="[Text]" custT="1"/>
      <dgm:spPr/>
      <dgm:t>
        <a:bodyPr/>
        <a:lstStyle/>
        <a:p>
          <a:r>
            <a:rPr lang="en-ID" sz="4000"/>
            <a:t>Metadata</a:t>
          </a:r>
          <a:endParaRPr lang="en-ID" sz="2800"/>
        </a:p>
      </dgm:t>
    </dgm:pt>
    <dgm:pt modelId="{2257D090-B9B3-4AD0-844A-7C20E52EAD8E}" type="parTrans" cxnId="{DC74C30D-04E4-4946-8A7F-03160EC2702C}">
      <dgm:prSet/>
      <dgm:spPr/>
      <dgm:t>
        <a:bodyPr/>
        <a:lstStyle/>
        <a:p>
          <a:endParaRPr lang="en-ID"/>
        </a:p>
      </dgm:t>
    </dgm:pt>
    <dgm:pt modelId="{7C9FA276-483A-4C61-9B51-5904CCBF5363}" type="sibTrans" cxnId="{DC74C30D-04E4-4946-8A7F-03160EC2702C}">
      <dgm:prSet/>
      <dgm:spPr/>
      <dgm:t>
        <a:bodyPr/>
        <a:lstStyle/>
        <a:p>
          <a:endParaRPr lang="en-ID"/>
        </a:p>
      </dgm:t>
    </dgm:pt>
    <dgm:pt modelId="{D5652F36-C812-4073-8D9C-B9201FBD1807}" type="pres">
      <dgm:prSet presAssocID="{52D820B6-570B-49B9-A458-245C0A1AB233}" presName="Name0" presStyleCnt="0">
        <dgm:presLayoutVars>
          <dgm:dir/>
          <dgm:animLvl val="lvl"/>
          <dgm:resizeHandles val="exact"/>
        </dgm:presLayoutVars>
      </dgm:prSet>
      <dgm:spPr/>
    </dgm:pt>
    <dgm:pt modelId="{5A8D3022-E245-4C41-86C7-0E7B4DE2E0BD}" type="pres">
      <dgm:prSet presAssocID="{C56BEEED-F4FF-460F-B59F-642D2B34E9AB}" presName="boxAndChildren" presStyleCnt="0"/>
      <dgm:spPr/>
    </dgm:pt>
    <dgm:pt modelId="{7EEEA9E9-0C7E-4F36-9001-39697F81D152}" type="pres">
      <dgm:prSet presAssocID="{C56BEEED-F4FF-460F-B59F-642D2B34E9AB}" presName="parentTextBox" presStyleLbl="node1" presStyleIdx="0" presStyleCnt="1"/>
      <dgm:spPr/>
    </dgm:pt>
    <dgm:pt modelId="{C3A6CE7A-8907-4DA7-B3A9-2FFB528E6F42}" type="pres">
      <dgm:prSet presAssocID="{C56BEEED-F4FF-460F-B59F-642D2B34E9AB}" presName="entireBox" presStyleLbl="node1" presStyleIdx="0" presStyleCnt="1" custLinFactNeighborX="3022" custLinFactNeighborY="-2369"/>
      <dgm:spPr/>
    </dgm:pt>
    <dgm:pt modelId="{591D9DD6-57B1-41C4-BB87-294D840911F4}" type="pres">
      <dgm:prSet presAssocID="{C56BEEED-F4FF-460F-B59F-642D2B34E9AB}" presName="descendantBox" presStyleCnt="0"/>
      <dgm:spPr/>
    </dgm:pt>
    <dgm:pt modelId="{CD815571-E74B-4043-A528-E168C1ACB357}" type="pres">
      <dgm:prSet presAssocID="{1632DA4B-E31A-4CFF-8EB1-7E49D3884610}" presName="childTextBox" presStyleLbl="fgAccFollowNode1" presStyleIdx="0" presStyleCnt="2">
        <dgm:presLayoutVars>
          <dgm:bulletEnabled val="1"/>
        </dgm:presLayoutVars>
      </dgm:prSet>
      <dgm:spPr/>
    </dgm:pt>
    <dgm:pt modelId="{1FEF8CF7-5187-4A5F-A246-05D39A662E95}" type="pres">
      <dgm:prSet presAssocID="{B9CFF781-E9F5-4A5F-A4C6-A1691D02EA02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DC74C30D-04E4-4946-8A7F-03160EC2702C}" srcId="{C56BEEED-F4FF-460F-B59F-642D2B34E9AB}" destId="{B9CFF781-E9F5-4A5F-A4C6-A1691D02EA02}" srcOrd="1" destOrd="0" parTransId="{2257D090-B9B3-4AD0-844A-7C20E52EAD8E}" sibTransId="{7C9FA276-483A-4C61-9B51-5904CCBF5363}"/>
    <dgm:cxn modelId="{7D58CD7D-50A3-4514-A09B-5603CC815EA7}" type="presOf" srcId="{C56BEEED-F4FF-460F-B59F-642D2B34E9AB}" destId="{C3A6CE7A-8907-4DA7-B3A9-2FFB528E6F42}" srcOrd="1" destOrd="0" presId="urn:microsoft.com/office/officeart/2005/8/layout/process4"/>
    <dgm:cxn modelId="{8A0C56B1-6040-4187-86A6-23AA7FAFDA7B}" type="presOf" srcId="{52D820B6-570B-49B9-A458-245C0A1AB233}" destId="{D5652F36-C812-4073-8D9C-B9201FBD1807}" srcOrd="0" destOrd="0" presId="urn:microsoft.com/office/officeart/2005/8/layout/process4"/>
    <dgm:cxn modelId="{CB12D5B5-A1AA-4C5B-81C4-049FC54A7E95}" type="presOf" srcId="{1632DA4B-E31A-4CFF-8EB1-7E49D3884610}" destId="{CD815571-E74B-4043-A528-E168C1ACB357}" srcOrd="0" destOrd="0" presId="urn:microsoft.com/office/officeart/2005/8/layout/process4"/>
    <dgm:cxn modelId="{EEF648C4-841A-46F6-82C6-D45657AFDD10}" type="presOf" srcId="{B9CFF781-E9F5-4A5F-A4C6-A1691D02EA02}" destId="{1FEF8CF7-5187-4A5F-A246-05D39A662E95}" srcOrd="0" destOrd="0" presId="urn:microsoft.com/office/officeart/2005/8/layout/process4"/>
    <dgm:cxn modelId="{BEB4B0D4-201C-4268-A4AA-4D5771F9E933}" srcId="{C56BEEED-F4FF-460F-B59F-642D2B34E9AB}" destId="{1632DA4B-E31A-4CFF-8EB1-7E49D3884610}" srcOrd="0" destOrd="0" parTransId="{BC4C7762-BC2C-4E79-AB0E-495E62DE2A1C}" sibTransId="{1427C757-1523-4594-AAE5-21F64D4E7EC7}"/>
    <dgm:cxn modelId="{C0D5C0DD-B4DB-44EB-BFD5-6A758D4A4668}" type="presOf" srcId="{C56BEEED-F4FF-460F-B59F-642D2B34E9AB}" destId="{7EEEA9E9-0C7E-4F36-9001-39697F81D152}" srcOrd="0" destOrd="0" presId="urn:microsoft.com/office/officeart/2005/8/layout/process4"/>
    <dgm:cxn modelId="{CB8423F1-D574-4ECE-B63D-F99BB5E81D7D}" srcId="{52D820B6-570B-49B9-A458-245C0A1AB233}" destId="{C56BEEED-F4FF-460F-B59F-642D2B34E9AB}" srcOrd="0" destOrd="0" parTransId="{F6FABA67-89BD-4B72-A9D6-CFB371DF8FD4}" sibTransId="{3BC9261B-AB16-40DD-A97E-BDC120083511}"/>
    <dgm:cxn modelId="{4D2C2E8B-E831-4AE1-8644-842453795C7A}" type="presParOf" srcId="{D5652F36-C812-4073-8D9C-B9201FBD1807}" destId="{5A8D3022-E245-4C41-86C7-0E7B4DE2E0BD}" srcOrd="0" destOrd="0" presId="urn:microsoft.com/office/officeart/2005/8/layout/process4"/>
    <dgm:cxn modelId="{C44DD7D3-55DE-43AC-93D5-8CEDA7B924A9}" type="presParOf" srcId="{5A8D3022-E245-4C41-86C7-0E7B4DE2E0BD}" destId="{7EEEA9E9-0C7E-4F36-9001-39697F81D152}" srcOrd="0" destOrd="0" presId="urn:microsoft.com/office/officeart/2005/8/layout/process4"/>
    <dgm:cxn modelId="{CEB1A53A-5AEA-40E1-A222-D0BDD2E1BB59}" type="presParOf" srcId="{5A8D3022-E245-4C41-86C7-0E7B4DE2E0BD}" destId="{C3A6CE7A-8907-4DA7-B3A9-2FFB528E6F42}" srcOrd="1" destOrd="0" presId="urn:microsoft.com/office/officeart/2005/8/layout/process4"/>
    <dgm:cxn modelId="{C801759C-8DA6-4962-BEA1-97F2BC621D02}" type="presParOf" srcId="{5A8D3022-E245-4C41-86C7-0E7B4DE2E0BD}" destId="{591D9DD6-57B1-41C4-BB87-294D840911F4}" srcOrd="2" destOrd="0" presId="urn:microsoft.com/office/officeart/2005/8/layout/process4"/>
    <dgm:cxn modelId="{8EE32BA8-3489-4D1F-B907-1E4D3BBF1F6B}" type="presParOf" srcId="{591D9DD6-57B1-41C4-BB87-294D840911F4}" destId="{CD815571-E74B-4043-A528-E168C1ACB357}" srcOrd="0" destOrd="0" presId="urn:microsoft.com/office/officeart/2005/8/layout/process4"/>
    <dgm:cxn modelId="{C4313441-E466-4489-87EB-94E2692BEC26}" type="presParOf" srcId="{591D9DD6-57B1-41C4-BB87-294D840911F4}" destId="{1FEF8CF7-5187-4A5F-A246-05D39A662E9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C71BF-17E7-46FE-A0E8-3BC15A6EC07A}">
      <dsp:nvSpPr>
        <dsp:cNvPr id="0" name=""/>
        <dsp:cNvSpPr/>
      </dsp:nvSpPr>
      <dsp:spPr>
        <a:xfrm>
          <a:off x="520504" y="154134"/>
          <a:ext cx="4015999" cy="2001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altLang="en-US" sz="2800" kern="1200">
              <a:latin typeface="Calibri" panose="020F0502020204030204" pitchFamily="34" charset="0"/>
            </a:rPr>
            <a:t>Pemberitahuan rancangan survei </a:t>
          </a:r>
          <a:endParaRPr lang="en-ID" sz="2800" kern="1200"/>
        </a:p>
      </dsp:txBody>
      <dsp:txXfrm>
        <a:off x="579133" y="212763"/>
        <a:ext cx="3898741" cy="1884486"/>
      </dsp:txXfrm>
    </dsp:sp>
    <dsp:sp modelId="{093A019C-341F-4408-83C8-310EC7C8F99C}">
      <dsp:nvSpPr>
        <dsp:cNvPr id="0" name=""/>
        <dsp:cNvSpPr/>
      </dsp:nvSpPr>
      <dsp:spPr>
        <a:xfrm rot="5713154">
          <a:off x="2079299" y="2129160"/>
          <a:ext cx="638157" cy="9007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 rot="-5400000">
        <a:off x="2136850" y="2260870"/>
        <a:ext cx="540470" cy="446710"/>
      </dsp:txXfrm>
    </dsp:sp>
    <dsp:sp modelId="{5BB873DD-3147-44D2-9DB6-01509E2493BB}">
      <dsp:nvSpPr>
        <dsp:cNvPr id="0" name=""/>
        <dsp:cNvSpPr/>
      </dsp:nvSpPr>
      <dsp:spPr>
        <a:xfrm>
          <a:off x="260252" y="3003227"/>
          <a:ext cx="4015999" cy="2001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en-US" sz="2800" kern="1200">
              <a:latin typeface="Calibri" panose="020F0502020204030204" pitchFamily="34" charset="0"/>
            </a:rPr>
            <a:t>Menggunakan </a:t>
          </a:r>
          <a:br>
            <a:rPr lang="en-ID" altLang="en-US" sz="2800" kern="1200">
              <a:latin typeface="Calibri" panose="020F0502020204030204" pitchFamily="34" charset="0"/>
            </a:rPr>
          </a:br>
          <a:r>
            <a:rPr lang="id-ID" altLang="en-US" sz="2800" b="1" kern="1200">
              <a:solidFill>
                <a:schemeClr val="bg1"/>
              </a:solidFill>
              <a:latin typeface="Calibri" panose="020F0502020204030204" pitchFamily="34" charset="0"/>
            </a:rPr>
            <a:t>Formulir Pemberitahuan Kegiatan Statistik Sektoral (FS3)</a:t>
          </a:r>
          <a:endParaRPr lang="en-ID" sz="2800" b="1" kern="1200">
            <a:solidFill>
              <a:schemeClr val="bg1"/>
            </a:solidFill>
          </a:endParaRPr>
        </a:p>
      </dsp:txBody>
      <dsp:txXfrm>
        <a:off x="318881" y="3061856"/>
        <a:ext cx="3898741" cy="1884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AEEE-944F-4668-AEAC-86868DE46F99}">
      <dsp:nvSpPr>
        <dsp:cNvPr id="0" name=""/>
        <dsp:cNvSpPr/>
      </dsp:nvSpPr>
      <dsp:spPr>
        <a:xfrm rot="10800000">
          <a:off x="2116360" y="1884"/>
          <a:ext cx="7828862" cy="57771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altLang="en-US" sz="2800" kern="1200">
              <a:latin typeface="Calibri" panose="020F0502020204030204" pitchFamily="34" charset="0"/>
            </a:rPr>
            <a:t>Nama Instansi</a:t>
          </a:r>
          <a:endParaRPr lang="en-ID" sz="2800" kern="1200"/>
        </a:p>
      </dsp:txBody>
      <dsp:txXfrm rot="10800000">
        <a:off x="2260788" y="1884"/>
        <a:ext cx="7684434" cy="577714"/>
      </dsp:txXfrm>
    </dsp:sp>
    <dsp:sp modelId="{B1199A82-7AAE-4DCA-83FF-483619883819}">
      <dsp:nvSpPr>
        <dsp:cNvPr id="0" name=""/>
        <dsp:cNvSpPr/>
      </dsp:nvSpPr>
      <dsp:spPr>
        <a:xfrm>
          <a:off x="1827503" y="1884"/>
          <a:ext cx="577714" cy="57771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48C7-4E5D-4757-8915-5B93B6F9E656}">
      <dsp:nvSpPr>
        <dsp:cNvPr id="0" name=""/>
        <dsp:cNvSpPr/>
      </dsp:nvSpPr>
      <dsp:spPr>
        <a:xfrm rot="10800000">
          <a:off x="2116360" y="752050"/>
          <a:ext cx="7828862" cy="57771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Judul</a:t>
          </a:r>
        </a:p>
      </dsp:txBody>
      <dsp:txXfrm rot="10800000">
        <a:off x="2260788" y="752050"/>
        <a:ext cx="7684434" cy="577714"/>
      </dsp:txXfrm>
    </dsp:sp>
    <dsp:sp modelId="{43365AAE-C7D0-42AB-B031-44E4FB6F7CCE}">
      <dsp:nvSpPr>
        <dsp:cNvPr id="0" name=""/>
        <dsp:cNvSpPr/>
      </dsp:nvSpPr>
      <dsp:spPr>
        <a:xfrm>
          <a:off x="1827503" y="752050"/>
          <a:ext cx="577714" cy="57771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314BA-2B66-4C57-A5B4-3F41DC3FAE15}">
      <dsp:nvSpPr>
        <dsp:cNvPr id="0" name=""/>
        <dsp:cNvSpPr/>
      </dsp:nvSpPr>
      <dsp:spPr>
        <a:xfrm rot="10800000">
          <a:off x="2116360" y="1502217"/>
          <a:ext cx="7828862" cy="57771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Tujuan Survei</a:t>
          </a:r>
        </a:p>
      </dsp:txBody>
      <dsp:txXfrm rot="10800000">
        <a:off x="2260788" y="1502217"/>
        <a:ext cx="7684434" cy="577714"/>
      </dsp:txXfrm>
    </dsp:sp>
    <dsp:sp modelId="{0F03A0C4-BB37-44C2-9784-F35107310FC3}">
      <dsp:nvSpPr>
        <dsp:cNvPr id="0" name=""/>
        <dsp:cNvSpPr/>
      </dsp:nvSpPr>
      <dsp:spPr>
        <a:xfrm>
          <a:off x="1827503" y="1502217"/>
          <a:ext cx="577714" cy="57771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E3EF4-39D5-40A9-8198-08E9B7A0BB18}">
      <dsp:nvSpPr>
        <dsp:cNvPr id="0" name=""/>
        <dsp:cNvSpPr/>
      </dsp:nvSpPr>
      <dsp:spPr>
        <a:xfrm rot="10800000">
          <a:off x="2116360" y="2252383"/>
          <a:ext cx="7828862" cy="57771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Jenis Data yang akan dikumpulkan</a:t>
          </a:r>
        </a:p>
      </dsp:txBody>
      <dsp:txXfrm rot="10800000">
        <a:off x="2260788" y="2252383"/>
        <a:ext cx="7684434" cy="577714"/>
      </dsp:txXfrm>
    </dsp:sp>
    <dsp:sp modelId="{7945B6F1-D547-47BE-B92F-D6EC08CB3EB1}">
      <dsp:nvSpPr>
        <dsp:cNvPr id="0" name=""/>
        <dsp:cNvSpPr/>
      </dsp:nvSpPr>
      <dsp:spPr>
        <a:xfrm>
          <a:off x="1827503" y="2252383"/>
          <a:ext cx="577714" cy="57771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272D1-1D59-4AE0-A8D5-59FC6E1C34AA}">
      <dsp:nvSpPr>
        <dsp:cNvPr id="0" name=""/>
        <dsp:cNvSpPr/>
      </dsp:nvSpPr>
      <dsp:spPr>
        <a:xfrm rot="10800000">
          <a:off x="2116360" y="3002550"/>
          <a:ext cx="7828862" cy="57771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Wilayah kegiatan statistik</a:t>
          </a:r>
        </a:p>
      </dsp:txBody>
      <dsp:txXfrm rot="10800000">
        <a:off x="2260788" y="3002550"/>
        <a:ext cx="7684434" cy="577714"/>
      </dsp:txXfrm>
    </dsp:sp>
    <dsp:sp modelId="{0BB22B69-8CC6-43D7-8372-7924A6F0B944}">
      <dsp:nvSpPr>
        <dsp:cNvPr id="0" name=""/>
        <dsp:cNvSpPr/>
      </dsp:nvSpPr>
      <dsp:spPr>
        <a:xfrm>
          <a:off x="1827503" y="3002550"/>
          <a:ext cx="577714" cy="57771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329AF-3869-4F52-8967-739BA49849BD}">
      <dsp:nvSpPr>
        <dsp:cNvPr id="0" name=""/>
        <dsp:cNvSpPr/>
      </dsp:nvSpPr>
      <dsp:spPr>
        <a:xfrm rot="10800000">
          <a:off x="2116360" y="3752716"/>
          <a:ext cx="7828862" cy="57771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Metode statistik yang akan digunakan</a:t>
          </a:r>
        </a:p>
      </dsp:txBody>
      <dsp:txXfrm rot="10800000">
        <a:off x="2260788" y="3752716"/>
        <a:ext cx="7684434" cy="577714"/>
      </dsp:txXfrm>
    </dsp:sp>
    <dsp:sp modelId="{1691772C-CF3D-48C5-88C9-E95E3A2EDCF7}">
      <dsp:nvSpPr>
        <dsp:cNvPr id="0" name=""/>
        <dsp:cNvSpPr/>
      </dsp:nvSpPr>
      <dsp:spPr>
        <a:xfrm>
          <a:off x="1827503" y="3752716"/>
          <a:ext cx="577714" cy="57771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243FB-4499-4292-AB3E-E6DB4E0D047D}">
      <dsp:nvSpPr>
        <dsp:cNvPr id="0" name=""/>
        <dsp:cNvSpPr/>
      </dsp:nvSpPr>
      <dsp:spPr>
        <a:xfrm rot="10800000">
          <a:off x="2116360" y="4502882"/>
          <a:ext cx="7828862" cy="57771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Objek populasi dan jumlah responden</a:t>
          </a:r>
        </a:p>
      </dsp:txBody>
      <dsp:txXfrm rot="10800000">
        <a:off x="2260788" y="4502882"/>
        <a:ext cx="7684434" cy="577714"/>
      </dsp:txXfrm>
    </dsp:sp>
    <dsp:sp modelId="{081DA76B-F790-407B-BD1C-FDC844B4AFB6}">
      <dsp:nvSpPr>
        <dsp:cNvPr id="0" name=""/>
        <dsp:cNvSpPr/>
      </dsp:nvSpPr>
      <dsp:spPr>
        <a:xfrm>
          <a:off x="1827503" y="4502882"/>
          <a:ext cx="577714" cy="57771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CF48-D77D-4CE3-854D-057A6E674607}">
      <dsp:nvSpPr>
        <dsp:cNvPr id="0" name=""/>
        <dsp:cNvSpPr/>
      </dsp:nvSpPr>
      <dsp:spPr>
        <a:xfrm rot="10800000">
          <a:off x="2116360" y="5253049"/>
          <a:ext cx="7828862" cy="57771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56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Waktu pelaksanaan</a:t>
          </a:r>
        </a:p>
      </dsp:txBody>
      <dsp:txXfrm rot="10800000">
        <a:off x="2260788" y="5253049"/>
        <a:ext cx="7684434" cy="577714"/>
      </dsp:txXfrm>
    </dsp:sp>
    <dsp:sp modelId="{26521950-E168-4A92-8F47-8BD0E4B213F9}">
      <dsp:nvSpPr>
        <dsp:cNvPr id="0" name=""/>
        <dsp:cNvSpPr/>
      </dsp:nvSpPr>
      <dsp:spPr>
        <a:xfrm>
          <a:off x="1827503" y="5253049"/>
          <a:ext cx="577714" cy="57771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339E6-DC5B-4198-AF19-85FDAB3A7A2E}">
      <dsp:nvSpPr>
        <dsp:cNvPr id="0" name=""/>
        <dsp:cNvSpPr/>
      </dsp:nvSpPr>
      <dsp:spPr>
        <a:xfrm>
          <a:off x="455421" y="0"/>
          <a:ext cx="5161443" cy="540808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4491-C680-4C6A-AB0D-CC0C91BC610A}">
      <dsp:nvSpPr>
        <dsp:cNvPr id="0" name=""/>
        <dsp:cNvSpPr/>
      </dsp:nvSpPr>
      <dsp:spPr>
        <a:xfrm>
          <a:off x="0" y="1623917"/>
          <a:ext cx="4345480" cy="216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/>
            <a:t>BPS wajib meneliti dan mengevaluasi rancangan penyelenggaraan survei sektoral, meliputi:</a:t>
          </a:r>
        </a:p>
      </dsp:txBody>
      <dsp:txXfrm>
        <a:off x="105600" y="1729517"/>
        <a:ext cx="4134280" cy="1952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339E6-DC5B-4198-AF19-85FDAB3A7A2E}">
      <dsp:nvSpPr>
        <dsp:cNvPr id="0" name=""/>
        <dsp:cNvSpPr/>
      </dsp:nvSpPr>
      <dsp:spPr>
        <a:xfrm>
          <a:off x="477909" y="0"/>
          <a:ext cx="5416307" cy="31523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4491-C680-4C6A-AB0D-CC0C91BC610A}">
      <dsp:nvSpPr>
        <dsp:cNvPr id="0" name=""/>
        <dsp:cNvSpPr/>
      </dsp:nvSpPr>
      <dsp:spPr>
        <a:xfrm>
          <a:off x="0" y="1051728"/>
          <a:ext cx="5120596" cy="114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300" kern="1200"/>
            <a:t>Surat rekomendasi dari BPS</a:t>
          </a:r>
        </a:p>
      </dsp:txBody>
      <dsp:txXfrm>
        <a:off x="55728" y="1107456"/>
        <a:ext cx="5009140" cy="1030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CE7A-8907-4DA7-B3A9-2FFB528E6F42}">
      <dsp:nvSpPr>
        <dsp:cNvPr id="0" name=""/>
        <dsp:cNvSpPr/>
      </dsp:nvSpPr>
      <dsp:spPr>
        <a:xfrm>
          <a:off x="0" y="0"/>
          <a:ext cx="8496944" cy="3987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2695575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/>
            <a:t>Penyelenggara survei statistik sektoral wajib menyerahkan:</a:t>
          </a:r>
        </a:p>
      </dsp:txBody>
      <dsp:txXfrm>
        <a:off x="0" y="0"/>
        <a:ext cx="8496944" cy="2153261"/>
      </dsp:txXfrm>
    </dsp:sp>
    <dsp:sp modelId="{CD815571-E74B-4043-A528-E168C1ACB357}">
      <dsp:nvSpPr>
        <dsp:cNvPr id="0" name=""/>
        <dsp:cNvSpPr/>
      </dsp:nvSpPr>
      <dsp:spPr>
        <a:xfrm>
          <a:off x="0" y="2073511"/>
          <a:ext cx="4248472" cy="1834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Publikasi </a:t>
          </a:r>
          <a:r>
            <a:rPr lang="en-ID" sz="2800" kern="1200"/>
            <a:t>cetak/komputer/lainnya</a:t>
          </a:r>
        </a:p>
      </dsp:txBody>
      <dsp:txXfrm>
        <a:off x="0" y="2073511"/>
        <a:ext cx="4248472" cy="1834260"/>
      </dsp:txXfrm>
    </dsp:sp>
    <dsp:sp modelId="{1FEF8CF7-5187-4A5F-A246-05D39A662E95}">
      <dsp:nvSpPr>
        <dsp:cNvPr id="0" name=""/>
        <dsp:cNvSpPr/>
      </dsp:nvSpPr>
      <dsp:spPr>
        <a:xfrm>
          <a:off x="4248472" y="2073511"/>
          <a:ext cx="4248472" cy="1834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Metadata</a:t>
          </a:r>
          <a:endParaRPr lang="en-ID" sz="2800" kern="1200"/>
        </a:p>
      </dsp:txBody>
      <dsp:txXfrm>
        <a:off x="4248472" y="2073511"/>
        <a:ext cx="4248472" cy="183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438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12294-DEE1-474B-AF1E-2E2F2C1AC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621" cy="5014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75A1-BA9B-40D8-A01E-60DD675C0E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934" y="0"/>
            <a:ext cx="2985621" cy="5014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FF88AA-2C3D-450F-8DA9-2005238A8749}" type="datetimeFigureOut">
              <a:rPr lang="en-US"/>
              <a:pPr>
                <a:defRPr/>
              </a:pPr>
              <a:t>2/15/2021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497118-D31E-43BF-9C00-81A44B3F8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752475"/>
            <a:ext cx="61007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184CCA-E1E5-46F0-8CBD-4F458D10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496" y="4760212"/>
            <a:ext cx="5511173" cy="45070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57D9-5D7D-4C45-8FD2-E1189F86E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515616"/>
            <a:ext cx="2985621" cy="501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9D2D-6989-4073-961C-6420C6FA7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934" y="9515616"/>
            <a:ext cx="2985621" cy="5014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7DE5A9-F725-47A1-BFED-C84D28733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218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1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7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7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9E981E0-803D-4FD9-A725-94B62449CF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9AEA9D7-5E58-4187-8023-28479F7D5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48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9E981E0-803D-4FD9-A725-94B62449CF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9AEA9D7-5E58-4187-8023-28479F7D5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84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8CE-E9E8-404A-B8FD-3484D66DEA55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535" y="6940490"/>
            <a:ext cx="2839244" cy="398679"/>
          </a:xfrm>
          <a:prstGeom prst="rect">
            <a:avLst/>
          </a:prstGeom>
        </p:spPr>
        <p:txBody>
          <a:bodyPr/>
          <a:lstStyle/>
          <a:p>
            <a:fld id="{7882FCF9-D15E-4A61-AC4B-5BBAE8202B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68188" cy="7490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5" b="3548"/>
          <a:stretch/>
        </p:blipFill>
        <p:spPr>
          <a:xfrm>
            <a:off x="1571724" y="5201"/>
            <a:ext cx="10596464" cy="74830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66405"/>
            <a:ext cx="6844606" cy="665621"/>
          </a:xfrm>
          <a:prstGeom prst="rect">
            <a:avLst/>
          </a:prstGeom>
          <a:gradFill flip="none" rotWithShape="1">
            <a:gsLst>
              <a:gs pos="0">
                <a:srgbClr val="045D94">
                  <a:alpha val="0"/>
                </a:srgbClr>
              </a:gs>
              <a:gs pos="100000">
                <a:srgbClr val="015C9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0" y="273772"/>
            <a:ext cx="3650456" cy="4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rgbClr val="01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FF1-70AD-4306-B853-F74C71CACBBC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2320" y="7176229"/>
            <a:ext cx="2839244" cy="398679"/>
          </a:xfrm>
        </p:spPr>
        <p:txBody>
          <a:bodyPr/>
          <a:lstStyle>
            <a:lvl1pPr>
              <a:defRPr sz="1529" b="1">
                <a:solidFill>
                  <a:schemeClr val="bg1"/>
                </a:solidFill>
              </a:defRPr>
            </a:lvl1pPr>
          </a:lstStyle>
          <a:p>
            <a:fld id="{7882FCF9-D15E-4A61-AC4B-5BBAE8202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68188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A9CA-BEC0-493A-99B8-EC703ECA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EF07160-7A96-4ACB-B0C1-8FED356C537D}" type="datetime1">
              <a:rPr lang="en-US" smtClean="0"/>
              <a:t>2/15/2021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4106-E3DC-45FF-8AF7-3ECB5418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7BFC-DA92-40BF-A25C-D0B4C5D8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CC291A31-365B-4E60-9666-C58B8715B02F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8188" y="0"/>
            <a:ext cx="7291903" cy="609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96447"/>
            <a:ext cx="12168188" cy="8029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7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68188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8891145-A66E-475F-99F4-345F89F0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678BEF-BD4D-4C43-9971-A67E3D1F9C71}" type="datetime1">
              <a:rPr lang="en-US" smtClean="0"/>
              <a:t>2/15/2021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7990724-8823-4A4D-A34E-00146DA8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33E462E-1803-47AE-A847-199C1D4E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Arial" panose="020B0604020202020204" pitchFamily="34" charset="0"/>
              </a:defRPr>
            </a:lvl1pPr>
          </a:lstStyle>
          <a:p>
            <a:fld id="{622B75A7-7B6E-4AEF-B311-88AE091A0666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8" name="Rectangle 7"/>
          <p:cNvSpPr/>
          <p:nvPr userDrawn="1"/>
        </p:nvSpPr>
        <p:spPr>
          <a:xfrm flipH="1">
            <a:off x="4868188" y="0"/>
            <a:ext cx="7291903" cy="609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>
            <a:extLst>
              <a:ext uri="{FF2B5EF4-FFF2-40B4-BE49-F238E27FC236}">
                <a16:creationId xmlns:a16="http://schemas.microsoft.com/office/drawing/2014/main" id="{07B0F0A9-74BB-4CE9-97E8-79D63F654E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8013" y="2565400"/>
            <a:ext cx="1095216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16" tIns="56158" rIns="112316" bIns="5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  <a:endParaRPr lang="id-ID" alt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B078-B8A1-4A05-8793-9D0E44DC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8013" y="6940550"/>
            <a:ext cx="2840037" cy="398463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l" defTabSz="1123158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7DA853D-E632-407B-A127-51EE5AAB6A83}" type="datetime1">
              <a:rPr lang="en-US" smtClean="0"/>
              <a:t>2/15/2021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711A-3DCA-40C0-84C1-CFC40BCD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7663" y="6940550"/>
            <a:ext cx="3852862" cy="398463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ctr" defTabSz="1123158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5583-E815-44B6-89D3-E514D9A0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138" y="6940550"/>
            <a:ext cx="2840037" cy="398463"/>
          </a:xfrm>
          <a:prstGeom prst="rect">
            <a:avLst/>
          </a:prstGeom>
        </p:spPr>
        <p:txBody>
          <a:bodyPr vert="horz" wrap="square" lIns="112316" tIns="56158" rIns="112316" bIns="56158" numCol="1" anchor="ctr" anchorCtr="0" compatLnSpc="1">
            <a:prstTxWarp prst="textNoShape">
              <a:avLst/>
            </a:prstTxWarp>
          </a:bodyPr>
          <a:lstStyle>
            <a:lvl1pPr algn="r" defTabSz="1122363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D418A24-B85E-4B8F-89E6-6D9C3593E22F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868188" y="0"/>
            <a:ext cx="7291903" cy="609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7" r:id="rId1"/>
    <p:sldLayoutId id="2147486698" r:id="rId2"/>
    <p:sldLayoutId id="2147486687" r:id="rId3"/>
    <p:sldLayoutId id="2147486688" r:id="rId4"/>
  </p:sldLayoutIdLst>
  <p:hf sldNum="0" hdr="0" ftr="0" dt="0"/>
  <p:txStyles>
    <p:titleStyle>
      <a:lvl1pPr algn="ctr" defTabSz="1122363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50838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3350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5325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5713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8683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262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11841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73419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579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158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4736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6315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7894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9473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31051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2630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27968" y="1473185"/>
            <a:ext cx="9069088" cy="211402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tabLst>
                <a:tab pos="5491383" algn="l"/>
              </a:tabLst>
            </a:pPr>
            <a: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MEKANISME REKOMENDASI </a:t>
            </a:r>
            <a:b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</a:br>
            <a: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KEGIATAN STATISTIK SEKTORAL</a:t>
            </a:r>
            <a:b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</a:br>
            <a: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DAN </a:t>
            </a:r>
            <a:b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</a:br>
            <a: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PENYERAHAN SINOPSIS HASIL </a:t>
            </a:r>
            <a:b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</a:br>
            <a:r>
              <a:rPr lang="en-ID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KEGIATAN STATISTIK KHUSUS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478" y="4032151"/>
            <a:ext cx="7776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Tarif Mekanisme Rekomendasi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22" y="1295847"/>
            <a:ext cx="5365652" cy="3679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494" y="2015927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/>
              <a:t>Pengajuan rekomendasi kegiatan statistik tidak dipungut biaya</a:t>
            </a:r>
          </a:p>
        </p:txBody>
      </p:sp>
    </p:spTree>
    <p:extLst>
      <p:ext uri="{BB962C8B-B14F-4D97-AF65-F5344CB8AC3E}">
        <p14:creationId xmlns:p14="http://schemas.microsoft.com/office/powerpoint/2010/main" val="41625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Pemberian Rekomendasi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66743535"/>
              </p:ext>
            </p:extLst>
          </p:nvPr>
        </p:nvGraphicFramePr>
        <p:xfrm>
          <a:off x="395462" y="1007815"/>
          <a:ext cx="6072287" cy="540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56102" y="1222557"/>
            <a:ext cx="5797226" cy="5262979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Tujuan Survei</a:t>
            </a:r>
          </a:p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Jenis data yang akan dikumpulkan</a:t>
            </a:r>
          </a:p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Wilayah kegiatan statistik</a:t>
            </a:r>
          </a:p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Metode statistik yang akan digunakan</a:t>
            </a:r>
          </a:p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Objek populasi dan jumlah responden</a:t>
            </a:r>
          </a:p>
          <a:p>
            <a:pPr marL="546100" indent="-342900">
              <a:lnSpc>
                <a:spcPct val="150000"/>
              </a:lnSpc>
              <a:buAutoNum type="arabicPeriod"/>
            </a:pPr>
            <a:r>
              <a:rPr lang="en-ID" sz="28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Cambria" panose="02040503050406030204" pitchFamily="18" charset="0"/>
              </a:rPr>
              <a:t>Waktu pelaksanaan</a:t>
            </a:r>
          </a:p>
        </p:txBody>
      </p:sp>
    </p:spTree>
    <p:extLst>
      <p:ext uri="{BB962C8B-B14F-4D97-AF65-F5344CB8AC3E}">
        <p14:creationId xmlns:p14="http://schemas.microsoft.com/office/powerpoint/2010/main" val="2183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Pemberian Rekomendasi (2)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77726818"/>
              </p:ext>
            </p:extLst>
          </p:nvPr>
        </p:nvGraphicFramePr>
        <p:xfrm>
          <a:off x="395462" y="809693"/>
          <a:ext cx="6372126" cy="315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2" descr="D:\[DHP]\Rekomendasi\2016\Panduan Rekomendasi Kegiatan Statistik\Panduan Rekomendasi Kegiatan Statistik-77.jpg">
            <a:extLst>
              <a:ext uri="{FF2B5EF4-FFF2-40B4-BE49-F238E27FC236}">
                <a16:creationId xmlns:a16="http://schemas.microsoft.com/office/drawing/2014/main" id="{C60D2A5C-657B-4A37-AA10-87769D78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10793" r="6" b="6670"/>
          <a:stretch>
            <a:fillRect/>
          </a:stretch>
        </p:blipFill>
        <p:spPr bwMode="auto">
          <a:xfrm>
            <a:off x="6609368" y="995178"/>
            <a:ext cx="5163358" cy="5937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8" y="4691435"/>
            <a:ext cx="1512168" cy="1512168"/>
          </a:xfrm>
          <a:prstGeom prst="rect">
            <a:avLst/>
          </a:prstGeom>
        </p:spPr>
      </p:pic>
      <p:sp>
        <p:nvSpPr>
          <p:cNvPr id="8" name="Double Wave 7"/>
          <p:cNvSpPr/>
          <p:nvPr/>
        </p:nvSpPr>
        <p:spPr>
          <a:xfrm>
            <a:off x="1763614" y="4547419"/>
            <a:ext cx="4361426" cy="1800200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>
                <a:solidFill>
                  <a:schemeClr val="accent1">
                    <a:lumMod val="50000"/>
                  </a:schemeClr>
                </a:solidFill>
              </a:rPr>
              <a:t>Diberikan BPS ke penyelenggara survei sektoral selambatnya </a:t>
            </a:r>
            <a:r>
              <a:rPr lang="en-ID" sz="2400" b="1">
                <a:solidFill>
                  <a:srgbClr val="0070C0"/>
                </a:solidFill>
              </a:rPr>
              <a:t>30 hari </a:t>
            </a:r>
            <a:r>
              <a:rPr lang="en-ID" sz="2400" b="1">
                <a:solidFill>
                  <a:schemeClr val="accent1">
                    <a:lumMod val="50000"/>
                  </a:schemeClr>
                </a:solidFill>
              </a:rPr>
              <a:t>setelah FS3 lengkap</a:t>
            </a:r>
          </a:p>
        </p:txBody>
      </p:sp>
    </p:spTree>
    <p:extLst>
      <p:ext uri="{BB962C8B-B14F-4D97-AF65-F5344CB8AC3E}">
        <p14:creationId xmlns:p14="http://schemas.microsoft.com/office/powerpoint/2010/main" val="4148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Nomor Rekomendasi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880" t="42632" r="29288" b="27896"/>
          <a:stretch/>
        </p:blipFill>
        <p:spPr>
          <a:xfrm>
            <a:off x="1403574" y="1079823"/>
            <a:ext cx="9227311" cy="374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Penyerahan Hasil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0" y="5112271"/>
            <a:ext cx="1512168" cy="15121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3454" y="964679"/>
            <a:ext cx="8496944" cy="3987522"/>
            <a:chOff x="2561006" y="836717"/>
            <a:chExt cx="9355736" cy="398752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90429543"/>
                </p:ext>
              </p:extLst>
            </p:nvPr>
          </p:nvGraphicFramePr>
          <p:xfrm>
            <a:off x="2561006" y="836717"/>
            <a:ext cx="9355736" cy="39875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734" y="1007815"/>
              <a:ext cx="2466975" cy="1728192"/>
            </a:xfrm>
            <a:prstGeom prst="rect">
              <a:avLst/>
            </a:prstGeom>
          </p:spPr>
        </p:pic>
      </p:grpSp>
      <p:sp>
        <p:nvSpPr>
          <p:cNvPr id="9" name="Snip Single Corner Rectangle 8"/>
          <p:cNvSpPr/>
          <p:nvPr/>
        </p:nvSpPr>
        <p:spPr>
          <a:xfrm>
            <a:off x="2123654" y="5328295"/>
            <a:ext cx="9793088" cy="115212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solidFill>
                  <a:srgbClr val="0070C0"/>
                </a:solidFill>
              </a:rPr>
              <a:t>Diserahkan ke BPS selambat-lambatnya </a:t>
            </a:r>
            <a:r>
              <a:rPr lang="en-ID" sz="3600" b="1">
                <a:solidFill>
                  <a:srgbClr val="0070C0"/>
                </a:solidFill>
              </a:rPr>
              <a:t>30 hari </a:t>
            </a:r>
            <a:r>
              <a:rPr lang="en-ID" sz="2800">
                <a:solidFill>
                  <a:srgbClr val="0070C0"/>
                </a:solidFill>
              </a:rPr>
              <a:t>sebelum disebarluaskan kepada pihak lain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053654" y="1055541"/>
            <a:ext cx="2863088" cy="1440160"/>
          </a:xfrm>
          <a:prstGeom prst="wedgeRoundRectCallout">
            <a:avLst>
              <a:gd name="adj1" fmla="val -87776"/>
              <a:gd name="adj2" fmla="val 223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rgbClr val="0070C0"/>
                </a:solidFill>
              </a:rPr>
              <a:t>Yang hasilnya akan disebarluaskan atau dapat dimanfaatkan pihak lain</a:t>
            </a:r>
          </a:p>
        </p:txBody>
      </p:sp>
    </p:spTree>
    <p:extLst>
      <p:ext uri="{BB962C8B-B14F-4D97-AF65-F5344CB8AC3E}">
        <p14:creationId xmlns:p14="http://schemas.microsoft.com/office/powerpoint/2010/main" val="27332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PP No. 18 Tahun 2016 tentang Perangkat Daerah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66" y="814831"/>
            <a:ext cx="10100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solidFill>
                  <a:schemeClr val="bg1"/>
                </a:solidFill>
              </a:rPr>
              <a:t>Pemetaan Intensitas Urusan Pemerintahan Bidang Statistik dan Penentuan Beban Kerja Perangkat Daerah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28455"/>
              </p:ext>
            </p:extLst>
          </p:nvPr>
        </p:nvGraphicFramePr>
        <p:xfrm>
          <a:off x="539478" y="1872074"/>
          <a:ext cx="10801200" cy="530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VARIABEL</a:t>
                      </a:r>
                    </a:p>
                  </a:txBody>
                  <a:tcPr>
                    <a:solidFill>
                      <a:srgbClr val="5D76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BOBOT (%)</a:t>
                      </a:r>
                    </a:p>
                  </a:txBody>
                  <a:tcPr>
                    <a:solidFill>
                      <a:srgbClr val="5D76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20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Variabel</a:t>
                      </a:r>
                      <a:r>
                        <a:rPr lang="en-ID" sz="20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Umum</a:t>
                      </a:r>
                      <a:endParaRPr lang="en-ID" sz="20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5D76A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D" sz="2000" b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5D76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 Jumlah Penduduk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 Luas Wilayah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 Jumlah APBD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20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Variabel</a:t>
                      </a:r>
                      <a:r>
                        <a:rPr lang="en-ID" sz="20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Teknis</a:t>
                      </a:r>
                      <a:endParaRPr lang="en-ID" sz="20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5D7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5D76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50000"/>
                        </a:lnSpc>
                      </a:pPr>
                      <a:r>
                        <a:rPr lang="en-ID" sz="20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 </a:t>
                      </a:r>
                      <a:r>
                        <a:rPr lang="en-ID" sz="2000" kern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Jumlah survey bidang sosial, ekonomi, politik, hukum dan HAM</a:t>
                      </a:r>
                      <a:r>
                        <a:rPr lang="en-ID" sz="2000" kern="1200" baseline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2000" kern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yang mendapatkan rekomendasi BPS</a:t>
                      </a:r>
                      <a:endParaRPr lang="en-ID" sz="2000" b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50000"/>
                        </a:lnSpc>
                      </a:pPr>
                      <a:r>
                        <a:rPr lang="en-ID" sz="20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 </a:t>
                      </a:r>
                      <a:r>
                        <a:rPr lang="en-ID" sz="2000" kern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Jumlah kompilasi produk administrasi bidang sosial, ekonomi,</a:t>
                      </a:r>
                      <a:r>
                        <a:rPr lang="en-ID" sz="2000" kern="1200" baseline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2000" kern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politik, hukum dan HAM yang mendapatkan rekomendasi BPS </a:t>
                      </a:r>
                      <a:endParaRPr lang="en-ID" sz="2000" b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5582" y="906766"/>
            <a:ext cx="9289677" cy="684213"/>
            <a:chOff x="1475582" y="1223839"/>
            <a:chExt cx="9289677" cy="684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6642DC-D912-4EF0-B14B-AF76202048DE}"/>
                </a:ext>
              </a:extLst>
            </p:cNvPr>
            <p:cNvGrpSpPr/>
            <p:nvPr/>
          </p:nvGrpSpPr>
          <p:grpSpPr>
            <a:xfrm>
              <a:off x="1475582" y="1223839"/>
              <a:ext cx="9289677" cy="684213"/>
              <a:chOff x="755502" y="1295400"/>
              <a:chExt cx="9289677" cy="684213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F3FAF58A-328D-4218-B0C9-9C517FA961B6}"/>
                  </a:ext>
                </a:extLst>
              </p:cNvPr>
              <p:cNvSpPr/>
              <p:nvPr/>
            </p:nvSpPr>
            <p:spPr>
              <a:xfrm flipH="1">
                <a:off x="9324454" y="1441450"/>
                <a:ext cx="720725" cy="442913"/>
              </a:xfrm>
              <a:prstGeom prst="chevron">
                <a:avLst>
                  <a:gd name="adj" fmla="val 38563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51507097-1E34-45EB-933E-A74F62626367}"/>
                  </a:ext>
                </a:extLst>
              </p:cNvPr>
              <p:cNvSpPr/>
              <p:nvPr/>
            </p:nvSpPr>
            <p:spPr>
              <a:xfrm>
                <a:off x="755502" y="1439863"/>
                <a:ext cx="720725" cy="442912"/>
              </a:xfrm>
              <a:prstGeom prst="chevron">
                <a:avLst>
                  <a:gd name="adj" fmla="val 38563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B8DB3F-18E6-4B2D-A222-2BFCC580F29C}"/>
                  </a:ext>
                </a:extLst>
              </p:cNvPr>
              <p:cNvSpPr/>
              <p:nvPr/>
            </p:nvSpPr>
            <p:spPr>
              <a:xfrm>
                <a:off x="1043534" y="1295400"/>
                <a:ext cx="8712968" cy="6842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D6748-4D6D-4615-AF7D-6CCD9DD47767}"/>
                </a:ext>
              </a:extLst>
            </p:cNvPr>
            <p:cNvSpPr txBox="1"/>
            <p:nvPr/>
          </p:nvSpPr>
          <p:spPr>
            <a:xfrm>
              <a:off x="2569958" y="1281113"/>
              <a:ext cx="7101304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ID" sz="3000" b="1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rPr>
                <a:t>Penyelenggaraan </a:t>
              </a:r>
              <a:r>
                <a:rPr lang="id-ID" sz="3000" b="1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rPr>
                <a:t>Kegiatan Statistik </a:t>
              </a:r>
              <a:r>
                <a:rPr lang="en-ID" sz="3000" b="1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rPr>
                <a:t>Khusus</a:t>
              </a:r>
              <a:endParaRPr lang="id-ID" sz="3000" b="1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endParaRPr>
            </a:p>
          </p:txBody>
        </p:sp>
      </p:grpSp>
      <p:sp>
        <p:nvSpPr>
          <p:cNvPr id="44038" name="TextBox 14">
            <a:extLst>
              <a:ext uri="{FF2B5EF4-FFF2-40B4-BE49-F238E27FC236}">
                <a16:creationId xmlns:a16="http://schemas.microsoft.com/office/drawing/2014/main" id="{B6A61BAB-00B0-414F-96C9-4A8D84EC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33" y="2160588"/>
            <a:ext cx="10832212" cy="523220"/>
          </a:xfrm>
          <a:prstGeom prst="rect">
            <a:avLst/>
          </a:prstGeom>
          <a:solidFill>
            <a:srgbClr val="D65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altLang="en-US" sz="2800" b="1">
                <a:solidFill>
                  <a:srgbClr val="E6E6E6"/>
                </a:solidFill>
                <a:latin typeface="Cambria" panose="02040503050406030204" pitchFamily="18" charset="0"/>
              </a:rPr>
              <a:t>PP No. 51 Tahun 1999 tentang Penyelenggaraan Statistik Pasal </a:t>
            </a:r>
            <a:r>
              <a:rPr lang="en-ID" altLang="en-US" sz="2800" b="1">
                <a:solidFill>
                  <a:srgbClr val="E6E6E6"/>
                </a:solidFill>
                <a:latin typeface="Cambria" panose="02040503050406030204" pitchFamily="18" charset="0"/>
              </a:rPr>
              <a:t>36</a:t>
            </a:r>
            <a:endParaRPr lang="id-ID" altLang="en-US" sz="2800" b="1">
              <a:solidFill>
                <a:srgbClr val="E6E6E6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811042D-24BF-4A2E-9002-3CE05344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10" y="3059550"/>
            <a:ext cx="10132576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352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Penyelenggara survei statistik khusus wajib memberitahukan sinopsis hasil survei yang diselenggarakannya kepada BPS. 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Survei statistik khusus yang wajib dilaporkan sinopsisnya, yang memenuhi kriteria:</a:t>
            </a:r>
          </a:p>
          <a:p>
            <a:pPr marL="898525" indent="-457200" eaLnBrk="1" hangingPunct="1">
              <a:buFontTx/>
              <a:buAutoNum type="alphaLcPeriod"/>
              <a:defRPr/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Hasilnya dipublikasikan;</a:t>
            </a:r>
          </a:p>
          <a:p>
            <a:pPr marL="898525" indent="-457200" eaLnBrk="1" hangingPunct="1">
              <a:buFontTx/>
              <a:buAutoNum type="alphaLcPeriod"/>
              <a:defRPr/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Menggunakan metode statistik;</a:t>
            </a:r>
          </a:p>
          <a:p>
            <a:pPr marL="898525" indent="-457200" eaLnBrk="1" hangingPunct="1">
              <a:buFontTx/>
              <a:buAutoNum type="alphaLcPeriod"/>
              <a:defRPr/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Merupakan data primer;</a:t>
            </a:r>
            <a:endParaRPr lang="fi-FI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3141D1-1B68-483C-AC84-AFE07818CC8E}"/>
              </a:ext>
            </a:extLst>
          </p:cNvPr>
          <p:cNvSpPr/>
          <p:nvPr/>
        </p:nvSpPr>
        <p:spPr>
          <a:xfrm>
            <a:off x="827510" y="2160587"/>
            <a:ext cx="10838034" cy="4247828"/>
          </a:xfrm>
          <a:prstGeom prst="rect">
            <a:avLst/>
          </a:prstGeom>
          <a:noFill/>
          <a:ln w="12700">
            <a:solidFill>
              <a:srgbClr val="D65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2400"/>
          </a:p>
        </p:txBody>
      </p:sp>
      <p:sp>
        <p:nvSpPr>
          <p:cNvPr id="14" name="Rectangle 13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Kewajiban Statistik Khusus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893" t="18463" r="33926" b="12069"/>
          <a:stretch/>
        </p:blipFill>
        <p:spPr>
          <a:xfrm>
            <a:off x="497086" y="3576121"/>
            <a:ext cx="2733253" cy="3426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773" y="3745688"/>
            <a:ext cx="2501868" cy="3283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4267200" y="588585"/>
            <a:ext cx="0" cy="65527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Kuesioner 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501373" y="100290"/>
            <a:ext cx="738664" cy="15696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D" sz="3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FS3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65" y="1321298"/>
            <a:ext cx="3407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Digunakan </a:t>
            </a:r>
            <a:r>
              <a:rPr lang="en-ID" sz="2000">
                <a:solidFill>
                  <a:srgbClr val="FFC000"/>
                </a:solidFill>
              </a:rPr>
              <a:t>sebelum </a:t>
            </a:r>
            <a:r>
              <a:rPr lang="en-ID" sz="2000">
                <a:solidFill>
                  <a:schemeClr val="bg1"/>
                </a:solidFill>
              </a:rPr>
              <a:t>pelaksanaan survei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cara pengumpulan data: </a:t>
            </a:r>
            <a:r>
              <a:rPr lang="en-ID" sz="2000">
                <a:solidFill>
                  <a:srgbClr val="FFC000"/>
                </a:solidFill>
              </a:rPr>
              <a:t>survei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jenis: </a:t>
            </a:r>
            <a:r>
              <a:rPr lang="en-ID" sz="2000">
                <a:solidFill>
                  <a:srgbClr val="FFC000"/>
                </a:solidFill>
              </a:rPr>
              <a:t>statistik sektoral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2486" y="717558"/>
            <a:ext cx="390031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D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Q-Metadata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18" y="1390721"/>
            <a:ext cx="4067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Digunakan </a:t>
            </a:r>
            <a:r>
              <a:rPr lang="en-ID" sz="2000">
                <a:solidFill>
                  <a:srgbClr val="FFC000"/>
                </a:solidFill>
              </a:rPr>
              <a:t>setelah </a:t>
            </a:r>
            <a:r>
              <a:rPr lang="en-ID" sz="2000">
                <a:solidFill>
                  <a:schemeClr val="bg1"/>
                </a:solidFill>
              </a:rPr>
              <a:t>pelaksanaan kegiatan stat.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cara pengumpulan data: </a:t>
            </a:r>
            <a:r>
              <a:rPr lang="en-ID" sz="2000">
                <a:solidFill>
                  <a:srgbClr val="FFC000"/>
                </a:solidFill>
              </a:rPr>
              <a:t>sensus, survei, dan kompromin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jenis: </a:t>
            </a:r>
            <a:r>
              <a:rPr lang="en-ID" sz="2000">
                <a:solidFill>
                  <a:srgbClr val="FFC000"/>
                </a:solidFill>
              </a:rPr>
              <a:t>statistik sektoral dan khusus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100318" y="634657"/>
            <a:ext cx="0" cy="65527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4819232" y="183808"/>
            <a:ext cx="738664" cy="15696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D" sz="3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FS2K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3902" t="12108" r="50000" b="7897"/>
          <a:stretch/>
        </p:blipFill>
        <p:spPr>
          <a:xfrm>
            <a:off x="4864379" y="3637490"/>
            <a:ext cx="2701111" cy="3365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4267199" y="1337970"/>
            <a:ext cx="36891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Digunakan </a:t>
            </a:r>
            <a:r>
              <a:rPr lang="en-ID" sz="2000">
                <a:solidFill>
                  <a:srgbClr val="FFC000"/>
                </a:solidFill>
              </a:rPr>
              <a:t>setelah </a:t>
            </a:r>
            <a:r>
              <a:rPr lang="en-ID" sz="2000">
                <a:solidFill>
                  <a:schemeClr val="bg1"/>
                </a:solidFill>
              </a:rPr>
              <a:t>pelaksanaan survei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cara pengumpulan data: </a:t>
            </a:r>
            <a:r>
              <a:rPr lang="en-ID" sz="2000">
                <a:solidFill>
                  <a:srgbClr val="FFC000"/>
                </a:solidFill>
              </a:rPr>
              <a:t>survei</a:t>
            </a:r>
          </a:p>
          <a:p>
            <a:pPr marL="458788" indent="-285750">
              <a:buFontTx/>
              <a:buChar char="-"/>
            </a:pPr>
            <a:r>
              <a:rPr lang="en-ID" sz="2000">
                <a:solidFill>
                  <a:schemeClr val="bg1"/>
                </a:solidFill>
              </a:rPr>
              <a:t>jenis: </a:t>
            </a:r>
            <a:r>
              <a:rPr lang="en-ID" sz="2000">
                <a:solidFill>
                  <a:srgbClr val="FFC000"/>
                </a:solidFill>
              </a:rPr>
              <a:t>statistik khusus</a:t>
            </a:r>
          </a:p>
        </p:txBody>
      </p:sp>
    </p:spTree>
    <p:extLst>
      <p:ext uri="{BB962C8B-B14F-4D97-AF65-F5344CB8AC3E}">
        <p14:creationId xmlns:p14="http://schemas.microsoft.com/office/powerpoint/2010/main" val="38078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684325-7311-4F1D-96C7-6854BE755C6E}"/>
              </a:ext>
            </a:extLst>
          </p:cNvPr>
          <p:cNvSpPr txBox="1">
            <a:spLocks/>
          </p:cNvSpPr>
          <p:nvPr/>
        </p:nvSpPr>
        <p:spPr>
          <a:xfrm>
            <a:off x="1520825" y="2809875"/>
            <a:ext cx="9126538" cy="10779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id-ID" altLang="en-US" sz="6000" b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Terima Kasih</a:t>
            </a:r>
            <a:endParaRPr lang="en-US" altLang="en-US" sz="6000" b="1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75582" y="1079823"/>
            <a:ext cx="9289677" cy="684213"/>
            <a:chOff x="755502" y="1295400"/>
            <a:chExt cx="9289677" cy="6842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8" name="Chevron 7"/>
            <p:cNvSpPr/>
            <p:nvPr/>
          </p:nvSpPr>
          <p:spPr>
            <a:xfrm flipH="1">
              <a:off x="9324454" y="1441450"/>
              <a:ext cx="720725" cy="442913"/>
            </a:xfrm>
            <a:prstGeom prst="chevron">
              <a:avLst>
                <a:gd name="adj" fmla="val 38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755502" y="1439863"/>
              <a:ext cx="720725" cy="442912"/>
            </a:xfrm>
            <a:prstGeom prst="chevron">
              <a:avLst>
                <a:gd name="adj" fmla="val 38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534" y="1295400"/>
              <a:ext cx="8712968" cy="684213"/>
            </a:xfrm>
            <a:prstGeom prst="rect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60575" y="1137172"/>
            <a:ext cx="8120063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d-ID" sz="3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Dasar Hukum Penyelenggaraan Kegiatan Statistik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9785" y="2015927"/>
            <a:ext cx="10080625" cy="4503797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Undang-Undang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Republik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Indonesia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16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1997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 tentang Statistik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Peraturan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Pemerintah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51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1999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tentang Penyelenggaraan Statistik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Peraturan Presiden Nomor 39 Tahun 2019 tentang Satu Data Indonesia</a:t>
            </a:r>
            <a:endParaRPr lang="en-US" sz="20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id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Peraturan BPS Nomor </a:t>
            </a:r>
            <a:r>
              <a:rPr lang="en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4</a:t>
            </a:r>
            <a:r>
              <a:rPr lang="id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 Tahun 20</a:t>
            </a:r>
            <a:r>
              <a:rPr lang="en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1</a:t>
            </a:r>
            <a:r>
              <a:rPr lang="id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9 tentang </a:t>
            </a:r>
            <a:r>
              <a:rPr lang="en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Norma, Standar, Prosedur, dan Kriteria Penyelenggaraan Statistik Sektoral oleh Pemerintah Daerah</a:t>
            </a: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Keputusan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Kepala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BPS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5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2000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tentang Sistem Statistik Nasional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Keputusan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Kepala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BPS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6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2000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tentang Penyelenggaraan Statistik Dasar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Keputusan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Kepala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BPS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7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2000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tentang Tata Cara Penyelenggaraan Survei Statistik Sektoral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  <a:p>
            <a:pPr marL="457200" indent="-457200">
              <a:lnSpc>
                <a:spcPct val="125000"/>
              </a:lnSpc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Keputusan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Kepala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BPS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Nomor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8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tahun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2000</a:t>
            </a:r>
            <a:r>
              <a:rPr lang="id-ID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 tentang Tata Cara Pemberitahuan Sinopsis Survei </a:t>
            </a:r>
            <a:r>
              <a:rPr lang="id-ID" sz="20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Adobe Gothic Std B" panose="020B0800000000000000" pitchFamily="34" charset="-128"/>
              </a:rPr>
              <a:t>Statistik Khusus</a:t>
            </a:r>
            <a:endParaRPr lang="id-ID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7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15542" y="791791"/>
            <a:ext cx="9960722" cy="5657779"/>
            <a:chOff x="611188" y="1944688"/>
            <a:chExt cx="10995025" cy="5387975"/>
          </a:xfrm>
        </p:grpSpPr>
        <p:pic>
          <p:nvPicPr>
            <p:cNvPr id="3" name="Picture 7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1944688"/>
              <a:ext cx="10995025" cy="5387975"/>
            </a:xfrm>
            <a:prstGeom prst="rect">
              <a:avLst/>
            </a:prstGeom>
            <a:noFill/>
            <a:ln w="9525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431956" y="2592782"/>
              <a:ext cx="2754109" cy="2883614"/>
              <a:chOff x="3431956" y="2592782"/>
              <a:chExt cx="2754109" cy="28836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31956" y="2592782"/>
                <a:ext cx="957235" cy="769710"/>
              </a:xfrm>
              <a:prstGeom prst="rect">
                <a:avLst/>
              </a:prstGeom>
              <a:solidFill>
                <a:srgbClr val="E48924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1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Statistik</a:t>
                </a:r>
                <a:r>
                  <a:rPr lang="en-US" sz="1201" b="1" kern="0" dirty="0">
                    <a:solidFill>
                      <a:srgbClr val="9BBB59"/>
                    </a:solidFill>
                    <a:latin typeface="Cambria" panose="02040503050406030204" pitchFamily="18" charset="0"/>
                    <a:cs typeface="+mn-cs"/>
                  </a:rPr>
                  <a:t> </a:t>
                </a:r>
                <a:r>
                  <a:rPr lang="en-US" sz="1201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Sektoral</a:t>
                </a:r>
                <a:endParaRPr lang="en-US" sz="1201" b="1" kern="0" dirty="0">
                  <a:solidFill>
                    <a:prstClr val="white"/>
                  </a:solidFill>
                  <a:latin typeface="Cambria" panose="02040503050406030204" pitchFamily="18" charset="0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70597" y="3628130"/>
                <a:ext cx="955478" cy="755308"/>
              </a:xfrm>
              <a:prstGeom prst="rect">
                <a:avLst/>
              </a:prstGeom>
              <a:solidFill>
                <a:srgbClr val="5BA37C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10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Statistik</a:t>
                </a:r>
                <a:r>
                  <a:rPr lang="en-US" sz="1310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 </a:t>
                </a:r>
                <a:r>
                  <a:rPr lang="en-US" sz="1310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Dasar</a:t>
                </a:r>
                <a:endParaRPr lang="en-US" sz="131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982153" y="3282480"/>
                <a:ext cx="203912" cy="95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5896" b="1" kern="0" dirty="0">
                  <a:ln w="31550" cmpd="sng">
                    <a:gradFill>
                      <a:gsLst>
                        <a:gs pos="25000">
                          <a:srgbClr val="4F81BD">
                            <a:shade val="25000"/>
                            <a:satMod val="190000"/>
                          </a:srgbClr>
                        </a:gs>
                        <a:gs pos="80000">
                          <a:srgbClr val="4F81BD">
                            <a:tint val="75000"/>
                            <a:satMod val="190000"/>
                          </a:srgb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  <a:latin typeface="Cambria" panose="02040503050406030204" pitchFamily="18" charset="0"/>
                  <a:cs typeface="Arial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87892" y="3671337"/>
                <a:ext cx="936158" cy="624090"/>
              </a:xfrm>
              <a:prstGeom prst="ellipse">
                <a:avLst/>
              </a:prstGeom>
              <a:solidFill>
                <a:srgbClr val="5BA37C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47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BPS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51008" y="2650390"/>
                <a:ext cx="973042" cy="638491"/>
              </a:xfrm>
              <a:prstGeom prst="ellipse">
                <a:avLst/>
              </a:prstGeom>
              <a:solidFill>
                <a:srgbClr val="E48924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10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K/L/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10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I/D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765059" y="4733890"/>
                <a:ext cx="936157" cy="624090"/>
              </a:xfrm>
              <a:prstGeom prst="ellipse">
                <a:avLst/>
              </a:prstGeom>
              <a:solidFill>
                <a:srgbClr val="7388AF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983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Mas</a:t>
                </a:r>
                <a:r>
                  <a:rPr lang="en-US" sz="983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ya</a:t>
                </a:r>
                <a:endParaRPr lang="en-US" sz="983" b="1" kern="0" dirty="0">
                  <a:solidFill>
                    <a:prstClr val="white"/>
                  </a:solidFill>
                  <a:latin typeface="Cambria" panose="02040503050406030204" pitchFamily="18" charset="0"/>
                  <a:cs typeface="+mn-cs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83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rakat</a:t>
                </a:r>
                <a:endParaRPr lang="en-US" sz="983" b="1" kern="0" dirty="0">
                  <a:solidFill>
                    <a:prstClr val="white"/>
                  </a:solidFill>
                  <a:latin typeface="Cambria" panose="02040503050406030204" pitchFamily="18" charset="0"/>
                  <a:cs typeface="+mn-cs"/>
                </a:endParaRPr>
              </a:p>
            </p:txBody>
          </p:sp>
          <p:sp>
            <p:nvSpPr>
              <p:cNvPr id="11" name="Rectangle 18"/>
              <p:cNvSpPr/>
              <p:nvPr/>
            </p:nvSpPr>
            <p:spPr>
              <a:xfrm>
                <a:off x="3491673" y="4721088"/>
                <a:ext cx="955478" cy="755308"/>
              </a:xfrm>
              <a:prstGeom prst="rect">
                <a:avLst/>
              </a:prstGeom>
              <a:solidFill>
                <a:srgbClr val="7388AF"/>
              </a:solidFill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10" b="1" kern="0" dirty="0" err="1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Statistik</a:t>
                </a:r>
                <a:r>
                  <a:rPr lang="en-US" sz="1310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 </a:t>
                </a:r>
                <a:r>
                  <a:rPr lang="id-ID" sz="1310" b="1" kern="0" dirty="0">
                    <a:solidFill>
                      <a:prstClr val="white"/>
                    </a:solidFill>
                    <a:latin typeface="Cambria" panose="02040503050406030204" pitchFamily="18" charset="0"/>
                    <a:cs typeface="+mn-cs"/>
                  </a:rPr>
                  <a:t>Khusus</a:t>
                </a:r>
                <a:endParaRPr lang="en-US" sz="131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+mn-cs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 flipH="1">
            <a:off x="2183870" y="0"/>
            <a:ext cx="9984317" cy="59331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057" b="1">
                <a:solidFill>
                  <a:srgbClr val="FFFF00"/>
                </a:solidFill>
              </a:rPr>
              <a:t>Sistem Statistik Nasional</a:t>
            </a:r>
          </a:p>
        </p:txBody>
      </p:sp>
    </p:spTree>
    <p:extLst>
      <p:ext uri="{BB962C8B-B14F-4D97-AF65-F5344CB8AC3E}">
        <p14:creationId xmlns:p14="http://schemas.microsoft.com/office/powerpoint/2010/main" val="7583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429" y="757508"/>
            <a:ext cx="4168995" cy="482745"/>
          </a:xfrm>
          <a:prstGeom prst="rect">
            <a:avLst/>
          </a:prstGeom>
        </p:spPr>
        <p:txBody>
          <a:bodyPr wrap="none" lIns="112316" tIns="56158" rIns="112316" bIns="56158">
            <a:spAutoFit/>
          </a:bodyPr>
          <a:lstStyle/>
          <a:p>
            <a:pPr>
              <a:defRPr/>
            </a:pPr>
            <a:r>
              <a:rPr lang="id-ID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berdasarkan </a:t>
            </a:r>
            <a:r>
              <a:rPr lang="es-E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UU No 16 </a:t>
            </a:r>
            <a:r>
              <a:rPr lang="es-ES" sz="2400" err="1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Tahun</a:t>
            </a:r>
            <a:r>
              <a:rPr lang="es-ES" sz="240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 1997</a:t>
            </a:r>
            <a:endParaRPr lang="es-ES" sz="2400" dirty="0">
              <a:solidFill>
                <a:schemeClr val="tx2">
                  <a:lumMod val="50000"/>
                  <a:lumOff val="50000"/>
                </a:schemeClr>
              </a:solidFill>
              <a:latin typeface="Franklin Gothic Medium Cond" pitchFamily="34" charset="0"/>
              <a:cs typeface="Arial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55650" y="1367855"/>
            <a:ext cx="258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rgbClr val="4E8C6A"/>
                </a:solidFill>
                <a:latin typeface="Cambria" panose="02040503050406030204" pitchFamily="18" charset="0"/>
              </a:rPr>
              <a:t>Statistik Dasar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811713" y="1367855"/>
            <a:ext cx="273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rgbClr val="E48924"/>
                </a:solidFill>
                <a:latin typeface="Cambria" panose="02040503050406030204" pitchFamily="18" charset="0"/>
              </a:rPr>
              <a:t>Statistik Sektoral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931275" y="1367855"/>
            <a:ext cx="273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rgbClr val="5D76A3"/>
                </a:solidFill>
                <a:latin typeface="Cambria" panose="02040503050406030204" pitchFamily="18" charset="0"/>
              </a:rPr>
              <a:t>Statistik Khusus</a:t>
            </a:r>
          </a:p>
        </p:txBody>
      </p:sp>
      <p:sp>
        <p:nvSpPr>
          <p:cNvPr id="38921" name="Rectangle 1"/>
          <p:cNvSpPr>
            <a:spLocks noChangeArrowheads="1"/>
          </p:cNvSpPr>
          <p:nvPr/>
        </p:nvSpPr>
        <p:spPr bwMode="auto">
          <a:xfrm>
            <a:off x="201614" y="1829818"/>
            <a:ext cx="35163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185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BA37C"/>
                </a:solidFill>
                <a:latin typeface="Calibri" panose="020F0502020204030204" pitchFamily="34" charset="0"/>
              </a:rPr>
              <a:t>Untuk keperluan yang bersifat luas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BA37C"/>
                </a:solidFill>
                <a:latin typeface="Calibri" panose="020F0502020204030204" pitchFamily="34" charset="0"/>
              </a:rPr>
              <a:t>Dimanfaatkan oleh pemerintah dan masyarakat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BA37C"/>
                </a:solidFill>
                <a:latin typeface="Calibri" panose="020F0502020204030204" pitchFamily="34" charset="0"/>
              </a:rPr>
              <a:t>Ciri-ciri: lintas sektoral,</a:t>
            </a:r>
            <a:br>
              <a:rPr lang="en-US" altLang="en-US">
                <a:solidFill>
                  <a:srgbClr val="5BA37C"/>
                </a:solidFill>
                <a:latin typeface="Calibri" panose="020F0502020204030204" pitchFamily="34" charset="0"/>
              </a:rPr>
            </a:br>
            <a:r>
              <a:rPr lang="en-US" altLang="en-US">
                <a:solidFill>
                  <a:srgbClr val="5BA37C"/>
                </a:solidFill>
                <a:latin typeface="Calibri" panose="020F0502020204030204" pitchFamily="34" charset="0"/>
              </a:rPr>
              <a:t>berskala nasional, makro</a:t>
            </a:r>
          </a:p>
        </p:txBody>
      </p: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4514850" y="1829818"/>
            <a:ext cx="33289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185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E48924"/>
                </a:solidFill>
                <a:latin typeface="Calibri" panose="020F0502020204030204" pitchFamily="34" charset="0"/>
              </a:rPr>
              <a:t>Dimanfaatkan oleh instansi tertentu untuk memenuhi tugas pokok instansi tersebut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683625" y="1829818"/>
            <a:ext cx="3233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185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7388AF"/>
                </a:solidFill>
                <a:latin typeface="Calibri" panose="020F0502020204030204" pitchFamily="34" charset="0"/>
              </a:rPr>
              <a:t>Dimanfaatkan untuk kebutuhan spesifik dunia usaha, pendidikan, sosial budaya, dan kepentingan lain</a:t>
            </a:r>
          </a:p>
        </p:txBody>
      </p:sp>
      <p:grpSp>
        <p:nvGrpSpPr>
          <p:cNvPr id="38924" name="Group 3"/>
          <p:cNvGrpSpPr>
            <a:grpSpLocks/>
          </p:cNvGrpSpPr>
          <p:nvPr/>
        </p:nvGrpSpPr>
        <p:grpSpPr bwMode="auto">
          <a:xfrm>
            <a:off x="4257526" y="4525245"/>
            <a:ext cx="1106488" cy="1081087"/>
            <a:chOff x="4821654" y="4538146"/>
            <a:chExt cx="1106487" cy="1081087"/>
          </a:xfrm>
        </p:grpSpPr>
        <p:pic>
          <p:nvPicPr>
            <p:cNvPr id="3894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041" y="4538146"/>
              <a:ext cx="747713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4821654" y="5249346"/>
              <a:ext cx="11064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77900" indent="-3524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A</a:t>
              </a:r>
              <a:endParaRPr lang="fi-FI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38925" name="Group 4"/>
          <p:cNvGrpSpPr>
            <a:grpSpLocks/>
          </p:cNvGrpSpPr>
          <p:nvPr/>
        </p:nvGrpSpPr>
        <p:grpSpPr bwMode="auto">
          <a:xfrm>
            <a:off x="5769694" y="4526832"/>
            <a:ext cx="1106488" cy="1076325"/>
            <a:chOff x="5981857" y="4541273"/>
            <a:chExt cx="1106487" cy="1076325"/>
          </a:xfrm>
        </p:grpSpPr>
        <p:pic>
          <p:nvPicPr>
            <p:cNvPr id="38944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244" y="4541273"/>
              <a:ext cx="747713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5981857" y="5247711"/>
              <a:ext cx="11064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77900" indent="-3524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B</a:t>
              </a:r>
              <a:endParaRPr lang="fi-FI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38926" name="Group 5"/>
          <p:cNvGrpSpPr>
            <a:grpSpLocks/>
          </p:cNvGrpSpPr>
          <p:nvPr/>
        </p:nvGrpSpPr>
        <p:grpSpPr bwMode="auto">
          <a:xfrm>
            <a:off x="7261225" y="4525245"/>
            <a:ext cx="1106488" cy="1081087"/>
            <a:chOff x="6995186" y="4526991"/>
            <a:chExt cx="1106487" cy="1081087"/>
          </a:xfrm>
        </p:grpSpPr>
        <p:pic>
          <p:nvPicPr>
            <p:cNvPr id="38942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573" y="4526991"/>
              <a:ext cx="747713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6995186" y="5239778"/>
              <a:ext cx="11064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77900" indent="-3524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C</a:t>
              </a:r>
              <a:endParaRPr lang="fi-FI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38927" name="Group 9"/>
          <p:cNvGrpSpPr>
            <a:grpSpLocks/>
          </p:cNvGrpSpPr>
          <p:nvPr/>
        </p:nvGrpSpPr>
        <p:grpSpPr bwMode="auto">
          <a:xfrm>
            <a:off x="1568450" y="4214095"/>
            <a:ext cx="962025" cy="1208087"/>
            <a:chOff x="1273784" y="5130656"/>
            <a:chExt cx="962397" cy="1207532"/>
          </a:xfrm>
        </p:grpSpPr>
        <p:pic>
          <p:nvPicPr>
            <p:cNvPr id="38940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420" y="5130656"/>
              <a:ext cx="873125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"/>
            <p:cNvSpPr>
              <a:spLocks noChangeArrowheads="1"/>
            </p:cNvSpPr>
            <p:nvPr/>
          </p:nvSpPr>
          <p:spPr bwMode="auto">
            <a:xfrm>
              <a:off x="1273784" y="5968471"/>
              <a:ext cx="962397" cy="36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77900" indent="-3524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n-US" alt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BPS</a:t>
              </a:r>
              <a:endParaRPr lang="fi-FI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38188" y="3883895"/>
            <a:ext cx="4096188" cy="180975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49375" y="3596557"/>
            <a:ext cx="1401763" cy="207486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8930" name="Group 26"/>
          <p:cNvGrpSpPr>
            <a:grpSpLocks/>
          </p:cNvGrpSpPr>
          <p:nvPr/>
        </p:nvGrpSpPr>
        <p:grpSpPr bwMode="auto">
          <a:xfrm>
            <a:off x="9818688" y="4075982"/>
            <a:ext cx="962025" cy="1484313"/>
            <a:chOff x="1273784" y="5130656"/>
            <a:chExt cx="962397" cy="1484531"/>
          </a:xfrm>
        </p:grpSpPr>
        <p:pic>
          <p:nvPicPr>
            <p:cNvPr id="38938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420" y="5130656"/>
              <a:ext cx="873125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1273784" y="5968979"/>
              <a:ext cx="962397" cy="64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77900" indent="-3524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n-US" alt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Swasta</a:t>
              </a:r>
              <a:r>
                <a:rPr lang="en-US" alt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/ </a:t>
              </a:r>
              <a:r>
                <a:rPr lang="en-US" alt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Franklin Gothic Medium Cond" panose="020B0606030402020204" pitchFamily="34" charset="0"/>
                </a:rPr>
                <a:t>Individu</a:t>
              </a:r>
              <a:endParaRPr lang="fi-FI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599613" y="3596557"/>
            <a:ext cx="1401762" cy="207486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32" name="Rectangle 31"/>
          <p:cNvSpPr>
            <a:spLocks noChangeArrowheads="1"/>
          </p:cNvSpPr>
          <p:nvPr/>
        </p:nvSpPr>
        <p:spPr bwMode="auto">
          <a:xfrm>
            <a:off x="4071342" y="4022007"/>
            <a:ext cx="1436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48924"/>
                </a:solidFill>
                <a:latin typeface="Franklin Gothic Medium Cond" panose="020B0606030402020204" pitchFamily="34" charset="0"/>
              </a:rPr>
              <a:t>Stat. Sektoral</a:t>
            </a:r>
          </a:p>
        </p:txBody>
      </p:sp>
      <p:sp>
        <p:nvSpPr>
          <p:cNvPr id="38933" name="Rectangle 32"/>
          <p:cNvSpPr>
            <a:spLocks noChangeArrowheads="1"/>
          </p:cNvSpPr>
          <p:nvPr/>
        </p:nvSpPr>
        <p:spPr bwMode="auto">
          <a:xfrm>
            <a:off x="5583510" y="4022007"/>
            <a:ext cx="1436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48924"/>
                </a:solidFill>
                <a:latin typeface="Franklin Gothic Medium Cond" panose="020B0606030402020204" pitchFamily="34" charset="0"/>
              </a:rPr>
              <a:t>Stat. Sektoral</a:t>
            </a:r>
          </a:p>
        </p:txBody>
      </p:sp>
      <p:sp>
        <p:nvSpPr>
          <p:cNvPr id="38934" name="Rectangle 33"/>
          <p:cNvSpPr>
            <a:spLocks noChangeArrowheads="1"/>
          </p:cNvSpPr>
          <p:nvPr/>
        </p:nvSpPr>
        <p:spPr bwMode="auto">
          <a:xfrm>
            <a:off x="7096125" y="4022007"/>
            <a:ext cx="1436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48924"/>
                </a:solidFill>
                <a:latin typeface="Franklin Gothic Medium Cond" panose="020B0606030402020204" pitchFamily="34" charset="0"/>
              </a:rPr>
              <a:t>Stat. Sektoral</a:t>
            </a:r>
          </a:p>
        </p:txBody>
      </p:sp>
      <p:sp>
        <p:nvSpPr>
          <p:cNvPr id="38935" name="Rectangle 34"/>
          <p:cNvSpPr>
            <a:spLocks noChangeArrowheads="1"/>
          </p:cNvSpPr>
          <p:nvPr/>
        </p:nvSpPr>
        <p:spPr bwMode="auto">
          <a:xfrm>
            <a:off x="1330023" y="3766805"/>
            <a:ext cx="1401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4E8C6A"/>
                </a:solidFill>
                <a:latin typeface="Franklin Gothic Medium Cond" panose="020B0606030402020204" pitchFamily="34" charset="0"/>
              </a:rPr>
              <a:t>Stat. Dasar</a:t>
            </a:r>
          </a:p>
        </p:txBody>
      </p:sp>
      <p:sp>
        <p:nvSpPr>
          <p:cNvPr id="38936" name="Rectangle 35"/>
          <p:cNvSpPr>
            <a:spLocks noChangeArrowheads="1"/>
          </p:cNvSpPr>
          <p:nvPr/>
        </p:nvSpPr>
        <p:spPr bwMode="auto">
          <a:xfrm>
            <a:off x="9599613" y="3709270"/>
            <a:ext cx="14017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5D76A3"/>
                </a:solidFill>
                <a:latin typeface="Franklin Gothic Medium Cond" panose="020B0606030402020204" pitchFamily="34" charset="0"/>
              </a:rPr>
              <a:t>Stat. Khusus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97023" y="3562426"/>
            <a:ext cx="4468812" cy="390525"/>
          </a:xfrm>
          <a:prstGeom prst="rect">
            <a:avLst/>
          </a:prstGeom>
        </p:spPr>
        <p:txBody>
          <a:bodyPr wrap="none" lIns="112316" tIns="56158" rIns="112316" bIns="56158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Kementerian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Lembaga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Dinas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Instansi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Franklin Gothic Medium Cond" pitchFamily="34" charset="0"/>
                <a:cs typeface="Arial" charset="0"/>
              </a:rPr>
              <a:t> (K/L/D/I)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  <a:latin typeface="Franklin Gothic Medium Cond" pitchFamily="34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645595" y="1598836"/>
            <a:ext cx="0" cy="39614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84872" y="1581696"/>
            <a:ext cx="0" cy="39614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Jenis Statistik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56949"/>
              </p:ext>
            </p:extLst>
          </p:nvPr>
        </p:nvGraphicFramePr>
        <p:xfrm>
          <a:off x="607598" y="2583644"/>
          <a:ext cx="10729913" cy="3408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78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Cara Pengumpulan Data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Penjelasan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348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Sensus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7312" indent="0">
                        <a:buFont typeface="Arial" panose="020B0604020202020204" pitchFamily="34" charset="0"/>
                        <a:buNone/>
                      </a:pPr>
                      <a:r>
                        <a:rPr lang="en-US" sz="190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Cara pengumpulan data yang dilakukan melalui pencacahan semua unit</a:t>
                      </a:r>
                      <a:r>
                        <a:rPr lang="en-US" sz="1900" baseline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populasi untuk memperoleh karakteristik suatu populasi pada saat tertentu.</a:t>
                      </a:r>
                      <a:endParaRPr lang="en-US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1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Survei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2" indent="0">
                        <a:buFont typeface="Arial" panose="020B0604020202020204" pitchFamily="34" charset="0"/>
                        <a:buNone/>
                      </a:pPr>
                      <a:r>
                        <a:rPr lang="en-US" sz="190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Cara pengumpulan data yang dilakukan</a:t>
                      </a:r>
                      <a:r>
                        <a:rPr lang="en-US" sz="1900" baseline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melalui pencacahan sampel untuk memperkirakan karakteristik suatu populasi pada saat tertentu.</a:t>
                      </a:r>
                      <a:endParaRPr lang="en-US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1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Kompilasi Produk Administrasi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7312" indent="0">
                        <a:buFont typeface="Arial" panose="020B0604020202020204" pitchFamily="34" charset="0"/>
                        <a:buNone/>
                      </a:pPr>
                      <a:r>
                        <a:rPr lang="en-US" sz="190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Cara pengumpulan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pengolahan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penyajian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data yang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didasarkan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catatan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administrasi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pemerintah</a:t>
                      </a:r>
                      <a:r>
                        <a:rPr lang="en-US" sz="190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dan</a:t>
                      </a:r>
                      <a:r>
                        <a:rPr lang="en-US" sz="19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atau masyarakat.</a:t>
                      </a:r>
                      <a:endParaRPr lang="en-US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9" marR="91449" marT="45706" marB="45706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3" name="Rectangle 1"/>
          <p:cNvSpPr>
            <a:spLocks noChangeArrowheads="1"/>
          </p:cNvSpPr>
          <p:nvPr/>
        </p:nvSpPr>
        <p:spPr bwMode="auto">
          <a:xfrm>
            <a:off x="611486" y="1223839"/>
            <a:ext cx="105854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</a:rPr>
              <a:t>Kegiatan </a:t>
            </a:r>
            <a:r>
              <a:rPr lang="id-ID" altLang="en-US" sz="2000">
                <a:solidFill>
                  <a:schemeClr val="bg1"/>
                </a:solidFill>
              </a:rPr>
              <a:t>s</a:t>
            </a:r>
            <a:r>
              <a:rPr lang="en-US" altLang="en-US" sz="2000">
                <a:solidFill>
                  <a:schemeClr val="bg1"/>
                </a:solidFill>
              </a:rPr>
              <a:t>tatistik adalah tindakan yang </a:t>
            </a:r>
            <a:r>
              <a:rPr lang="id-ID" altLang="en-US" sz="2000">
                <a:solidFill>
                  <a:schemeClr val="bg1"/>
                </a:solidFill>
              </a:rPr>
              <a:t>meliputi upaya penyedi</a:t>
            </a:r>
            <a:r>
              <a:rPr lang="en-US" altLang="en-US" sz="2000">
                <a:solidFill>
                  <a:schemeClr val="bg1"/>
                </a:solidFill>
              </a:rPr>
              <a:t>a</a:t>
            </a:r>
            <a:r>
              <a:rPr lang="id-ID" altLang="en-US" sz="2000">
                <a:solidFill>
                  <a:schemeClr val="bg1"/>
                </a:solidFill>
              </a:rPr>
              <a:t>an dan penyebarluasan data, </a:t>
            </a:r>
            <a:r>
              <a:rPr lang="en-ID" altLang="en-US" sz="2000">
                <a:solidFill>
                  <a:schemeClr val="bg1"/>
                </a:solidFill>
              </a:rPr>
              <a:t>upaya </a:t>
            </a:r>
            <a:r>
              <a:rPr lang="id-ID" altLang="en-US" sz="2000">
                <a:solidFill>
                  <a:schemeClr val="bg1"/>
                </a:solidFill>
              </a:rPr>
              <a:t>pengembangan ilmu statistik, </a:t>
            </a:r>
            <a:r>
              <a:rPr lang="en-ID" altLang="en-US" sz="2000">
                <a:solidFill>
                  <a:schemeClr val="bg1"/>
                </a:solidFill>
              </a:rPr>
              <a:t>dan </a:t>
            </a:r>
            <a:r>
              <a:rPr lang="id-ID" altLang="en-US" sz="2000">
                <a:solidFill>
                  <a:schemeClr val="bg1"/>
                </a:solidFill>
              </a:rPr>
              <a:t>upaya </a:t>
            </a:r>
            <a:r>
              <a:rPr lang="en-US" altLang="en-US" sz="2000">
                <a:solidFill>
                  <a:schemeClr val="bg1"/>
                </a:solidFill>
              </a:rPr>
              <a:t>yang mengarah pada berkembangnya </a:t>
            </a:r>
            <a:r>
              <a:rPr lang="id-ID" altLang="en-US" sz="2000">
                <a:solidFill>
                  <a:schemeClr val="bg1"/>
                </a:solidFill>
              </a:rPr>
              <a:t>Sistem Statistik Nasional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Kegiatan Statistik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5582" y="906766"/>
            <a:ext cx="9289677" cy="684213"/>
            <a:chOff x="1475582" y="1223839"/>
            <a:chExt cx="9289677" cy="684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6642DC-D912-4EF0-B14B-AF76202048DE}"/>
                </a:ext>
              </a:extLst>
            </p:cNvPr>
            <p:cNvGrpSpPr/>
            <p:nvPr/>
          </p:nvGrpSpPr>
          <p:grpSpPr>
            <a:xfrm>
              <a:off x="1475582" y="1223839"/>
              <a:ext cx="9289677" cy="684213"/>
              <a:chOff x="755502" y="1295400"/>
              <a:chExt cx="9289677" cy="684213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F3FAF58A-328D-4218-B0C9-9C517FA961B6}"/>
                  </a:ext>
                </a:extLst>
              </p:cNvPr>
              <p:cNvSpPr/>
              <p:nvPr/>
            </p:nvSpPr>
            <p:spPr>
              <a:xfrm flipH="1">
                <a:off x="9324454" y="1441450"/>
                <a:ext cx="720725" cy="442913"/>
              </a:xfrm>
              <a:prstGeom prst="chevron">
                <a:avLst>
                  <a:gd name="adj" fmla="val 38563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51507097-1E34-45EB-933E-A74F62626367}"/>
                  </a:ext>
                </a:extLst>
              </p:cNvPr>
              <p:cNvSpPr/>
              <p:nvPr/>
            </p:nvSpPr>
            <p:spPr>
              <a:xfrm>
                <a:off x="755502" y="1439863"/>
                <a:ext cx="720725" cy="442912"/>
              </a:xfrm>
              <a:prstGeom prst="chevron">
                <a:avLst>
                  <a:gd name="adj" fmla="val 38563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B8DB3F-18E6-4B2D-A222-2BFCC580F29C}"/>
                  </a:ext>
                </a:extLst>
              </p:cNvPr>
              <p:cNvSpPr/>
              <p:nvPr/>
            </p:nvSpPr>
            <p:spPr>
              <a:xfrm>
                <a:off x="1043534" y="1295400"/>
                <a:ext cx="8712968" cy="6842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D6748-4D6D-4615-AF7D-6CCD9DD47767}"/>
                </a:ext>
              </a:extLst>
            </p:cNvPr>
            <p:cNvSpPr txBox="1"/>
            <p:nvPr/>
          </p:nvSpPr>
          <p:spPr>
            <a:xfrm>
              <a:off x="2779713" y="1281113"/>
              <a:ext cx="6681787" cy="554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id-ID" sz="3000" b="1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rPr>
                <a:t>Rekomendasi Kegiatan Statistik Sektoral</a:t>
              </a:r>
            </a:p>
          </p:txBody>
        </p:sp>
      </p:grpSp>
      <p:sp>
        <p:nvSpPr>
          <p:cNvPr id="44038" name="TextBox 14">
            <a:extLst>
              <a:ext uri="{FF2B5EF4-FFF2-40B4-BE49-F238E27FC236}">
                <a16:creationId xmlns:a16="http://schemas.microsoft.com/office/drawing/2014/main" id="{B6A61BAB-00B0-414F-96C9-4A8D84EC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33" y="2160588"/>
            <a:ext cx="10832212" cy="461665"/>
          </a:xfrm>
          <a:prstGeom prst="rect">
            <a:avLst/>
          </a:prstGeom>
          <a:solidFill>
            <a:srgbClr val="D65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altLang="en-US" sz="2400" b="1">
                <a:solidFill>
                  <a:srgbClr val="E6E6E6"/>
                </a:solidFill>
                <a:latin typeface="Cambria" panose="02040503050406030204" pitchFamily="18" charset="0"/>
              </a:rPr>
              <a:t>PP No. 51 Tahun 1999 tentang Penyelenggaraan Statistik Pasal 26 Ayat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FFC1-0969-4424-B191-FA2C42A53DA4}"/>
              </a:ext>
            </a:extLst>
          </p:cNvPr>
          <p:cNvSpPr txBox="1"/>
          <p:nvPr/>
        </p:nvSpPr>
        <p:spPr>
          <a:xfrm>
            <a:off x="999842" y="3191862"/>
            <a:ext cx="10484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memberitahukan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rencana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penyelenggaraan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survei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BPS</a:t>
            </a:r>
            <a:endParaRPr lang="id-ID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73050" indent="-273050"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mengikuti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rekomendasi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diberikan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BPS</a:t>
            </a:r>
          </a:p>
          <a:p>
            <a:pPr marL="273050" indent="-273050"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menyerahkan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penyelenggaraan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survei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BPS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811042D-24BF-4A2E-9002-3CE05344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02" y="2641600"/>
            <a:ext cx="784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352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  <a:r>
              <a:rPr lang="id-ID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enyelenggara </a:t>
            </a:r>
            <a:r>
              <a:rPr lang="en-ID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survei </a:t>
            </a:r>
            <a:r>
              <a:rPr lang="id-ID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statistik </a:t>
            </a:r>
            <a:r>
              <a:rPr lang="id-ID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sektoral wajib:</a:t>
            </a:r>
            <a:endParaRPr lang="fi-FI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041" name="Rectangle 12">
            <a:extLst>
              <a:ext uri="{FF2B5EF4-FFF2-40B4-BE49-F238E27FC236}">
                <a16:creationId xmlns:a16="http://schemas.microsoft.com/office/drawing/2014/main" id="{8063AAF0-E98B-41AD-9F2A-0F997A05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88" y="4910657"/>
            <a:ext cx="3914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d-ID" altLang="en-US" sz="2800" b="1">
                <a:solidFill>
                  <a:srgbClr val="D65E4E"/>
                </a:solidFill>
                <a:latin typeface="Cambria" panose="02040503050406030204" pitchFamily="18" charset="0"/>
              </a:rPr>
              <a:t>Mengapa</a:t>
            </a:r>
            <a:r>
              <a:rPr lang="en-ID" altLang="en-US" sz="2800" b="1">
                <a:solidFill>
                  <a:srgbClr val="D65E4E"/>
                </a:solidFill>
                <a:latin typeface="Cambria" panose="02040503050406030204" pitchFamily="18" charset="0"/>
              </a:rPr>
              <a:t> </a:t>
            </a:r>
            <a:r>
              <a:rPr lang="id-ID" altLang="en-US" sz="2800" b="1">
                <a:solidFill>
                  <a:srgbClr val="D65E4E"/>
                </a:solidFill>
                <a:latin typeface="Cambria" panose="02040503050406030204" pitchFamily="18" charset="0"/>
              </a:rPr>
              <a:t>perlu</a:t>
            </a:r>
            <a:endParaRPr lang="en-US" altLang="en-US" sz="2800" b="1">
              <a:solidFill>
                <a:srgbClr val="D65E4E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239A3F-0B13-4641-BC45-602BEC69047E}"/>
              </a:ext>
            </a:extLst>
          </p:cNvPr>
          <p:cNvSpPr/>
          <p:nvPr/>
        </p:nvSpPr>
        <p:spPr>
          <a:xfrm>
            <a:off x="645691" y="5712533"/>
            <a:ext cx="9903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>
              <a:buFont typeface="Wingdings" panose="05000000000000000000" pitchFamily="2" charset="2"/>
              <a:buChar char="§"/>
              <a:defRPr/>
            </a:pPr>
            <a:r>
              <a:rPr lang="id-ID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Agar tidak terjadi </a:t>
            </a: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duplikasi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id-ID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kegiatan </a:t>
            </a: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statistik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sektoral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52425" indent="-352425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Menyusun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chemeClr val="bg1"/>
                </a:solidFill>
                <a:latin typeface="Calibri" panose="020F0502020204030204" pitchFamily="34" charset="0"/>
              </a:rPr>
              <a:t>database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metadata </a:t>
            </a: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statistik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sektoral</a:t>
            </a:r>
            <a:endParaRPr lang="id-ID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52425" indent="-352425">
              <a:buFont typeface="Wingdings" panose="05000000000000000000" pitchFamily="2" charset="2"/>
              <a:buChar char="§"/>
              <a:defRPr/>
            </a:pPr>
            <a:r>
              <a:rPr lang="id-ID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Membantu mewujudkan Sistem Statistik Nasional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4043" name="Picture 21">
            <a:extLst>
              <a:ext uri="{FF2B5EF4-FFF2-40B4-BE49-F238E27FC236}">
                <a16:creationId xmlns:a16="http://schemas.microsoft.com/office/drawing/2014/main" id="{1E6CB396-2C41-4B03-A55C-299979C1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9362">
            <a:off x="446730" y="4786956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3141D1-1B68-483C-AC84-AFE07818CC8E}"/>
              </a:ext>
            </a:extLst>
          </p:cNvPr>
          <p:cNvSpPr/>
          <p:nvPr/>
        </p:nvSpPr>
        <p:spPr>
          <a:xfrm>
            <a:off x="827510" y="2160588"/>
            <a:ext cx="10838034" cy="2296444"/>
          </a:xfrm>
          <a:prstGeom prst="rect">
            <a:avLst/>
          </a:prstGeom>
          <a:noFill/>
          <a:ln w="12700">
            <a:solidFill>
              <a:srgbClr val="D65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2400"/>
          </a:p>
        </p:txBody>
      </p:sp>
      <p:sp>
        <p:nvSpPr>
          <p:cNvPr id="14" name="Rectangle 13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Kewajiban Statistik Sektoral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7206351"/>
              </p:ext>
            </p:extLst>
          </p:nvPr>
        </p:nvGraphicFramePr>
        <p:xfrm>
          <a:off x="1331566" y="1546847"/>
          <a:ext cx="4536504" cy="500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Rancangan Penyelenggaraan Survei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54" y="634391"/>
            <a:ext cx="114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>
                <a:solidFill>
                  <a:schemeClr val="bg1"/>
                </a:solidFill>
              </a:rPr>
              <a:t>Kepka BPS No.7 Tahun 2000 </a:t>
            </a:r>
            <a:br>
              <a:rPr lang="en-ID" sz="2000" b="1">
                <a:solidFill>
                  <a:schemeClr val="bg1"/>
                </a:solidFill>
              </a:rPr>
            </a:br>
            <a:r>
              <a:rPr lang="en-ID" sz="2000" b="1">
                <a:solidFill>
                  <a:schemeClr val="bg1"/>
                </a:solidFill>
              </a:rPr>
              <a:t>tentang Tata Cara Penyelenggaraan Survei Statistik Sektoral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35893" t="18463" r="33926" b="12069"/>
          <a:stretch/>
        </p:blipFill>
        <p:spPr>
          <a:xfrm>
            <a:off x="7588516" y="1388084"/>
            <a:ext cx="4191898" cy="55835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50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10207071"/>
              </p:ext>
            </p:extLst>
          </p:nvPr>
        </p:nvGraphicFramePr>
        <p:xfrm>
          <a:off x="0" y="1343581"/>
          <a:ext cx="1177272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Kuesioner FS3 (2)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20" y="683292"/>
            <a:ext cx="1144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>
                <a:solidFill>
                  <a:schemeClr val="bg1"/>
                </a:solidFill>
              </a:rPr>
              <a:t>Rancangan Penyelenggaraan Survei memuat:</a:t>
            </a:r>
          </a:p>
        </p:txBody>
      </p:sp>
    </p:spTree>
    <p:extLst>
      <p:ext uri="{BB962C8B-B14F-4D97-AF65-F5344CB8AC3E}">
        <p14:creationId xmlns:p14="http://schemas.microsoft.com/office/powerpoint/2010/main" val="11306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CF349F7A-A0E9-4709-9991-39B0DD520FC6}"/>
              </a:ext>
            </a:extLst>
          </p:cNvPr>
          <p:cNvSpPr/>
          <p:nvPr/>
        </p:nvSpPr>
        <p:spPr>
          <a:xfrm flipH="1">
            <a:off x="9396413" y="840433"/>
            <a:ext cx="720725" cy="442913"/>
          </a:xfrm>
          <a:prstGeom prst="chevron">
            <a:avLst>
              <a:gd name="adj" fmla="val 385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3060C17-827F-402E-A12C-B287301D0919}"/>
              </a:ext>
            </a:extLst>
          </p:cNvPr>
          <p:cNvSpPr/>
          <p:nvPr/>
        </p:nvSpPr>
        <p:spPr>
          <a:xfrm>
            <a:off x="1974850" y="840433"/>
            <a:ext cx="720725" cy="442913"/>
          </a:xfrm>
          <a:prstGeom prst="chevron">
            <a:avLst>
              <a:gd name="adj" fmla="val 385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1728-CA2D-43E8-B6EE-2C3F61A506D5}"/>
              </a:ext>
            </a:extLst>
          </p:cNvPr>
          <p:cNvSpPr/>
          <p:nvPr/>
        </p:nvSpPr>
        <p:spPr>
          <a:xfrm>
            <a:off x="2335213" y="719783"/>
            <a:ext cx="7416800" cy="68421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7109" name="TextBox 6">
            <a:extLst>
              <a:ext uri="{FF2B5EF4-FFF2-40B4-BE49-F238E27FC236}">
                <a16:creationId xmlns:a16="http://schemas.microsoft.com/office/drawing/2014/main" id="{81E980A0-D352-4192-A927-8CC2C7AD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808683"/>
            <a:ext cx="51879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en-US" sz="2700" b="1">
                <a:solidFill>
                  <a:srgbClr val="F2F2F2"/>
                </a:solidFill>
                <a:latin typeface="Cambria" panose="02040503050406030204" pitchFamily="18" charset="0"/>
              </a:rPr>
              <a:t>Cakupan Wilayah Rekomendasi</a:t>
            </a:r>
          </a:p>
        </p:txBody>
      </p:sp>
      <p:sp>
        <p:nvSpPr>
          <p:cNvPr id="8" name="Oval 53">
            <a:extLst>
              <a:ext uri="{FF2B5EF4-FFF2-40B4-BE49-F238E27FC236}">
                <a16:creationId xmlns:a16="http://schemas.microsoft.com/office/drawing/2014/main" id="{2B53F00D-1D24-4322-A190-B3B747AB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39020"/>
            <a:ext cx="1223963" cy="12239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500">
              <a:latin typeface="Agency FB" panose="020B050302020202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89FEF-1A2A-494C-A2E5-A7C022FFC9E7}"/>
              </a:ext>
            </a:extLst>
          </p:cNvPr>
          <p:cNvSpPr/>
          <p:nvPr/>
        </p:nvSpPr>
        <p:spPr>
          <a:xfrm>
            <a:off x="250825" y="2261047"/>
            <a:ext cx="2233613" cy="1036637"/>
          </a:xfrm>
          <a:prstGeom prst="rect">
            <a:avLst/>
          </a:prstGeom>
        </p:spPr>
        <p:txBody>
          <a:bodyPr lIns="112316" tIns="56158" rIns="112316" bIns="56158">
            <a:spAutoFit/>
          </a:bodyPr>
          <a:lstStyle/>
          <a:p>
            <a:pPr algn="ctr"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itchFamily="34" charset="0"/>
                <a:cs typeface="Arial" charset="0"/>
              </a:rPr>
              <a:t>Apabila wilayah kegiatan statistik mencakup</a:t>
            </a:r>
          </a:p>
        </p:txBody>
      </p:sp>
      <p:sp>
        <p:nvSpPr>
          <p:cNvPr id="11" name="Oval 53">
            <a:extLst>
              <a:ext uri="{FF2B5EF4-FFF2-40B4-BE49-F238E27FC236}">
                <a16:creationId xmlns:a16="http://schemas.microsoft.com/office/drawing/2014/main" id="{DB68A37C-963A-4129-9F1A-E7D9D805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943995"/>
            <a:ext cx="1223963" cy="12239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500">
              <a:latin typeface="Agency FB" panose="020B0503020202020204" pitchFamily="34" charset="0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CBD4A-D4B3-44EA-95C9-6C02C2C62F77}"/>
              </a:ext>
            </a:extLst>
          </p:cNvPr>
          <p:cNvSpPr/>
          <p:nvPr/>
        </p:nvSpPr>
        <p:spPr>
          <a:xfrm>
            <a:off x="255588" y="3959672"/>
            <a:ext cx="2224087" cy="1036637"/>
          </a:xfrm>
          <a:prstGeom prst="rect">
            <a:avLst/>
          </a:prstGeom>
        </p:spPr>
        <p:txBody>
          <a:bodyPr lIns="112316" tIns="56158" rIns="112316" bIns="56158">
            <a:spAutoFit/>
          </a:bodyPr>
          <a:lstStyle/>
          <a:p>
            <a:pPr algn="ctr"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itchFamily="34" charset="0"/>
                <a:cs typeface="Arial" charset="0"/>
              </a:rPr>
              <a:t>Pemberitahuan rancangan survei disampaikan kepada</a:t>
            </a:r>
          </a:p>
        </p:txBody>
      </p:sp>
      <p:sp>
        <p:nvSpPr>
          <p:cNvPr id="47114" name="Rectangle 13">
            <a:extLst>
              <a:ext uri="{FF2B5EF4-FFF2-40B4-BE49-F238E27FC236}">
                <a16:creationId xmlns:a16="http://schemas.microsoft.com/office/drawing/2014/main" id="{D0487D70-F3FD-4489-ADC7-504E8A91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2497783"/>
            <a:ext cx="176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6078A4"/>
                </a:solidFill>
                <a:latin typeface="Cambria" panose="02040503050406030204" pitchFamily="18" charset="0"/>
              </a:rPr>
              <a:t>lebih dari satu provinsi</a:t>
            </a:r>
          </a:p>
        </p:txBody>
      </p:sp>
      <p:sp>
        <p:nvSpPr>
          <p:cNvPr id="47115" name="Rectangle 16">
            <a:extLst>
              <a:ext uri="{FF2B5EF4-FFF2-40B4-BE49-F238E27FC236}">
                <a16:creationId xmlns:a16="http://schemas.microsoft.com/office/drawing/2014/main" id="{3137B442-F333-4B07-B59D-B6D7A9AA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78908"/>
            <a:ext cx="31591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6078A4"/>
                </a:solidFill>
                <a:latin typeface="Cambria" panose="02040503050406030204" pitchFamily="18" charset="0"/>
              </a:rPr>
              <a:t>Kepala BPS u.p. Direktur Diseminasi Statistik</a:t>
            </a:r>
            <a:endParaRPr lang="id-ID" altLang="en-US" sz="2000" b="1">
              <a:solidFill>
                <a:srgbClr val="6078A4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altLang="en-US" sz="1400">
                <a:solidFill>
                  <a:srgbClr val="6078A4"/>
                </a:solidFill>
                <a:latin typeface="Cambria" panose="02040503050406030204" pitchFamily="18" charset="0"/>
              </a:rPr>
              <a:t>Jl. dr. Sutomo No. 6 – 8 Jakarta 10710</a:t>
            </a:r>
            <a:endParaRPr lang="id-ID" altLang="en-US" sz="1400">
              <a:solidFill>
                <a:srgbClr val="6078A4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altLang="en-US" sz="1400">
                <a:solidFill>
                  <a:srgbClr val="6078A4"/>
                </a:solidFill>
                <a:latin typeface="Cambria" panose="02040503050406030204" pitchFamily="18" charset="0"/>
              </a:rPr>
              <a:t>Fax (021) 3863740</a:t>
            </a:r>
            <a:endParaRPr lang="id-ID" altLang="en-US" sz="1400">
              <a:solidFill>
                <a:srgbClr val="6078A4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altLang="en-US" sz="1400">
                <a:solidFill>
                  <a:srgbClr val="6078A4"/>
                </a:solidFill>
                <a:latin typeface="Cambria" panose="02040503050406030204" pitchFamily="18" charset="0"/>
              </a:rPr>
              <a:t>e-mail sirusa@bps.go.id</a:t>
            </a:r>
          </a:p>
        </p:txBody>
      </p:sp>
      <p:sp>
        <p:nvSpPr>
          <p:cNvPr id="47116" name="Rectangle 17">
            <a:extLst>
              <a:ext uri="{FF2B5EF4-FFF2-40B4-BE49-F238E27FC236}">
                <a16:creationId xmlns:a16="http://schemas.microsoft.com/office/drawing/2014/main" id="{9338EF66-A17E-4735-90FE-188CD581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343795"/>
            <a:ext cx="26812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4E8C6A"/>
                </a:solidFill>
                <a:latin typeface="Cambria" panose="02040503050406030204" pitchFamily="18" charset="0"/>
              </a:rPr>
              <a:t>satu provinsi</a:t>
            </a:r>
            <a:r>
              <a:rPr lang="id-ID" altLang="en-US" sz="2000" b="1">
                <a:solidFill>
                  <a:srgbClr val="4E8C6A"/>
                </a:solidFill>
                <a:latin typeface="Cambria" panose="02040503050406030204" pitchFamily="18" charset="0"/>
              </a:rPr>
              <a:t> atau beberapa kab/kota dalam satu provinsi</a:t>
            </a:r>
            <a:endParaRPr lang="en-US" altLang="en-US" sz="2000" b="1">
              <a:solidFill>
                <a:srgbClr val="4E8C6A"/>
              </a:solidFill>
              <a:latin typeface="Cambria" panose="02040503050406030204" pitchFamily="18" charset="0"/>
            </a:endParaRPr>
          </a:p>
        </p:txBody>
      </p:sp>
      <p:sp>
        <p:nvSpPr>
          <p:cNvPr id="47117" name="Rectangle 18">
            <a:extLst>
              <a:ext uri="{FF2B5EF4-FFF2-40B4-BE49-F238E27FC236}">
                <a16:creationId xmlns:a16="http://schemas.microsoft.com/office/drawing/2014/main" id="{ABE8C31D-9DC5-4EC6-893C-55EB4D12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3816995"/>
            <a:ext cx="26654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4E8C6A"/>
                </a:solidFill>
                <a:latin typeface="Cambria" panose="02040503050406030204" pitchFamily="18" charset="0"/>
              </a:rPr>
              <a:t>Kepala BPS </a:t>
            </a:r>
            <a:r>
              <a:rPr lang="id-ID" altLang="en-US" b="1">
                <a:solidFill>
                  <a:srgbClr val="4E8C6A"/>
                </a:solidFill>
                <a:latin typeface="Cambria" panose="02040503050406030204" pitchFamily="18" charset="0"/>
              </a:rPr>
              <a:t>Provinsi</a:t>
            </a:r>
            <a:r>
              <a:rPr lang="id-ID" altLang="en-US">
                <a:solidFill>
                  <a:srgbClr val="4E8C6A"/>
                </a:solidFill>
                <a:latin typeface="Cambria" panose="02040503050406030204" pitchFamily="18" charset="0"/>
              </a:rPr>
              <a:t> </a:t>
            </a:r>
            <a:r>
              <a:rPr lang="en-US" altLang="en-US">
                <a:solidFill>
                  <a:srgbClr val="4E8C6A"/>
                </a:solidFill>
                <a:latin typeface="Cambria" panose="02040503050406030204" pitchFamily="18" charset="0"/>
              </a:rPr>
              <a:t>u.p. Kepala Bidang Integrasi Pengolahan dan Diseminasi Statistik (IPDS)</a:t>
            </a:r>
            <a:endParaRPr lang="id-ID" altLang="en-US">
              <a:solidFill>
                <a:srgbClr val="4E8C6A"/>
              </a:solidFill>
              <a:latin typeface="Cambria" panose="02040503050406030204" pitchFamily="18" charset="0"/>
            </a:endParaRPr>
          </a:p>
        </p:txBody>
      </p:sp>
      <p:sp>
        <p:nvSpPr>
          <p:cNvPr id="47118" name="Rectangle 19">
            <a:extLst>
              <a:ext uri="{FF2B5EF4-FFF2-40B4-BE49-F238E27FC236}">
                <a16:creationId xmlns:a16="http://schemas.microsoft.com/office/drawing/2014/main" id="{21EE642E-77E4-4710-9E80-ED7F35439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2497783"/>
            <a:ext cx="2417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D0791A"/>
                </a:solidFill>
                <a:latin typeface="Cambria" panose="02040503050406030204" pitchFamily="18" charset="0"/>
              </a:rPr>
              <a:t>satu </a:t>
            </a:r>
            <a:r>
              <a:rPr lang="id-ID" altLang="en-US" sz="2000" b="1">
                <a:solidFill>
                  <a:srgbClr val="D0791A"/>
                </a:solidFill>
                <a:latin typeface="Cambria" panose="02040503050406030204" pitchFamily="18" charset="0"/>
              </a:rPr>
              <a:t>kabupaten/kota</a:t>
            </a:r>
            <a:endParaRPr lang="en-US" altLang="en-US" sz="2000" b="1">
              <a:solidFill>
                <a:srgbClr val="D0791A"/>
              </a:solidFill>
              <a:latin typeface="Cambria" panose="02040503050406030204" pitchFamily="18" charset="0"/>
            </a:endParaRPr>
          </a:p>
        </p:txBody>
      </p:sp>
      <p:sp>
        <p:nvSpPr>
          <p:cNvPr id="47119" name="Rectangle 21">
            <a:extLst>
              <a:ext uri="{FF2B5EF4-FFF2-40B4-BE49-F238E27FC236}">
                <a16:creationId xmlns:a16="http://schemas.microsoft.com/office/drawing/2014/main" id="{7FA970E9-D70F-4513-9877-D41EB7F4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25" y="3816995"/>
            <a:ext cx="26558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D0791A"/>
                </a:solidFill>
                <a:latin typeface="Cambria" panose="02040503050406030204" pitchFamily="18" charset="0"/>
              </a:rPr>
              <a:t>Kepala BPS Kab/Kota</a:t>
            </a:r>
          </a:p>
          <a:p>
            <a:pPr algn="ctr"/>
            <a:r>
              <a:rPr lang="en-US" altLang="en-US">
                <a:solidFill>
                  <a:srgbClr val="D0791A"/>
                </a:solidFill>
                <a:latin typeface="Cambria" panose="02040503050406030204" pitchFamily="18" charset="0"/>
              </a:rPr>
              <a:t>u.p. Kepala </a:t>
            </a:r>
            <a:r>
              <a:rPr lang="id-ID" altLang="en-US">
                <a:solidFill>
                  <a:srgbClr val="D0791A"/>
                </a:solidFill>
                <a:latin typeface="Cambria" panose="02040503050406030204" pitchFamily="18" charset="0"/>
              </a:rPr>
              <a:t>Seksi </a:t>
            </a:r>
            <a:r>
              <a:rPr lang="en-US" altLang="en-US">
                <a:solidFill>
                  <a:srgbClr val="D0791A"/>
                </a:solidFill>
                <a:latin typeface="Cambria" panose="02040503050406030204" pitchFamily="18" charset="0"/>
              </a:rPr>
              <a:t>Integrasi Pengolahan dan Diseminasi Statistik (IPDS)</a:t>
            </a:r>
            <a:endParaRPr lang="id-ID" altLang="en-US">
              <a:solidFill>
                <a:srgbClr val="D0791A"/>
              </a:solidFill>
              <a:latin typeface="Cambria" panose="020405030504060302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8B666B-A953-43D0-91DE-0EC5693C98F7}"/>
              </a:ext>
            </a:extLst>
          </p:cNvPr>
          <p:cNvCxnSpPr/>
          <p:nvPr/>
        </p:nvCxnSpPr>
        <p:spPr>
          <a:xfrm>
            <a:off x="695325" y="3685233"/>
            <a:ext cx="10872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7520F2-A065-4C75-87CC-DCAFD553F08F}"/>
              </a:ext>
            </a:extLst>
          </p:cNvPr>
          <p:cNvCxnSpPr/>
          <p:nvPr/>
        </p:nvCxnSpPr>
        <p:spPr>
          <a:xfrm flipV="1">
            <a:off x="2559050" y="2197745"/>
            <a:ext cx="0" cy="3130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69C71D-AE07-48F8-8913-2DAD59A008C8}"/>
              </a:ext>
            </a:extLst>
          </p:cNvPr>
          <p:cNvCxnSpPr/>
          <p:nvPr/>
        </p:nvCxnSpPr>
        <p:spPr>
          <a:xfrm flipV="1">
            <a:off x="5907088" y="2197745"/>
            <a:ext cx="0" cy="3130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2F3B99-0258-45A6-9B5B-0415C1C74948}"/>
              </a:ext>
            </a:extLst>
          </p:cNvPr>
          <p:cNvCxnSpPr/>
          <p:nvPr/>
        </p:nvCxnSpPr>
        <p:spPr>
          <a:xfrm flipV="1">
            <a:off x="8964613" y="2197745"/>
            <a:ext cx="0" cy="3130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1006" y="25802"/>
            <a:ext cx="921172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057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Pemberitahuan Rancangan</a:t>
            </a:r>
            <a:endParaRPr lang="it-IT" sz="305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PS" id="{A858C60E-1B8A-44F3-8C2C-1ABFD875CA00}" vid="{F66D66CD-35DE-4E4A-97D5-815343F4B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3220_PPT Bintek Bandung PKS_2</Template>
  <TotalTime>14223</TotalTime>
  <Words>875</Words>
  <Application>Microsoft Office PowerPoint</Application>
  <PresentationFormat>Custom</PresentationFormat>
  <Paragraphs>152</Paragraphs>
  <Slides>18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Arial</vt:lpstr>
      <vt:lpstr>Calibri</vt:lpstr>
      <vt:lpstr>Cambria</vt:lpstr>
      <vt:lpstr>Cambria Math</vt:lpstr>
      <vt:lpstr>Franklin Gothic Demi</vt:lpstr>
      <vt:lpstr>Franklin Gothic Medium Cond</vt:lpstr>
      <vt:lpstr>Wingdings</vt:lpstr>
      <vt:lpstr>BPS</vt:lpstr>
      <vt:lpstr>MEKANISME REKOMENDASI  KEGIATAN STATISTIK SEKTORAL DAN  PENYERAHAN SINOPSIS HASIL  KEGIATAN STATISTIK KHUSUS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</dc:creator>
  <cp:lastModifiedBy>Debi Tomika</cp:lastModifiedBy>
  <cp:revision>951</cp:revision>
  <cp:lastPrinted>2021-02-15T09:51:58Z</cp:lastPrinted>
  <dcterms:created xsi:type="dcterms:W3CDTF">2014-01-22T07:14:01Z</dcterms:created>
  <dcterms:modified xsi:type="dcterms:W3CDTF">2021-02-15T09:55:04Z</dcterms:modified>
</cp:coreProperties>
</file>