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emf" ContentType="image/x-emf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8" r:id="rId2"/>
    <p:sldId id="298" r:id="rId3"/>
    <p:sldId id="306" r:id="rId4"/>
    <p:sldId id="328" r:id="rId5"/>
    <p:sldId id="322" r:id="rId6"/>
    <p:sldId id="325" r:id="rId7"/>
    <p:sldId id="324" r:id="rId8"/>
    <p:sldId id="330" r:id="rId9"/>
    <p:sldId id="329" r:id="rId10"/>
    <p:sldId id="331" r:id="rId11"/>
    <p:sldId id="332" r:id="rId12"/>
    <p:sldId id="333" r:id="rId13"/>
    <p:sldId id="323" r:id="rId14"/>
    <p:sldId id="334" r:id="rId15"/>
    <p:sldId id="340" r:id="rId16"/>
    <p:sldId id="343" r:id="rId17"/>
    <p:sldId id="341" r:id="rId18"/>
    <p:sldId id="342" r:id="rId19"/>
    <p:sldId id="345" r:id="rId20"/>
    <p:sldId id="336" r:id="rId21"/>
    <p:sldId id="337" r:id="rId22"/>
    <p:sldId id="338" r:id="rId23"/>
    <p:sldId id="339" r:id="rId24"/>
    <p:sldId id="3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29" userDrawn="1">
          <p15:clr>
            <a:srgbClr val="A4A3A4"/>
          </p15:clr>
        </p15:guide>
        <p15:guide id="2" pos="4089" userDrawn="1">
          <p15:clr>
            <a:srgbClr val="A4A3A4"/>
          </p15:clr>
        </p15:guide>
        <p15:guide id="3" orient="horz" pos="913" userDrawn="1">
          <p15:clr>
            <a:srgbClr val="A4A3A4"/>
          </p15:clr>
        </p15:guide>
        <p15:guide id="4" pos="619" userDrawn="1">
          <p15:clr>
            <a:srgbClr val="A4A3A4"/>
          </p15:clr>
        </p15:guide>
        <p15:guide id="5" pos="7537" userDrawn="1">
          <p15:clr>
            <a:srgbClr val="A4A3A4"/>
          </p15:clr>
        </p15:guide>
        <p15:guide id="6" orient="horz" pos="24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4546A"/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10" autoAdjust="0"/>
  </p:normalViewPr>
  <p:slideViewPr>
    <p:cSldViewPr snapToGrid="0" showGuides="1">
      <p:cViewPr varScale="1">
        <p:scale>
          <a:sx n="65" d="100"/>
          <a:sy n="65" d="100"/>
        </p:scale>
        <p:origin x="-858" y="-96"/>
      </p:cViewPr>
      <p:guideLst>
        <p:guide orient="horz" pos="3929"/>
        <p:guide orient="horz" pos="913"/>
        <p:guide orient="horz" pos="2455"/>
        <p:guide pos="4089"/>
        <p:guide pos="619"/>
        <p:guide pos="7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72A19-58F1-46BD-B9B8-68B8423D6C05}" type="datetimeFigureOut">
              <a:rPr lang="en-ID" smtClean="0"/>
              <a:pPr/>
              <a:t>19/03/2021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64C96-41C2-475C-BBC8-ED20C9008F4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49057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4179271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000012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24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20915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4720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4720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pPr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7006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97C90F9-922D-412E-88F2-551850D18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lum bright="20000" contras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7" t="10697" r="2526" b="34047"/>
          <a:stretch/>
        </p:blipFill>
        <p:spPr>
          <a:xfrm>
            <a:off x="-1" y="0"/>
            <a:ext cx="12043441" cy="685800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439023-5A51-445B-9AAC-6A6BE122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751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fld id="{EBC375DF-874D-4327-B240-85E09413A3B3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4E68F1-5215-4D5C-9C44-E13C8C8FFEEB}"/>
              </a:ext>
            </a:extLst>
          </p:cNvPr>
          <p:cNvSpPr/>
          <p:nvPr userDrawn="1"/>
        </p:nvSpPr>
        <p:spPr>
          <a:xfrm>
            <a:off x="0" y="0"/>
            <a:ext cx="1008000" cy="10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59C7C5C-140E-419D-AF67-98E98E64B0EE}"/>
              </a:ext>
            </a:extLst>
          </p:cNvPr>
          <p:cNvSpPr/>
          <p:nvPr userDrawn="1"/>
        </p:nvSpPr>
        <p:spPr>
          <a:xfrm>
            <a:off x="12043440" y="0"/>
            <a:ext cx="1485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9DA9222-EE46-4806-B9AC-A6EEF3FEC443}"/>
              </a:ext>
            </a:extLst>
          </p:cNvPr>
          <p:cNvCxnSpPr>
            <a:cxnSpLocks/>
          </p:cNvCxnSpPr>
          <p:nvPr/>
        </p:nvCxnSpPr>
        <p:spPr>
          <a:xfrm>
            <a:off x="457754" y="1626669"/>
            <a:ext cx="0" cy="50373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8682C0A-A440-456B-B836-EC4479BA3E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213" y="1008000"/>
            <a:ext cx="548331" cy="5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38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DFB417-8EC2-4C88-A513-306A11F1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B4C0-D401-4AE7-9495-B45739CAE94F}" type="datetimeFigureOut">
              <a:rPr lang="en-ID" smtClean="0"/>
              <a:pPr/>
              <a:t>19/03/2021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9C6694-387B-4F6E-9076-B49A9831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2FC18E-79E0-4545-AD55-92523E40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4912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68ED87-C08B-4EE0-93C4-A8CD2A8C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AD6434-5845-4176-A50B-6194C1674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077A68-9ACD-4398-A190-7A4114B81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7B4C0-D401-4AE7-9495-B45739CAE94F}" type="datetimeFigureOut">
              <a:rPr lang="en-ID" smtClean="0"/>
              <a:pPr/>
              <a:t>19/03/2021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BC4B4E-6CFF-484A-BF71-BD9792E9F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0CC996-4173-4C17-B929-D410576B7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75DF-874D-4327-B240-85E09413A3B3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34082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3.jpe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40.jpe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hyperlink" Target="https://dataspasial.bps.go.id/g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4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9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1000" contrast="-41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72F27F4-DADD-40F5-8130-AB879F6882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44DDB82-C8C3-4C51-BA63-1E4B3DA44924}"/>
              </a:ext>
            </a:extLst>
          </p:cNvPr>
          <p:cNvSpPr/>
          <p:nvPr/>
        </p:nvSpPr>
        <p:spPr>
          <a:xfrm>
            <a:off x="0" y="0"/>
            <a:ext cx="30861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F12EC4-102E-4B04-95CD-E5495DED57E3}"/>
              </a:ext>
            </a:extLst>
          </p:cNvPr>
          <p:cNvSpPr/>
          <p:nvPr/>
        </p:nvSpPr>
        <p:spPr>
          <a:xfrm>
            <a:off x="11252200" y="0"/>
            <a:ext cx="939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744499-8D46-482A-93F0-06444CFD2C74}"/>
              </a:ext>
            </a:extLst>
          </p:cNvPr>
          <p:cNvSpPr txBox="1"/>
          <p:nvPr/>
        </p:nvSpPr>
        <p:spPr>
          <a:xfrm>
            <a:off x="3086100" y="3172379"/>
            <a:ext cx="8166099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PERBAIKAN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BATAS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D69D3ED-76C1-4832-9B00-A06E36611895}"/>
              </a:ext>
            </a:extLst>
          </p:cNvPr>
          <p:cNvSpPr/>
          <p:nvPr/>
        </p:nvSpPr>
        <p:spPr>
          <a:xfrm>
            <a:off x="6096000" y="5863658"/>
            <a:ext cx="483325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200" dirty="0" err="1">
                <a:solidFill>
                  <a:schemeClr val="bg1"/>
                </a:solidFill>
              </a:rPr>
              <a:t>DIGITALISASI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BANGUNAN</a:t>
            </a:r>
            <a:endParaRPr lang="en-ID" sz="1200" dirty="0">
              <a:solidFill>
                <a:schemeClr val="bg1"/>
              </a:solidFill>
            </a:endParaRPr>
          </a:p>
          <a:p>
            <a:pPr algn="r"/>
            <a:r>
              <a:rPr lang="en-ID" sz="1200" dirty="0">
                <a:solidFill>
                  <a:schemeClr val="bg1"/>
                </a:solidFill>
              </a:rPr>
              <a:t>HASIL </a:t>
            </a:r>
            <a:r>
              <a:rPr lang="en-ID" sz="1200" dirty="0" err="1">
                <a:solidFill>
                  <a:schemeClr val="bg1"/>
                </a:solidFill>
              </a:rPr>
              <a:t>SENSUS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PENDUDUK</a:t>
            </a:r>
            <a:r>
              <a:rPr lang="en-ID" sz="1200" dirty="0">
                <a:solidFill>
                  <a:schemeClr val="bg1"/>
                </a:solidFill>
              </a:rPr>
              <a:t> 2020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A44D035-F2FC-4003-9D7E-4B9AFC96909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32" r="39756" b="17630"/>
          <a:stretch/>
        </p:blipFill>
        <p:spPr>
          <a:xfrm>
            <a:off x="0" y="0"/>
            <a:ext cx="30861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4C8D36-5363-452D-B4D6-75130191E0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134" y="254086"/>
            <a:ext cx="2654710" cy="502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1DB6D8-947D-4D60-B31B-90102D58403F}"/>
              </a:ext>
            </a:extLst>
          </p:cNvPr>
          <p:cNvSpPr txBox="1"/>
          <p:nvPr/>
        </p:nvSpPr>
        <p:spPr>
          <a:xfrm>
            <a:off x="9473056" y="-203172"/>
            <a:ext cx="2263468" cy="21236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  <a:endParaRPr lang="en-ID" sz="13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CB2CBB-4659-4E56-9CD0-9498C51BB6B9}"/>
              </a:ext>
            </a:extLst>
          </p:cNvPr>
          <p:cNvSpPr/>
          <p:nvPr/>
        </p:nvSpPr>
        <p:spPr>
          <a:xfrm>
            <a:off x="3086100" y="3905160"/>
            <a:ext cx="81660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PETA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WILKERSTAT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SLS/NON SLS</a:t>
            </a:r>
          </a:p>
        </p:txBody>
      </p:sp>
    </p:spTree>
    <p:extLst>
      <p:ext uri="{BB962C8B-B14F-4D97-AF65-F5344CB8AC3E}">
        <p14:creationId xmlns:p14="http://schemas.microsoft.com/office/powerpoint/2010/main" xmlns="" val="12308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MERGE POLIGON DAN UPDATE ATTRIBUTE (2)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10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681857" y="1707164"/>
            <a:ext cx="10644903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4. </a:t>
            </a:r>
            <a:r>
              <a:rPr lang="en-US" sz="1600" i="1" dirty="0" err="1" smtClean="0">
                <a:cs typeface="Calibri" panose="020F0502020204030204" pitchFamily="34" charset="0"/>
              </a:rPr>
              <a:t>Tentukan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poligon</a:t>
            </a:r>
            <a:r>
              <a:rPr lang="en-US" sz="1600" i="1" dirty="0" smtClean="0">
                <a:cs typeface="Calibri" panose="020F0502020204030204" pitchFamily="34" charset="0"/>
              </a:rPr>
              <a:t> yang </a:t>
            </a:r>
            <a:r>
              <a:rPr lang="en-US" sz="1600" i="1" dirty="0" err="1" smtClean="0">
                <a:cs typeface="Calibri" panose="020F0502020204030204" pitchFamily="34" charset="0"/>
              </a:rPr>
              <a:t>akan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digabung</a:t>
            </a: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5. 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Merge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6. ① 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atribut</a:t>
            </a:r>
            <a:r>
              <a:rPr lang="en-US" sz="1600" i="1" dirty="0" smtClean="0">
                <a:cs typeface="Calibri" panose="020F0502020204030204" pitchFamily="34" charset="0"/>
              </a:rPr>
              <a:t> yang </a:t>
            </a:r>
            <a:r>
              <a:rPr lang="en-US" sz="1600" i="1" dirty="0" err="1" smtClean="0">
                <a:cs typeface="Calibri" panose="020F0502020204030204" pitchFamily="34" charset="0"/>
              </a:rPr>
              <a:t>akan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digabung</a:t>
            </a:r>
            <a:r>
              <a:rPr lang="en-US" sz="1600" i="1" dirty="0" smtClean="0">
                <a:cs typeface="Calibri" panose="020F0502020204030204" pitchFamily="34" charset="0"/>
              </a:rPr>
              <a:t> → ② 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Take attributes </a:t>
            </a:r>
            <a:r>
              <a:rPr lang="en-US" sz="1600" i="1" dirty="0" err="1" smtClean="0">
                <a:cs typeface="Calibri" panose="020F0502020204030204" pitchFamily="34" charset="0"/>
              </a:rPr>
              <a:t>froms</a:t>
            </a:r>
            <a:r>
              <a:rPr lang="en-US" sz="1600" i="1" dirty="0" smtClean="0">
                <a:cs typeface="Calibri" panose="020F0502020204030204" pitchFamily="34" charset="0"/>
              </a:rPr>
              <a:t> selected feature → ③ </a:t>
            </a:r>
            <a:r>
              <a:rPr lang="en-US" sz="1600" i="1" dirty="0" err="1" smtClean="0">
                <a:cs typeface="Calibri" panose="020F0502020204030204" pitchFamily="34" charset="0"/>
              </a:rPr>
              <a:t>Cek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Hasil</a:t>
            </a:r>
            <a:r>
              <a:rPr lang="en-US" sz="1600" i="1" dirty="0" smtClean="0">
                <a:cs typeface="Calibri" panose="020F0502020204030204" pitchFamily="34" charset="0"/>
              </a:rPr>
              <a:t>  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11" name="Picture 10" descr="8.jpg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206605" y="2326424"/>
            <a:ext cx="1260000" cy="553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9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5380" y="3638032"/>
            <a:ext cx="3131149" cy="2939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885920" y="4743838"/>
            <a:ext cx="165014" cy="16438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876088" y="4527528"/>
            <a:ext cx="162794" cy="162685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937106" y="5727064"/>
            <a:ext cx="162794" cy="16268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8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330397" y="6149850"/>
            <a:ext cx="162794" cy="1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MERGE POLIGON DAN UPDATE ATTRIBUTE (3)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11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681857" y="1707164"/>
            <a:ext cx="10644903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6. </a:t>
            </a:r>
            <a:r>
              <a:rPr lang="en-US" sz="1600" i="1" dirty="0" err="1" smtClean="0">
                <a:cs typeface="Calibri" panose="020F0502020204030204" pitchFamily="34" charset="0"/>
              </a:rPr>
              <a:t>Hasil</a:t>
            </a: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7. Save 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74391" y="2700339"/>
            <a:ext cx="9323598" cy="1859678"/>
            <a:chOff x="1618637" y="3998197"/>
            <a:chExt cx="9323598" cy="1859678"/>
          </a:xfrm>
        </p:grpSpPr>
        <p:pic>
          <p:nvPicPr>
            <p:cNvPr id="16" name="Picture 15" descr="pen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637" y="4029075"/>
              <a:ext cx="4139609" cy="18288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grpSp>
          <p:nvGrpSpPr>
            <p:cNvPr id="12" name="Group 11"/>
            <p:cNvGrpSpPr/>
            <p:nvPr/>
          </p:nvGrpSpPr>
          <p:grpSpPr>
            <a:xfrm>
              <a:off x="1710814" y="3998197"/>
              <a:ext cx="9231421" cy="1828800"/>
              <a:chOff x="1710814" y="3998197"/>
              <a:chExt cx="9231421" cy="1828800"/>
            </a:xfrm>
          </p:grpSpPr>
          <p:pic>
            <p:nvPicPr>
              <p:cNvPr id="15" name="Picture 14" descr="pen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38312" y="3998197"/>
                <a:ext cx="4303923" cy="1828800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17" name="Right Arrow 16"/>
              <p:cNvSpPr/>
              <p:nvPr/>
            </p:nvSpPr>
            <p:spPr>
              <a:xfrm>
                <a:off x="6002594" y="4719484"/>
                <a:ext cx="383458" cy="3097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10814" y="4321277"/>
                <a:ext cx="1622322" cy="855407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799007" y="4218038"/>
                <a:ext cx="1622322" cy="855407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PENGECEKAN TOPOLOGI (1)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12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703006" y="1439268"/>
            <a:ext cx="699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gap </a:t>
            </a:r>
            <a:r>
              <a:rPr lang="en-US" dirty="0" err="1" smtClean="0"/>
              <a:t>dan</a:t>
            </a:r>
            <a:r>
              <a:rPr lang="en-US" dirty="0" smtClean="0"/>
              <a:t> overlap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814592" y="2056686"/>
            <a:ext cx="10644903" cy="33701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i="1" dirty="0" err="1" smtClean="0">
                <a:cs typeface="Calibri" panose="020F0502020204030204" pitchFamily="34" charset="0"/>
              </a:rPr>
              <a:t>Plugins</a:t>
            </a:r>
            <a:r>
              <a:rPr lang="en-US" sz="1600" i="1" dirty="0" smtClean="0">
                <a:cs typeface="Calibri" panose="020F0502020204030204" pitchFamily="34" charset="0"/>
              </a:rPr>
              <a:t> → Topology Checker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sz="1600" dirty="0" smtClean="0"/>
              <a:t>Menu Vector </a:t>
            </a:r>
            <a:r>
              <a:rPr lang="en-ID" sz="1600" dirty="0" err="1" smtClean="0"/>
              <a:t>dan</a:t>
            </a:r>
            <a:r>
              <a:rPr lang="en-ID" sz="1600" dirty="0" smtClean="0"/>
              <a:t> </a:t>
            </a:r>
            <a:r>
              <a:rPr lang="en-ID" sz="1600" dirty="0" err="1" smtClean="0"/>
              <a:t>pilih</a:t>
            </a:r>
            <a:r>
              <a:rPr lang="en-ID" sz="1600" dirty="0" smtClean="0"/>
              <a:t> Topology Checker</a:t>
            </a: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13" name="Picture 12" descr="9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7226" y="2172995"/>
            <a:ext cx="4674038" cy="2605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Oval 13"/>
          <p:cNvSpPr/>
          <p:nvPr/>
        </p:nvSpPr>
        <p:spPr>
          <a:xfrm>
            <a:off x="4719483" y="3229899"/>
            <a:ext cx="2669458" cy="88490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5" name="Picture 14" descr="12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1420" y="5468502"/>
            <a:ext cx="1440000" cy="1082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11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9368" y="5674977"/>
            <a:ext cx="1980000" cy="581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ight Arrow 16"/>
          <p:cNvSpPr/>
          <p:nvPr/>
        </p:nvSpPr>
        <p:spPr>
          <a:xfrm>
            <a:off x="3146324" y="5845277"/>
            <a:ext cx="658759" cy="29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PENGECEKAN TOPOLOGI (2)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13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814592" y="2056686"/>
            <a:ext cx="3654169" cy="4062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3. Topology Checker</a:t>
            </a: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4. </a:t>
            </a:r>
            <a:r>
              <a:rPr lang="en-ID" sz="1600" dirty="0" smtClean="0"/>
              <a:t>Rule Topology Checker</a:t>
            </a:r>
          </a:p>
          <a:p>
            <a:pPr marL="342900" indent="-342900">
              <a:lnSpc>
                <a:spcPct val="150000"/>
              </a:lnSpc>
            </a:pPr>
            <a:endParaRPr lang="en-ID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① 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poligon</a:t>
            </a:r>
            <a:r>
              <a:rPr lang="en-US" sz="1600" i="1" dirty="0" smtClean="0">
                <a:cs typeface="Calibri" panose="020F0502020204030204" pitchFamily="34" charset="0"/>
              </a:rPr>
              <a:t> Batas SLS → ② 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Rule: must not have gaps </a:t>
            </a:r>
            <a:r>
              <a:rPr lang="en-US" sz="1600" i="1" dirty="0" err="1" smtClean="0">
                <a:cs typeface="Calibri" panose="020F0502020204030204" pitchFamily="34" charset="0"/>
              </a:rPr>
              <a:t>dan</a:t>
            </a:r>
            <a:r>
              <a:rPr lang="en-US" sz="1600" i="1" dirty="0" smtClean="0">
                <a:cs typeface="Calibri" panose="020F0502020204030204" pitchFamily="34" charset="0"/>
              </a:rPr>
              <a:t> must not overlap → ③ Add Rule → ④ List Rule → ⑤ OK.</a:t>
            </a: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18" name="Picture 17" descr="13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4994" y="1968453"/>
            <a:ext cx="2700000" cy="1151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Oval 13"/>
          <p:cNvSpPr/>
          <p:nvPr/>
        </p:nvSpPr>
        <p:spPr>
          <a:xfrm flipV="1">
            <a:off x="5029199" y="2064773"/>
            <a:ext cx="368711" cy="30971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9" name="Picture 18" descr="10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0245" y="3857612"/>
            <a:ext cx="3240000" cy="2328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520797" y="5844506"/>
            <a:ext cx="163129" cy="163774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817791" y="4610558"/>
            <a:ext cx="163129" cy="163773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982049" y="4158275"/>
            <a:ext cx="163128" cy="163773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8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992745" y="4472907"/>
            <a:ext cx="163129" cy="163773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9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746939" y="4079616"/>
            <a:ext cx="163128" cy="1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PENGECEKAN TOPOLOGI (3)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14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814592" y="2056686"/>
            <a:ext cx="365416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5. </a:t>
            </a:r>
            <a:r>
              <a:rPr lang="en-US" sz="1600" i="1" dirty="0" err="1" smtClean="0">
                <a:cs typeface="Calibri" panose="020F0502020204030204" pitchFamily="34" charset="0"/>
              </a:rPr>
              <a:t>Hasil</a:t>
            </a: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15" name="Picture 14" descr="2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605" y="2765540"/>
            <a:ext cx="7753433" cy="3030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PENGECEKAN TOPOLOGI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15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726102" y="1053796"/>
            <a:ext cx="3654169" cy="6918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6</a:t>
            </a:r>
            <a:r>
              <a:rPr lang="en-US" sz="1600" i="1" dirty="0" smtClean="0">
                <a:cs typeface="Calibri" panose="020F0502020204030204" pitchFamily="34" charset="0"/>
              </a:rPr>
              <a:t>. </a:t>
            </a:r>
            <a:r>
              <a:rPr lang="en-US" sz="1600" i="1" dirty="0" err="1" smtClean="0">
                <a:cs typeface="Calibri" panose="020F0502020204030204" pitchFamily="34" charset="0"/>
              </a:rPr>
              <a:t>Atur</a:t>
            </a:r>
            <a:r>
              <a:rPr lang="en-US" sz="1600" i="1" dirty="0" smtClean="0">
                <a:cs typeface="Calibri" panose="020F0502020204030204" pitchFamily="34" charset="0"/>
              </a:rPr>
              <a:t> Snapping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Setting </a:t>
            </a:r>
            <a:r>
              <a:rPr lang="en-US" sz="1600" i="1" dirty="0" smtClean="0">
                <a:cs typeface="Calibri" panose="020F0502020204030204" pitchFamily="34" charset="0"/>
                <a:sym typeface="Wingdings" pitchFamily="2" charset="2"/>
              </a:rPr>
              <a:t> Options  Digitizing</a:t>
            </a: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8" name="Picture 7" descr="o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06579" y="2337407"/>
            <a:ext cx="2028572" cy="15047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 descr="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736" y="1935883"/>
            <a:ext cx="6400000" cy="25142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7644583" y="2910348"/>
            <a:ext cx="658759" cy="29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1070232" y="4642009"/>
            <a:ext cx="6067988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err="1" smtClean="0">
                <a:cs typeface="Calibri" panose="020F0502020204030204" pitchFamily="34" charset="0"/>
              </a:rPr>
              <a:t>Pengaturan</a:t>
            </a: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① </a:t>
            </a:r>
            <a:r>
              <a:rPr lang="en-US" sz="1600" i="1" dirty="0" err="1" smtClean="0">
                <a:cs typeface="Calibri" panose="020F0502020204030204" pitchFamily="34" charset="0"/>
              </a:rPr>
              <a:t>Pastikan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sudah</a:t>
            </a:r>
            <a:r>
              <a:rPr lang="en-US" sz="1600" i="1" dirty="0" smtClean="0">
                <a:cs typeface="Calibri" panose="020F0502020204030204" pitchFamily="34" charset="0"/>
              </a:rPr>
              <a:t> Enable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② </a:t>
            </a:r>
            <a:r>
              <a:rPr lang="en-US" sz="1600" i="1" dirty="0" err="1" smtClean="0">
                <a:cs typeface="Calibri" panose="020F0502020204030204" pitchFamily="34" charset="0"/>
              </a:rPr>
              <a:t>Apabila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ingin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menampilkan</a:t>
            </a:r>
            <a:r>
              <a:rPr lang="en-US" sz="1600" i="1" dirty="0" smtClean="0">
                <a:cs typeface="Calibri" panose="020F0502020204030204" pitchFamily="34" charset="0"/>
              </a:rPr>
              <a:t> Tooltips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③ </a:t>
            </a:r>
            <a:r>
              <a:rPr lang="en-US" sz="1600" i="1" dirty="0" err="1" smtClean="0">
                <a:cs typeface="Calibri" panose="020F0502020204030204" pitchFamily="34" charset="0"/>
              </a:rPr>
              <a:t>Menampilkan</a:t>
            </a:r>
            <a:r>
              <a:rPr lang="en-US" sz="1600" i="1" dirty="0" smtClean="0">
                <a:cs typeface="Calibri" panose="020F0502020204030204" pitchFamily="34" charset="0"/>
              </a:rPr>
              <a:t> Snapping </a:t>
            </a:r>
            <a:r>
              <a:rPr lang="en-US" sz="1600" i="1" dirty="0" err="1" smtClean="0">
                <a:cs typeface="Calibri" panose="020F0502020204030204" pitchFamily="34" charset="0"/>
              </a:rPr>
              <a:t>pada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dirty="0" smtClean="0">
                <a:cs typeface="Calibri" panose="020F0502020204030204" pitchFamily="34" charset="0"/>
              </a:rPr>
              <a:t>feature</a:t>
            </a:r>
            <a:r>
              <a:rPr lang="en-US" sz="1600" i="1" dirty="0" smtClean="0">
                <a:cs typeface="Calibri" panose="020F0502020204030204" pitchFamily="34" charset="0"/>
              </a:rPr>
              <a:t> yang </a:t>
            </a:r>
            <a:r>
              <a:rPr lang="en-US" sz="1600" i="1" dirty="0" err="1" smtClean="0">
                <a:cs typeface="Calibri" panose="020F0502020204030204" pitchFamily="34" charset="0"/>
              </a:rPr>
              <a:t>tidak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terlihat</a:t>
            </a: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7918400" y="4234531"/>
            <a:ext cx="3654169" cy="3225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err="1" smtClean="0">
                <a:cs typeface="Calibri" panose="020F0502020204030204" pitchFamily="34" charset="0"/>
              </a:rPr>
              <a:t>Tampilan</a:t>
            </a:r>
            <a:r>
              <a:rPr lang="en-US" sz="1600" i="1" dirty="0" smtClean="0">
                <a:cs typeface="Calibri" panose="020F0502020204030204" pitchFamily="34" charset="0"/>
              </a:rPr>
              <a:t> snapping </a:t>
            </a:r>
            <a:r>
              <a:rPr lang="en-US" sz="1600" i="1" dirty="0" err="1" smtClean="0">
                <a:cs typeface="Calibri" panose="020F0502020204030204" pitchFamily="34" charset="0"/>
              </a:rPr>
              <a:t>dengan</a:t>
            </a:r>
            <a:r>
              <a:rPr lang="en-US" sz="1600" i="1" dirty="0" smtClean="0">
                <a:cs typeface="Calibri" panose="020F0502020204030204" pitchFamily="34" charset="0"/>
              </a:rPr>
              <a:t> Tooltips</a:t>
            </a: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59262" y="4168650"/>
            <a:ext cx="165014" cy="16438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49430" y="2374262"/>
            <a:ext cx="162794" cy="162685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54345" y="3927760"/>
            <a:ext cx="162794" cy="1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PENGECEKAN TOPOLOGI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16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740850" y="1319267"/>
            <a:ext cx="365416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7</a:t>
            </a:r>
            <a:r>
              <a:rPr lang="en-US" sz="1600" i="1" dirty="0" smtClean="0">
                <a:cs typeface="Calibri" panose="020F0502020204030204" pitchFamily="34" charset="0"/>
              </a:rPr>
              <a:t>. Gaps </a:t>
            </a:r>
            <a:r>
              <a:rPr lang="en-US" sz="1600" i="1" dirty="0" err="1" smtClean="0">
                <a:cs typeface="Calibri" panose="020F0502020204030204" pitchFamily="34" charset="0"/>
              </a:rPr>
              <a:t>hasil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smtClean="0">
                <a:cs typeface="Calibri" panose="020F0502020204030204" pitchFamily="34" charset="0"/>
              </a:rPr>
              <a:t>T</a:t>
            </a:r>
            <a:r>
              <a:rPr lang="en-US" sz="1600" i="1" dirty="0" smtClean="0">
                <a:cs typeface="Calibri" panose="020F0502020204030204" pitchFamily="34" charset="0"/>
              </a:rPr>
              <a:t>opology Checker</a:t>
            </a: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8" name="Picture 7" descr="o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6073" y="2108969"/>
            <a:ext cx="2266667" cy="16666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254289" y="4158734"/>
            <a:ext cx="659667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cs typeface="Calibri" panose="020F0502020204030204" pitchFamily="34" charset="0"/>
              </a:rPr>
              <a:t>Untuk</a:t>
            </a:r>
            <a:r>
              <a:rPr lang="en-US" i="1" dirty="0" smtClean="0"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cs typeface="Calibri" panose="020F0502020204030204" pitchFamily="34" charset="0"/>
              </a:rPr>
              <a:t>menghilangkan</a:t>
            </a:r>
            <a:r>
              <a:rPr lang="en-US" i="1" dirty="0" smtClean="0">
                <a:cs typeface="Calibri" panose="020F0502020204030204" pitchFamily="34" charset="0"/>
              </a:rPr>
              <a:t> Gaps </a:t>
            </a:r>
            <a:r>
              <a:rPr lang="en-US" i="1" dirty="0" err="1" smtClean="0">
                <a:cs typeface="Calibri" panose="020F0502020204030204" pitchFamily="34" charset="0"/>
              </a:rPr>
              <a:t>bisa</a:t>
            </a:r>
            <a:r>
              <a:rPr lang="en-US" i="1" dirty="0" smtClean="0"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cs typeface="Calibri" panose="020F0502020204030204" pitchFamily="34" charset="0"/>
              </a:rPr>
              <a:t>menggunakan</a:t>
            </a:r>
            <a:r>
              <a:rPr lang="en-US" i="1" dirty="0" smtClean="0">
                <a:cs typeface="Calibri" panose="020F0502020204030204" pitchFamily="34" charset="0"/>
              </a:rPr>
              <a:t>:</a:t>
            </a:r>
          </a:p>
          <a:p>
            <a:pPr marL="342900" indent="-342900">
              <a:buAutoNum type="alphaLcPeriod"/>
            </a:pPr>
            <a:r>
              <a:rPr lang="en-US" i="1" dirty="0" smtClean="0">
                <a:cs typeface="Calibri" panose="020F0502020204030204" pitchFamily="34" charset="0"/>
              </a:rPr>
              <a:t>Add feature</a:t>
            </a:r>
            <a:r>
              <a:rPr lang="en-US" i="1" dirty="0" smtClean="0">
                <a:cs typeface="Calibri" panose="020F0502020204030204" pitchFamily="34" charset="0"/>
                <a:sym typeface="Wingdings" pitchFamily="2" charset="2"/>
              </a:rPr>
              <a:t> Merge</a:t>
            </a:r>
          </a:p>
          <a:p>
            <a:pPr marL="342900" indent="-342900"/>
            <a:r>
              <a:rPr lang="en-US" i="1" dirty="0" smtClean="0">
                <a:cs typeface="Calibri" panose="020F0502020204030204" pitchFamily="34" charset="0"/>
                <a:sym typeface="Wingdings" pitchFamily="2" charset="2"/>
              </a:rPr>
              <a:t>     </a:t>
            </a:r>
            <a:r>
              <a:rPr lang="en-US" i="1" dirty="0" err="1" smtClean="0">
                <a:cs typeface="Calibri" panose="020F0502020204030204" pitchFamily="34" charset="0"/>
                <a:sym typeface="Wingdings" pitchFamily="2" charset="2"/>
              </a:rPr>
              <a:t>Lakukan</a:t>
            </a:r>
            <a:r>
              <a:rPr lang="en-US" i="1" dirty="0" smtClean="0"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cs typeface="Calibri" panose="020F0502020204030204" pitchFamily="34" charset="0"/>
                <a:sym typeface="Wingdings" pitchFamily="2" charset="2"/>
              </a:rPr>
              <a:t>digitasi</a:t>
            </a:r>
            <a:r>
              <a:rPr lang="en-US" i="1" dirty="0" smtClean="0"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cs typeface="Calibri" panose="020F0502020204030204" pitchFamily="34" charset="0"/>
                <a:sym typeface="Wingdings" pitchFamily="2" charset="2"/>
              </a:rPr>
              <a:t>pada</a:t>
            </a:r>
            <a:r>
              <a:rPr lang="en-US" i="1" dirty="0" smtClean="0">
                <a:cs typeface="Calibri" panose="020F0502020204030204" pitchFamily="34" charset="0"/>
                <a:sym typeface="Wingdings" pitchFamily="2" charset="2"/>
              </a:rPr>
              <a:t> area gaps </a:t>
            </a:r>
            <a:r>
              <a:rPr lang="en-US" i="1" dirty="0" err="1" smtClean="0">
                <a:cs typeface="Calibri" panose="020F0502020204030204" pitchFamily="34" charset="0"/>
                <a:sym typeface="Wingdings" pitchFamily="2" charset="2"/>
              </a:rPr>
              <a:t>mengikuti</a:t>
            </a:r>
            <a:r>
              <a:rPr lang="en-US" i="1" dirty="0" smtClean="0"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cs typeface="Calibri" panose="020F0502020204030204" pitchFamily="34" charset="0"/>
                <a:sym typeface="Wingdings" pitchFamily="2" charset="2"/>
              </a:rPr>
              <a:t>verteknya</a:t>
            </a:r>
            <a:r>
              <a:rPr lang="en-US" i="1" dirty="0" smtClean="0"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 marL="342900" indent="-342900"/>
            <a:endParaRPr lang="en-US" i="1" dirty="0" smtClean="0">
              <a:cs typeface="Calibri" panose="020F0502020204030204" pitchFamily="34" charset="0"/>
              <a:sym typeface="Wingdings" pitchFamily="2" charset="2"/>
            </a:endParaRPr>
          </a:p>
          <a:p>
            <a:pPr marL="342900" indent="-342900"/>
            <a:r>
              <a:rPr lang="en-US" i="1" dirty="0" err="1" smtClean="0">
                <a:cs typeface="Calibri" panose="020F0502020204030204" pitchFamily="34" charset="0"/>
                <a:sym typeface="Wingdings" pitchFamily="2" charset="2"/>
              </a:rPr>
              <a:t>atau</a:t>
            </a:r>
            <a:endParaRPr lang="en-US" i="1" dirty="0" smtClean="0">
              <a:cs typeface="Calibri" panose="020F0502020204030204" pitchFamily="34" charset="0"/>
              <a:sym typeface="Wingdings" pitchFamily="2" charset="2"/>
            </a:endParaRPr>
          </a:p>
          <a:p>
            <a:pPr marL="342900" indent="-342900">
              <a:buAutoNum type="alphaLcPeriod"/>
            </a:pPr>
            <a:endParaRPr lang="en-US" i="1" dirty="0" smtClean="0">
              <a:cs typeface="Calibri" panose="020F0502020204030204" pitchFamily="34" charset="0"/>
              <a:sym typeface="Wingdings" pitchFamily="2" charset="2"/>
            </a:endParaRPr>
          </a:p>
          <a:p>
            <a:pPr marL="342900" indent="-342900"/>
            <a:r>
              <a:rPr lang="en-US" i="1" dirty="0" smtClean="0">
                <a:cs typeface="Calibri" panose="020F0502020204030204" pitchFamily="34" charset="0"/>
                <a:sym typeface="Wingdings" pitchFamily="2" charset="2"/>
              </a:rPr>
              <a:t>b. Fill Ring  Merge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digitasi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gap, </a:t>
            </a:r>
            <a:r>
              <a:rPr lang="en-US" dirty="0" err="1" smtClean="0"/>
              <a:t>kemudian</a:t>
            </a:r>
            <a:r>
              <a:rPr lang="en-US" dirty="0" smtClean="0"/>
              <a:t> Merge.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PENGECEKAN TOPOLOGI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(5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17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814592" y="2056686"/>
            <a:ext cx="365416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8</a:t>
            </a:r>
            <a:r>
              <a:rPr lang="en-US" sz="1600" i="1" dirty="0" smtClean="0">
                <a:cs typeface="Calibri" panose="020F0502020204030204" pitchFamily="34" charset="0"/>
              </a:rPr>
              <a:t>. Overlaps </a:t>
            </a:r>
            <a:r>
              <a:rPr lang="en-US" sz="1600" i="1" dirty="0" err="1" smtClean="0">
                <a:cs typeface="Calibri" panose="020F0502020204030204" pitchFamily="34" charset="0"/>
              </a:rPr>
              <a:t>hasil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smtClean="0">
                <a:cs typeface="Calibri" panose="020F0502020204030204" pitchFamily="34" charset="0"/>
              </a:rPr>
              <a:t>T</a:t>
            </a:r>
            <a:r>
              <a:rPr lang="en-US" sz="1600" i="1" dirty="0" smtClean="0">
                <a:cs typeface="Calibri" panose="020F0502020204030204" pitchFamily="34" charset="0"/>
              </a:rPr>
              <a:t>opology Checker</a:t>
            </a: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7" name="Picture 6" descr="o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614" y="2533762"/>
            <a:ext cx="1666667" cy="1790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165797" y="4704424"/>
            <a:ext cx="5942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cs typeface="Calibri" panose="020F0502020204030204" pitchFamily="34" charset="0"/>
              </a:rPr>
              <a:t>Untuk</a:t>
            </a:r>
            <a:r>
              <a:rPr lang="en-US" i="1" dirty="0" smtClean="0"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cs typeface="Calibri" panose="020F0502020204030204" pitchFamily="34" charset="0"/>
              </a:rPr>
              <a:t>menghilangkan</a:t>
            </a:r>
            <a:r>
              <a:rPr lang="en-US" i="1" dirty="0" smtClean="0">
                <a:cs typeface="Calibri" panose="020F0502020204030204" pitchFamily="34" charset="0"/>
              </a:rPr>
              <a:t> Overlaps</a:t>
            </a:r>
          </a:p>
          <a:p>
            <a:r>
              <a:rPr lang="en-US" i="1" dirty="0" err="1" smtClean="0">
                <a:cs typeface="Calibri" panose="020F0502020204030204" pitchFamily="34" charset="0"/>
              </a:rPr>
              <a:t>Pilih</a:t>
            </a:r>
            <a:r>
              <a:rPr lang="en-US" i="1" dirty="0" smtClean="0">
                <a:cs typeface="Calibri" panose="020F0502020204030204" pitchFamily="34" charset="0"/>
              </a:rPr>
              <a:t> Area yang overlaps (</a:t>
            </a:r>
            <a:r>
              <a:rPr lang="en-US" i="1" dirty="0" err="1" smtClean="0">
                <a:cs typeface="Calibri" panose="020F0502020204030204" pitchFamily="34" charset="0"/>
              </a:rPr>
              <a:t>tumpang</a:t>
            </a:r>
            <a:r>
              <a:rPr lang="en-US" i="1" dirty="0" smtClean="0"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cs typeface="Calibri" panose="020F0502020204030204" pitchFamily="34" charset="0"/>
              </a:rPr>
              <a:t>tindih</a:t>
            </a:r>
            <a:r>
              <a:rPr lang="en-US" i="1" dirty="0" smtClean="0">
                <a:cs typeface="Calibri" panose="020F0502020204030204" pitchFamily="34" charset="0"/>
              </a:rPr>
              <a:t>), </a:t>
            </a:r>
            <a:r>
              <a:rPr lang="en-US" i="1" dirty="0" err="1" smtClean="0">
                <a:cs typeface="Calibri" panose="020F0502020204030204" pitchFamily="34" charset="0"/>
              </a:rPr>
              <a:t>Lakukan</a:t>
            </a:r>
            <a:r>
              <a:rPr lang="en-US" i="1" dirty="0" smtClean="0">
                <a:cs typeface="Calibri" panose="020F0502020204030204" pitchFamily="34" charset="0"/>
              </a:rPr>
              <a:t> Merge. </a:t>
            </a:r>
            <a:r>
              <a:rPr lang="en-US" i="1" dirty="0" err="1" smtClean="0">
                <a:cs typeface="Calibri" panose="020F0502020204030204" pitchFamily="34" charset="0"/>
              </a:rPr>
              <a:t>Pastikan</a:t>
            </a:r>
            <a:r>
              <a:rPr lang="en-US" i="1" dirty="0" smtClean="0"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cs typeface="Calibri" panose="020F0502020204030204" pitchFamily="34" charset="0"/>
              </a:rPr>
              <a:t>bahwa</a:t>
            </a:r>
            <a:r>
              <a:rPr lang="en-US" i="1" dirty="0" smtClean="0"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cs typeface="Calibri" panose="020F0502020204030204" pitchFamily="34" charset="0"/>
              </a:rPr>
              <a:t>atribut</a:t>
            </a:r>
            <a:r>
              <a:rPr lang="en-US" i="1" dirty="0" smtClean="0">
                <a:cs typeface="Calibri" panose="020F0502020204030204" pitchFamily="34" charset="0"/>
              </a:rPr>
              <a:t> yang </a:t>
            </a:r>
            <a:r>
              <a:rPr lang="en-US" i="1" dirty="0" err="1" smtClean="0">
                <a:cs typeface="Calibri" panose="020F0502020204030204" pitchFamily="34" charset="0"/>
              </a:rPr>
              <a:t>dipilih</a:t>
            </a:r>
            <a:r>
              <a:rPr lang="en-US" i="1" dirty="0" smtClean="0"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cs typeface="Calibri" panose="020F0502020204030204" pitchFamily="34" charset="0"/>
              </a:rPr>
              <a:t>sudah</a:t>
            </a:r>
            <a:r>
              <a:rPr lang="en-US" i="1" dirty="0" smtClean="0"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cs typeface="Calibri" panose="020F0502020204030204" pitchFamily="34" charset="0"/>
              </a:rPr>
              <a:t>sesuai</a:t>
            </a:r>
            <a:r>
              <a:rPr lang="en-US" i="1" dirty="0" smtClean="0">
                <a:cs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PENGECEKAN TOPOLOGI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(6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18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785095" y="1466750"/>
            <a:ext cx="93617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8</a:t>
            </a:r>
            <a:r>
              <a:rPr lang="en-US" sz="1600" i="1" dirty="0" smtClean="0">
                <a:cs typeface="Calibri" panose="020F0502020204030204" pitchFamily="34" charset="0"/>
              </a:rPr>
              <a:t>. </a:t>
            </a:r>
            <a:r>
              <a:rPr lang="en-US" sz="1600" i="1" dirty="0" err="1" smtClean="0">
                <a:cs typeface="Calibri" panose="020F0502020204030204" pitchFamily="34" charset="0"/>
              </a:rPr>
              <a:t>Cek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Kembali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smtClean="0">
                <a:cs typeface="Calibri" panose="020F0502020204030204" pitchFamily="34" charset="0"/>
              </a:rPr>
              <a:t>T</a:t>
            </a:r>
            <a:r>
              <a:rPr lang="en-US" sz="1600" i="1" dirty="0" smtClean="0">
                <a:cs typeface="Calibri" panose="020F0502020204030204" pitchFamily="34" charset="0"/>
              </a:rPr>
              <a:t>opology Checker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	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Validate All </a:t>
            </a:r>
            <a:r>
              <a:rPr lang="en-US" sz="1600" i="1" dirty="0" smtClean="0"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1600" i="1" dirty="0" err="1" smtClean="0">
                <a:cs typeface="Calibri" panose="020F0502020204030204" pitchFamily="34" charset="0"/>
                <a:sym typeface="Wingdings" pitchFamily="2" charset="2"/>
              </a:rPr>
              <a:t>pastikan</a:t>
            </a:r>
            <a:r>
              <a:rPr lang="en-US" sz="1600" i="1" dirty="0" smtClean="0"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  <a:sym typeface="Wingdings" pitchFamily="2" charset="2"/>
              </a:rPr>
              <a:t>bahwa</a:t>
            </a:r>
            <a:r>
              <a:rPr lang="en-US" sz="1600" i="1" dirty="0" smtClean="0"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  <a:sym typeface="Wingdings" pitchFamily="2" charset="2"/>
              </a:rPr>
              <a:t>sudah</a:t>
            </a:r>
            <a:r>
              <a:rPr lang="en-US" sz="1600" i="1" dirty="0" smtClean="0"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  <a:sym typeface="Wingdings" pitchFamily="2" charset="2"/>
              </a:rPr>
              <a:t>tidak</a:t>
            </a:r>
            <a:r>
              <a:rPr lang="en-US" sz="1600" i="1" dirty="0" smtClean="0"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  <a:sym typeface="Wingdings" pitchFamily="2" charset="2"/>
              </a:rPr>
              <a:t>ada</a:t>
            </a:r>
            <a:r>
              <a:rPr lang="en-US" sz="1600" i="1" dirty="0" smtClean="0">
                <a:cs typeface="Calibri" panose="020F0502020204030204" pitchFamily="34" charset="0"/>
                <a:sym typeface="Wingdings" pitchFamily="2" charset="2"/>
              </a:rPr>
              <a:t> error. </a:t>
            </a:r>
            <a:endParaRPr lang="en-US" sz="1600" i="1" dirty="0"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878501" y="5306247"/>
            <a:ext cx="954860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8</a:t>
            </a:r>
            <a:r>
              <a:rPr lang="en-US" sz="1600" i="1" dirty="0" smtClean="0">
                <a:cs typeface="Calibri" panose="020F0502020204030204" pitchFamily="34" charset="0"/>
              </a:rPr>
              <a:t>. </a:t>
            </a:r>
            <a:r>
              <a:rPr lang="en-US" sz="1600" i="1" dirty="0" err="1" smtClean="0">
                <a:cs typeface="Calibri" panose="020F0502020204030204" pitchFamily="34" charset="0"/>
              </a:rPr>
              <a:t>Lakukan</a:t>
            </a:r>
            <a:r>
              <a:rPr lang="en-US" sz="1600" i="1" dirty="0" smtClean="0">
                <a:cs typeface="Calibri" panose="020F0502020204030204" pitchFamily="34" charset="0"/>
              </a:rPr>
              <a:t> “save”, </a:t>
            </a:r>
            <a:r>
              <a:rPr lang="en-US" sz="1600" i="1" dirty="0" err="1" smtClean="0">
                <a:cs typeface="Calibri" panose="020F0502020204030204" pitchFamily="34" charset="0"/>
              </a:rPr>
              <a:t>kemudian</a:t>
            </a:r>
            <a:r>
              <a:rPr lang="en-US" sz="1600" i="1" dirty="0" smtClean="0">
                <a:cs typeface="Calibri" panose="020F0502020204030204" pitchFamily="34" charset="0"/>
              </a:rPr>
              <a:t> export </a:t>
            </a:r>
            <a:r>
              <a:rPr lang="en-US" sz="1600" i="1" dirty="0" err="1" smtClean="0">
                <a:cs typeface="Calibri" panose="020F0502020204030204" pitchFamily="34" charset="0"/>
              </a:rPr>
              <a:t>menjadi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geojson</a:t>
            </a:r>
            <a:r>
              <a:rPr lang="en-US" sz="1600" i="1" dirty="0" smtClean="0"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smtClean="0">
                <a:cs typeface="Calibri" panose="020F0502020204030204" pitchFamily="34" charset="0"/>
              </a:rPr>
              <a:t>   (</a:t>
            </a:r>
            <a:r>
              <a:rPr lang="en-US" sz="1600" i="1" dirty="0" err="1" smtClean="0">
                <a:cs typeface="Calibri" panose="020F0502020204030204" pitchFamily="34" charset="0"/>
              </a:rPr>
              <a:t>simpan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pada</a:t>
            </a:r>
            <a:r>
              <a:rPr lang="en-US" sz="1600" i="1" dirty="0" smtClean="0">
                <a:cs typeface="Calibri" panose="020F0502020204030204" pitchFamily="34" charset="0"/>
              </a:rPr>
              <a:t> subfolder: </a:t>
            </a:r>
            <a:r>
              <a:rPr lang="en-US" sz="1600" i="1" dirty="0" smtClean="0">
                <a:cs typeface="Calibri" panose="020F0502020204030204" pitchFamily="34" charset="0"/>
              </a:rPr>
              <a:t>     </a:t>
            </a:r>
            <a:r>
              <a:rPr lang="en-US" sz="1600" i="1" dirty="0" smtClean="0">
                <a:cs typeface="Calibri" panose="020F0502020204030204" pitchFamily="34" charset="0"/>
              </a:rPr>
              <a:t>.../03-Output/ 02-Peta Digital)</a:t>
            </a:r>
            <a:endParaRPr lang="en-US" sz="1600" i="1" dirty="0"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85201" y="2293592"/>
            <a:ext cx="6895802" cy="3030576"/>
            <a:chOff x="1406427" y="1924882"/>
            <a:chExt cx="6895802" cy="3030576"/>
          </a:xfrm>
        </p:grpSpPr>
        <p:pic>
          <p:nvPicPr>
            <p:cNvPr id="15" name="Picture 14" descr="21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6427" y="1924882"/>
              <a:ext cx="6895802" cy="30305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  </a:ext>
              </a:extLst>
            </a:blip>
            <a:stretch>
              <a:fillRect/>
            </a:stretch>
          </p:blipFill>
          <p:spPr>
            <a:xfrm>
              <a:off x="1457186" y="2491707"/>
              <a:ext cx="163128" cy="163773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  </a:ext>
              </a:extLst>
            </a:blip>
            <a:stretch>
              <a:fillRect/>
            </a:stretch>
          </p:blipFill>
          <p:spPr>
            <a:xfrm>
              <a:off x="4652667" y="4772789"/>
              <a:ext cx="163128" cy="163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UPLOAD (1)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19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681857" y="1622322"/>
            <a:ext cx="10644903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1. ① </a:t>
            </a:r>
            <a:r>
              <a:rPr lang="en-US" sz="1600" i="1" dirty="0" err="1" smtClean="0">
                <a:cs typeface="Calibri" panose="020F0502020204030204" pitchFamily="34" charset="0"/>
              </a:rPr>
              <a:t>Klik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kanan</a:t>
            </a:r>
            <a:r>
              <a:rPr lang="en-US" sz="1600" i="1" dirty="0" smtClean="0">
                <a:cs typeface="Calibri" panose="020F0502020204030204" pitchFamily="34" charset="0"/>
              </a:rPr>
              <a:t> layer </a:t>
            </a:r>
            <a:r>
              <a:rPr lang="en-US" sz="1600" i="1" dirty="0" err="1" smtClean="0">
                <a:cs typeface="Calibri" panose="020F0502020204030204" pitchFamily="34" charset="0"/>
              </a:rPr>
              <a:t>shp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Peta</a:t>
            </a:r>
            <a:r>
              <a:rPr lang="en-US" sz="1600" i="1" dirty="0" smtClean="0">
                <a:cs typeface="Calibri" panose="020F0502020204030204" pitchFamily="34" charset="0"/>
              </a:rPr>
              <a:t> SLS/Non SLS → ② Export → ③ Save Features As → ④ 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Format: </a:t>
            </a:r>
            <a:r>
              <a:rPr lang="en-US" sz="1600" i="1" dirty="0" err="1" smtClean="0">
                <a:cs typeface="Calibri" panose="020F0502020204030204" pitchFamily="34" charset="0"/>
              </a:rPr>
              <a:t>GeoJSON</a:t>
            </a:r>
            <a:r>
              <a:rPr lang="en-US" sz="1600" i="1" dirty="0" smtClean="0">
                <a:cs typeface="Calibri" panose="020F0502020204030204" pitchFamily="34" charset="0"/>
              </a:rPr>
              <a:t> → ⑤ </a:t>
            </a:r>
            <a:r>
              <a:rPr lang="en-US" sz="1600" i="1" dirty="0" err="1" smtClean="0">
                <a:cs typeface="Calibri" panose="020F0502020204030204" pitchFamily="34" charset="0"/>
              </a:rPr>
              <a:t>Beri</a:t>
            </a:r>
            <a:r>
              <a:rPr lang="en-US" sz="1600" i="1" dirty="0" smtClean="0">
                <a:cs typeface="Calibri" panose="020F0502020204030204" pitchFamily="34" charset="0"/>
              </a:rPr>
              <a:t> file name “</a:t>
            </a:r>
            <a:r>
              <a:rPr lang="en-US" sz="1600" i="1" dirty="0" err="1" smtClean="0">
                <a:cs typeface="Calibri" panose="020F0502020204030204" pitchFamily="34" charset="0"/>
              </a:rPr>
              <a:t>ppkk_sls</a:t>
            </a:r>
            <a:r>
              <a:rPr lang="en-US" sz="1600" i="1" dirty="0" smtClean="0">
                <a:cs typeface="Calibri" panose="020F0502020204030204" pitchFamily="34" charset="0"/>
              </a:rPr>
              <a:t>” </a:t>
            </a:r>
            <a:r>
              <a:rPr lang="en-US" sz="1600" i="1" dirty="0" err="1" smtClean="0">
                <a:cs typeface="Calibri" panose="020F0502020204030204" pitchFamily="34" charset="0"/>
              </a:rPr>
              <a:t>pada</a:t>
            </a:r>
            <a:r>
              <a:rPr lang="en-US" sz="1600" i="1" dirty="0" smtClean="0">
                <a:cs typeface="Calibri" panose="020F0502020204030204" pitchFamily="34" charset="0"/>
              </a:rPr>
              <a:t> folder </a:t>
            </a:r>
            <a:r>
              <a:rPr lang="en-US" sz="1600" i="1" dirty="0" err="1" smtClean="0">
                <a:cs typeface="Calibri" panose="020F0502020204030204" pitchFamily="34" charset="0"/>
              </a:rPr>
              <a:t>penyimpanan</a:t>
            </a:r>
            <a:r>
              <a:rPr lang="en-US" sz="1600" i="1" dirty="0" smtClean="0">
                <a:cs typeface="Calibri" panose="020F0502020204030204" pitchFamily="34" charset="0"/>
              </a:rPr>
              <a:t> → ⑥ </a:t>
            </a:r>
            <a:r>
              <a:rPr lang="en-US" sz="1600" i="1" dirty="0" err="1" smtClean="0">
                <a:cs typeface="Calibri" panose="020F0502020204030204" pitchFamily="34" charset="0"/>
              </a:rPr>
              <a:t>Klik</a:t>
            </a:r>
            <a:r>
              <a:rPr lang="en-US" sz="1600" i="1" dirty="0" smtClean="0">
                <a:cs typeface="Calibri" panose="020F0502020204030204" pitchFamily="34" charset="0"/>
              </a:rPr>
              <a:t> OK.</a:t>
            </a: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3006" y="1439268"/>
            <a:ext cx="699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 yang </a:t>
            </a:r>
            <a:r>
              <a:rPr lang="en-US" dirty="0" err="1" smtClean="0"/>
              <a:t>diupload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format </a:t>
            </a:r>
            <a:r>
              <a:rPr lang="en-US" b="1" dirty="0" err="1" smtClean="0"/>
              <a:t>GeoJSON</a:t>
            </a:r>
            <a:endParaRPr lang="en-US" b="1" dirty="0"/>
          </a:p>
        </p:txBody>
      </p:sp>
      <p:pic>
        <p:nvPicPr>
          <p:cNvPr id="19" name="Picture 18" descr="20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892" y="2875937"/>
            <a:ext cx="4321276" cy="3923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1152" y="2876232"/>
            <a:ext cx="2340000" cy="3922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89216" y="6063275"/>
            <a:ext cx="164882" cy="164882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644107" y="6068190"/>
            <a:ext cx="164882" cy="164882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38210" y="6589296"/>
            <a:ext cx="164882" cy="164882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8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447165" y="6446733"/>
            <a:ext cx="163774" cy="163773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9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924030" y="3339739"/>
            <a:ext cx="163773" cy="163773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10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294765" y="3138177"/>
            <a:ext cx="163773" cy="1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ALUR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PERBAIKAN BATAS SLS/NON SLS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2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1" name="Picture 40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819833" y="943897"/>
            <a:ext cx="5678128" cy="59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37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s (1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800" y="2457695"/>
            <a:ext cx="6798852" cy="2910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UPLOAD (2)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20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681857" y="1076631"/>
            <a:ext cx="10644903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2. </a:t>
            </a:r>
            <a:r>
              <a:rPr lang="en-US" sz="1600" i="1" dirty="0" err="1" smtClean="0">
                <a:cs typeface="Calibri" panose="020F0502020204030204" pitchFamily="34" charset="0"/>
              </a:rPr>
              <a:t>Buka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aplikasi</a:t>
            </a:r>
            <a:r>
              <a:rPr lang="en-US" sz="1600" i="1" dirty="0" smtClean="0">
                <a:cs typeface="Calibri" panose="020F0502020204030204" pitchFamily="34" charset="0"/>
              </a:rPr>
              <a:t> GS </a:t>
            </a:r>
            <a:r>
              <a:rPr lang="en-US" sz="1600" i="1" dirty="0" err="1" smtClean="0">
                <a:cs typeface="Calibri" panose="020F0502020204030204" pitchFamily="34" charset="0"/>
              </a:rPr>
              <a:t>melalui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smtClean="0">
                <a:cs typeface="Calibri" panose="020F0502020204030204" pitchFamily="34" charset="0"/>
                <a:hlinkClick r:id="rId4"/>
              </a:rPr>
              <a:t>https://dataspasial.bps.go.id/gs</a:t>
            </a: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    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menu </a:t>
            </a:r>
            <a:r>
              <a:rPr lang="en-US" sz="1600" i="1" dirty="0" err="1" smtClean="0">
                <a:cs typeface="Calibri" panose="020F0502020204030204" pitchFamily="34" charset="0"/>
              </a:rPr>
              <a:t>Unggah</a:t>
            </a:r>
            <a:r>
              <a:rPr lang="en-US" sz="1600" i="1" dirty="0" smtClean="0">
                <a:cs typeface="Calibri" panose="020F0502020204030204" pitchFamily="34" charset="0"/>
              </a:rPr>
              <a:t> → ① </a:t>
            </a:r>
            <a:r>
              <a:rPr lang="en-US" sz="1600" i="1" dirty="0" err="1" smtClean="0">
                <a:cs typeface="Calibri" panose="020F0502020204030204" pitchFamily="34" charset="0"/>
              </a:rPr>
              <a:t>Unggah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Peta</a:t>
            </a:r>
            <a:r>
              <a:rPr lang="en-US" sz="1600" i="1" dirty="0" smtClean="0">
                <a:cs typeface="Calibri" panose="020F0502020204030204" pitchFamily="34" charset="0"/>
              </a:rPr>
              <a:t> Digital → 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② Open Job → ③ </a:t>
            </a:r>
            <a:r>
              <a:rPr lang="en-US" sz="1600" i="1" dirty="0" err="1" smtClean="0">
                <a:cs typeface="Calibri" panose="020F0502020204030204" pitchFamily="34" charset="0"/>
              </a:rPr>
              <a:t>Ya</a:t>
            </a: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745320" y="4632681"/>
            <a:ext cx="164882" cy="164882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230856" y="5109545"/>
            <a:ext cx="164882" cy="164882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46133" y="4052573"/>
            <a:ext cx="164882" cy="1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 (1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276" y="2455364"/>
            <a:ext cx="6297407" cy="3193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UPLOAD (3)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21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681857" y="1076631"/>
            <a:ext cx="10644903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3. </a:t>
            </a:r>
            <a:r>
              <a:rPr lang="en-US" sz="1600" i="1" dirty="0" err="1" smtClean="0">
                <a:cs typeface="Calibri" panose="020F0502020204030204" pitchFamily="34" charset="0"/>
              </a:rPr>
              <a:t>Setelah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melakukan</a:t>
            </a:r>
            <a:r>
              <a:rPr lang="en-US" sz="1600" i="1" dirty="0" smtClean="0">
                <a:cs typeface="Calibri" panose="020F0502020204030204" pitchFamily="34" charset="0"/>
              </a:rPr>
              <a:t> Open Job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 ① </a:t>
            </a:r>
            <a:r>
              <a:rPr lang="en-US" sz="1600" i="1" dirty="0" err="1" smtClean="0">
                <a:cs typeface="Calibri" panose="020F0502020204030204" pitchFamily="34" charset="0"/>
              </a:rPr>
              <a:t>Unggah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dan</a:t>
            </a:r>
            <a:r>
              <a:rPr lang="en-US" sz="1600" i="1" dirty="0" smtClean="0">
                <a:cs typeface="Calibri" panose="020F0502020204030204" pitchFamily="34" charset="0"/>
              </a:rPr>
              <a:t> ② Log </a:t>
            </a:r>
            <a:r>
              <a:rPr lang="en-US" sz="1600" i="1" dirty="0" err="1" smtClean="0">
                <a:cs typeface="Calibri" panose="020F0502020204030204" pitchFamily="34" charset="0"/>
              </a:rPr>
              <a:t>Proses</a:t>
            </a: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891643" y="5242281"/>
            <a:ext cx="164882" cy="164882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439359" y="5232444"/>
            <a:ext cx="164882" cy="1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2360" y="2908390"/>
            <a:ext cx="4587059" cy="259275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UPLOAD (4)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22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681857" y="1076631"/>
            <a:ext cx="10644903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4. </a:t>
            </a:r>
            <a:r>
              <a:rPr lang="en-US" sz="1600" i="1" dirty="0" err="1" smtClean="0">
                <a:cs typeface="Calibri" panose="020F0502020204030204" pitchFamily="34" charset="0"/>
              </a:rPr>
              <a:t>Lakukan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pengunggahan</a:t>
            </a: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 ① </a:t>
            </a:r>
            <a:r>
              <a:rPr lang="en-US" sz="1600" i="1" dirty="0" err="1" smtClean="0">
                <a:cs typeface="Calibri" panose="020F0502020204030204" pitchFamily="34" charset="0"/>
              </a:rPr>
              <a:t>Klik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Unggah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peta</a:t>
            </a:r>
            <a:r>
              <a:rPr lang="en-US" sz="1600" i="1" dirty="0" smtClean="0">
                <a:cs typeface="Calibri" panose="020F0502020204030204" pitchFamily="34" charset="0"/>
              </a:rPr>
              <a:t> SLS/non SLS → ② </a:t>
            </a:r>
            <a:r>
              <a:rPr lang="en-US" sz="1600" i="1" dirty="0" err="1" smtClean="0">
                <a:cs typeface="Calibri" panose="020F0502020204030204" pitchFamily="34" charset="0"/>
              </a:rPr>
              <a:t>Klik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File, </a:t>
            </a:r>
            <a:r>
              <a:rPr lang="en-US" sz="1600" i="1" dirty="0" err="1" smtClean="0">
                <a:cs typeface="Calibri" panose="020F0502020204030204" pitchFamily="34" charset="0"/>
              </a:rPr>
              <a:t>cari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pada</a:t>
            </a:r>
            <a:r>
              <a:rPr lang="en-US" sz="1600" i="1" dirty="0" smtClean="0">
                <a:cs typeface="Calibri" panose="020F0502020204030204" pitchFamily="34" charset="0"/>
              </a:rPr>
              <a:t> folder </a:t>
            </a:r>
            <a:r>
              <a:rPr lang="en-US" sz="1600" i="1" dirty="0" err="1" smtClean="0">
                <a:cs typeface="Calibri" panose="020F0502020204030204" pitchFamily="34" charset="0"/>
              </a:rPr>
              <a:t>penyimpanan</a:t>
            </a:r>
            <a:r>
              <a:rPr lang="en-US" sz="1600" i="1" dirty="0" smtClean="0">
                <a:cs typeface="Calibri" panose="020F0502020204030204" pitchFamily="34" charset="0"/>
              </a:rPr>
              <a:t> → ③ </a:t>
            </a:r>
            <a:r>
              <a:rPr lang="en-US" sz="1600" i="1" dirty="0" err="1" smtClean="0">
                <a:cs typeface="Calibri" panose="020F0502020204030204" pitchFamily="34" charset="0"/>
              </a:rPr>
              <a:t>Klik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tombol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Mulai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Unggah</a:t>
            </a: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842940" y="2878123"/>
            <a:ext cx="4513317" cy="2623025"/>
            <a:chOff x="6960927" y="2878123"/>
            <a:chExt cx="4513317" cy="2726263"/>
          </a:xfrm>
        </p:grpSpPr>
        <p:pic>
          <p:nvPicPr>
            <p:cNvPr id="11" name="Picture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0927" y="2878123"/>
              <a:ext cx="4513317" cy="27262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  </a:ext>
              </a:extLst>
            </a:blip>
            <a:stretch>
              <a:fillRect/>
            </a:stretch>
          </p:blipFill>
          <p:spPr>
            <a:xfrm>
              <a:off x="8042018" y="5065300"/>
              <a:ext cx="164882" cy="164882"/>
            </a:xfrm>
            <a:prstGeom prst="rect">
              <a:avLst/>
            </a:prstGeom>
          </p:spPr>
        </p:pic>
      </p:grpSp>
      <p:pic>
        <p:nvPicPr>
          <p:cNvPr id="25" name="Picture 24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40057" y="5291438"/>
            <a:ext cx="164882" cy="16488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8922006" y="5399592"/>
            <a:ext cx="164882" cy="164882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663382" y="3996813"/>
            <a:ext cx="884903" cy="36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6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851" y="2814357"/>
            <a:ext cx="6076645" cy="2745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UPLOAD (5)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23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726101" y="1165121"/>
            <a:ext cx="10644903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5. </a:t>
            </a:r>
            <a:r>
              <a:rPr lang="en-US" sz="1600" i="1" dirty="0" err="1" smtClean="0">
                <a:cs typeface="Calibri" panose="020F0502020204030204" pitchFamily="34" charset="0"/>
              </a:rPr>
              <a:t>Pengiriman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ke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Provinsi</a:t>
            </a: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Sistem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akan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melakukan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pengecekan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dan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terlihat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pada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kolom</a:t>
            </a:r>
            <a:r>
              <a:rPr lang="en-US" sz="1600" i="1" dirty="0" smtClean="0">
                <a:cs typeface="Calibri" panose="020F0502020204030204" pitchFamily="34" charset="0"/>
              </a:rPr>
              <a:t> Status ① </a:t>
            </a:r>
            <a:r>
              <a:rPr lang="en-US" sz="1600" i="1" dirty="0" err="1" smtClean="0">
                <a:cs typeface="Calibri" panose="020F0502020204030204" pitchFamily="34" charset="0"/>
              </a:rPr>
              <a:t>Pengecekan</a:t>
            </a:r>
            <a:r>
              <a:rPr lang="en-US" sz="1600" i="1" dirty="0" smtClean="0">
                <a:cs typeface="Calibri" panose="020F0502020204030204" pitchFamily="34" charset="0"/>
              </a:rPr>
              <a:t> File </a:t>
            </a:r>
            <a:r>
              <a:rPr lang="en-US" sz="1600" i="1" dirty="0" err="1" smtClean="0">
                <a:cs typeface="Calibri" panose="020F0502020204030204" pitchFamily="34" charset="0"/>
              </a:rPr>
              <a:t>Selesai</a:t>
            </a:r>
            <a:r>
              <a:rPr lang="en-US" sz="1600" i="1" dirty="0" smtClean="0">
                <a:cs typeface="Calibri" panose="020F0502020204030204" pitchFamily="34" charset="0"/>
              </a:rPr>
              <a:t> → ② Submit.</a:t>
            </a: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6. </a:t>
            </a:r>
            <a:r>
              <a:rPr lang="en-US" sz="1600" dirty="0" smtClean="0">
                <a:cs typeface="Calibri" panose="020F0502020204030204" pitchFamily="34" charset="0"/>
              </a:rPr>
              <a:t>Upload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Selesai</a:t>
            </a:r>
            <a:endParaRPr lang="en-US" sz="1600" i="1" dirty="0" smtClean="0">
              <a:cs typeface="Calibri" panose="020F0502020204030204" pitchFamily="34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611423" y="5094797"/>
            <a:ext cx="164882" cy="164882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710907" y="5084960"/>
            <a:ext cx="164882" cy="1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72F27F4-DADD-40F5-8130-AB879F6882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44DDB82-C8C3-4C51-BA63-1E4B3DA44924}"/>
              </a:ext>
            </a:extLst>
          </p:cNvPr>
          <p:cNvSpPr>
            <a:spLocks/>
          </p:cNvSpPr>
          <p:nvPr/>
        </p:nvSpPr>
        <p:spPr>
          <a:xfrm>
            <a:off x="0" y="0"/>
            <a:ext cx="30861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F12EC4-102E-4B04-95CD-E5495DED57E3}"/>
              </a:ext>
            </a:extLst>
          </p:cNvPr>
          <p:cNvSpPr/>
          <p:nvPr/>
        </p:nvSpPr>
        <p:spPr>
          <a:xfrm>
            <a:off x="11252200" y="0"/>
            <a:ext cx="939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744499-8D46-482A-93F0-06444CFD2C74}"/>
              </a:ext>
            </a:extLst>
          </p:cNvPr>
          <p:cNvSpPr txBox="1"/>
          <p:nvPr/>
        </p:nvSpPr>
        <p:spPr>
          <a:xfrm>
            <a:off x="4714876" y="3342499"/>
            <a:ext cx="621438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  <a:latin typeface="+mj-lt"/>
              </a:rPr>
              <a:t>Terimakasih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...</a:t>
            </a:r>
            <a:endParaRPr lang="en-ID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BE659BD-50FD-4026-B549-E0812540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975" r="482" b="5457"/>
          <a:stretch/>
        </p:blipFill>
        <p:spPr>
          <a:xfrm rot="5400000" flipV="1">
            <a:off x="-1885949" y="1885947"/>
            <a:ext cx="6858002" cy="30861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87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PERBAIKAN BATAS SLS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3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65F3A9D-B4C7-45A4-B3AB-51BE403340FC}"/>
              </a:ext>
            </a:extLst>
          </p:cNvPr>
          <p:cNvSpPr/>
          <p:nvPr/>
        </p:nvSpPr>
        <p:spPr>
          <a:xfrm>
            <a:off x="1035820" y="1147885"/>
            <a:ext cx="1012036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en-ID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1035819" y="2179112"/>
            <a:ext cx="7562491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sz="1600" i="1" dirty="0" err="1" smtClean="0">
                <a:cs typeface="Calibri" panose="020F0502020204030204" pitchFamily="34" charset="0"/>
              </a:rPr>
              <a:t>Hanya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mengakomodir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Peta</a:t>
            </a:r>
            <a:r>
              <a:rPr lang="en-US" sz="1600" i="1" dirty="0" smtClean="0">
                <a:cs typeface="Calibri" panose="020F0502020204030204" pitchFamily="34" charset="0"/>
              </a:rPr>
              <a:t> SP2020-WS;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sz="1600" i="1" dirty="0" err="1" smtClean="0">
                <a:cs typeface="Calibri" panose="020F0502020204030204" pitchFamily="34" charset="0"/>
              </a:rPr>
              <a:t>Ada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kemungkinan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dalam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Kabupaten</a:t>
            </a:r>
            <a:r>
              <a:rPr lang="en-US" sz="1600" i="1" dirty="0" smtClean="0">
                <a:cs typeface="Calibri" panose="020F0502020204030204" pitchFamily="34" charset="0"/>
              </a:rPr>
              <a:t>/Kota </a:t>
            </a:r>
            <a:r>
              <a:rPr lang="en-US" sz="1600" i="1" dirty="0" err="1" smtClean="0">
                <a:cs typeface="Calibri" panose="020F0502020204030204" pitchFamily="34" charset="0"/>
              </a:rPr>
              <a:t>tidak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ada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perbaikan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batas</a:t>
            </a:r>
            <a:r>
              <a:rPr lang="en-US" sz="1600" i="1" dirty="0" smtClean="0">
                <a:cs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sz="1600" i="1" dirty="0" smtClean="0">
                <a:cs typeface="Calibri" panose="020F0502020204030204" pitchFamily="34" charset="0"/>
              </a:rPr>
              <a:t>Master yang </a:t>
            </a:r>
            <a:r>
              <a:rPr lang="en-US" sz="1600" i="1" dirty="0" err="1" smtClean="0">
                <a:cs typeface="Calibri" panose="020F0502020204030204" pitchFamily="34" charset="0"/>
              </a:rPr>
              <a:t>digunakan</a:t>
            </a:r>
            <a:r>
              <a:rPr lang="en-US" sz="1600" i="1" dirty="0" smtClean="0">
                <a:cs typeface="Calibri" panose="020F0502020204030204" pitchFamily="34" charset="0"/>
              </a:rPr>
              <a:t> 2019 Semester 1 </a:t>
            </a:r>
            <a:r>
              <a:rPr lang="en-US" sz="1600" i="1" dirty="0" err="1" smtClean="0">
                <a:cs typeface="Calibri" panose="020F0502020204030204" pitchFamily="34" charset="0"/>
              </a:rPr>
              <a:t>dengan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mengakomodir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hasil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lapangan</a:t>
            </a:r>
            <a:r>
              <a:rPr lang="en-US" sz="1600" i="1" dirty="0" smtClean="0">
                <a:cs typeface="Calibri" panose="020F0502020204030204" pitchFamily="34" charset="0"/>
              </a:rPr>
              <a:t> SP2020.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38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INSTRUMEN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4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65F3A9D-B4C7-45A4-B3AB-51BE403340FC}"/>
              </a:ext>
            </a:extLst>
          </p:cNvPr>
          <p:cNvSpPr/>
          <p:nvPr/>
        </p:nvSpPr>
        <p:spPr>
          <a:xfrm>
            <a:off x="1035820" y="1147885"/>
            <a:ext cx="1012036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Instrumen</a:t>
            </a:r>
            <a:r>
              <a:rPr lang="en-ID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ID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Pengolahan</a:t>
            </a:r>
            <a:r>
              <a:rPr lang="en-ID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ID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Peta</a:t>
            </a:r>
            <a:r>
              <a:rPr lang="en-ID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endParaRPr lang="en-ID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1035820" y="2179112"/>
            <a:ext cx="5332938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sz="1600" i="1" dirty="0" err="1" smtClean="0">
                <a:cs typeface="Calibri" panose="020F0502020204030204" pitchFamily="34" charset="0"/>
              </a:rPr>
              <a:t>Peta</a:t>
            </a:r>
            <a:r>
              <a:rPr lang="en-US" sz="1600" i="1" dirty="0" smtClean="0">
                <a:cs typeface="Calibri" panose="020F0502020204030204" pitchFamily="34" charset="0"/>
              </a:rPr>
              <a:t> SP2020-WS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sz="1600" i="1" dirty="0" err="1" smtClean="0">
                <a:cs typeface="Calibri" panose="020F0502020204030204" pitchFamily="34" charset="0"/>
              </a:rPr>
              <a:t>Peta</a:t>
            </a:r>
            <a:r>
              <a:rPr lang="en-US" sz="1600" i="1" dirty="0" smtClean="0">
                <a:cs typeface="Calibri" panose="020F0502020204030204" pitchFamily="34" charset="0"/>
              </a:rPr>
              <a:t> digital SLS/Non SLS (*.</a:t>
            </a:r>
            <a:r>
              <a:rPr lang="en-US" sz="1600" i="1" dirty="0" err="1" smtClean="0">
                <a:cs typeface="Calibri" panose="020F0502020204030204" pitchFamily="34" charset="0"/>
              </a:rPr>
              <a:t>Shp</a:t>
            </a:r>
            <a:r>
              <a:rPr lang="en-US" sz="1600" i="1" dirty="0" smtClean="0"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sz="1600" i="1" dirty="0" err="1" smtClean="0">
                <a:cs typeface="Calibri" panose="020F0502020204030204" pitchFamily="34" charset="0"/>
              </a:rPr>
              <a:t>Aplikasi</a:t>
            </a:r>
            <a:r>
              <a:rPr lang="en-US" sz="1600" i="1" dirty="0" smtClean="0">
                <a:cs typeface="Calibri" panose="020F0502020204030204" pitchFamily="34" charset="0"/>
              </a:rPr>
              <a:t> QGIS</a:t>
            </a:r>
            <a:endParaRPr lang="en-US" sz="1600" i="1" dirty="0"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F3D2EFD-DD5A-485B-9858-DFD42C1CABBC}"/>
              </a:ext>
            </a:extLst>
          </p:cNvPr>
          <p:cNvSpPr/>
          <p:nvPr/>
        </p:nvSpPr>
        <p:spPr>
          <a:xfrm>
            <a:off x="982663" y="1765924"/>
            <a:ext cx="5508625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Bahan</a:t>
            </a:r>
            <a:endParaRPr lang="en-ID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1491D37-8918-421B-A23A-55E68074E571}"/>
              </a:ext>
            </a:extLst>
          </p:cNvPr>
          <p:cNvSpPr/>
          <p:nvPr/>
        </p:nvSpPr>
        <p:spPr>
          <a:xfrm>
            <a:off x="6487675" y="1765923"/>
            <a:ext cx="5477313" cy="307777"/>
          </a:xfrm>
          <a:prstGeom prst="rect">
            <a:avLst/>
          </a:prstGeom>
          <a:solidFill>
            <a:srgbClr val="44546A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2000" b="1" i="1" dirty="0" smtClean="0">
                <a:solidFill>
                  <a:srgbClr val="FFC000"/>
                </a:solidFill>
              </a:rPr>
              <a:t>Source</a:t>
            </a:r>
            <a:endParaRPr lang="en-ID" sz="2000" b="1" i="1" dirty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63318" y="3303327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cs typeface="Calibri" panose="020F0502020204030204" pitchFamily="34" charset="0"/>
              </a:rPr>
              <a:t>https://dataspasial.bps.go.id/gs/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2982" y="2275856"/>
            <a:ext cx="353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cs typeface="Calibri" panose="020F0502020204030204" pitchFamily="34" charset="0"/>
              </a:rPr>
              <a:t>Scan </a:t>
            </a:r>
            <a:r>
              <a:rPr lang="en-US" i="1" dirty="0" err="1" smtClean="0">
                <a:cs typeface="Calibri" panose="020F0502020204030204" pitchFamily="34" charset="0"/>
              </a:rPr>
              <a:t>masing-masing</a:t>
            </a:r>
            <a:r>
              <a:rPr lang="en-US" i="1" dirty="0" smtClean="0"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cs typeface="Calibri" panose="020F0502020204030204" pitchFamily="34" charset="0"/>
              </a:rPr>
              <a:t>KabKota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41976" y="4429120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cs typeface="Calibri" panose="020F0502020204030204" pitchFamily="34" charset="0"/>
              </a:rPr>
              <a:t>https://qgis.org/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8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MEMANGGIL PETA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5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 descr="2.jpg"/>
          <p:cNvPicPr/>
          <p:nvPr/>
        </p:nvPicPr>
        <p:blipFill>
          <a:blip r:embed="rId3" cstate="print"/>
          <a:srcRect r="12340"/>
          <a:stretch>
            <a:fillRect/>
          </a:stretch>
        </p:blipFill>
        <p:spPr>
          <a:xfrm>
            <a:off x="3387673" y="1384269"/>
            <a:ext cx="7363901" cy="4485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asvg="http://schemas.microsoft.com/office/drawing/2016/SVG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498083" y="5399282"/>
            <a:ext cx="163446" cy="1594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578620" y="1839900"/>
            <a:ext cx="2282568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sz="1600" i="1" dirty="0" err="1" smtClean="0">
                <a:cs typeface="Calibri" panose="020F0502020204030204" pitchFamily="34" charset="0"/>
              </a:rPr>
              <a:t>Peta</a:t>
            </a:r>
            <a:r>
              <a:rPr lang="en-US" sz="1600" i="1" dirty="0" smtClean="0">
                <a:cs typeface="Calibri" panose="020F0502020204030204" pitchFamily="34" charset="0"/>
              </a:rPr>
              <a:t> digital SLS/non SLS.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sz="1600" i="1" dirty="0" err="1" smtClean="0">
                <a:cs typeface="Calibri" panose="020F0502020204030204" pitchFamily="34" charset="0"/>
              </a:rPr>
              <a:t>Peta</a:t>
            </a:r>
            <a:r>
              <a:rPr lang="en-US" sz="1600" i="1" dirty="0" smtClean="0">
                <a:cs typeface="Calibri" panose="020F0502020204030204" pitchFamily="34" charset="0"/>
              </a:rPr>
              <a:t> SP2020-WS yang </a:t>
            </a:r>
            <a:r>
              <a:rPr lang="en-US" sz="1600" i="1" dirty="0" err="1" smtClean="0">
                <a:cs typeface="Calibri" panose="020F0502020204030204" pitchFamily="34" charset="0"/>
              </a:rPr>
              <a:t>ber-georeference</a:t>
            </a:r>
            <a:r>
              <a:rPr lang="en-US" sz="1600" i="1" dirty="0" smtClean="0"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8516" y="2256503"/>
            <a:ext cx="4100052" cy="5604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62981" y="4399935"/>
            <a:ext cx="4001729" cy="1868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FORMAT PETA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6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681857" y="1622322"/>
            <a:ext cx="10644903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① </a:t>
            </a:r>
            <a:r>
              <a:rPr lang="en-US" sz="1600" i="1" dirty="0" err="1" smtClean="0">
                <a:cs typeface="Calibri" panose="020F0502020204030204" pitchFamily="34" charset="0"/>
              </a:rPr>
              <a:t>Klik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kanan</a:t>
            </a:r>
            <a:r>
              <a:rPr lang="en-US" sz="1600" i="1" dirty="0" smtClean="0">
                <a:cs typeface="Calibri" panose="020F0502020204030204" pitchFamily="34" charset="0"/>
              </a:rPr>
              <a:t> layer </a:t>
            </a:r>
            <a:r>
              <a:rPr lang="en-US" sz="1600" i="1" dirty="0" err="1" smtClean="0">
                <a:cs typeface="Calibri" panose="020F0502020204030204" pitchFamily="34" charset="0"/>
              </a:rPr>
              <a:t>shp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Peta</a:t>
            </a:r>
            <a:r>
              <a:rPr lang="en-US" sz="1600" i="1" dirty="0" smtClean="0">
                <a:cs typeface="Calibri" panose="020F0502020204030204" pitchFamily="34" charset="0"/>
              </a:rPr>
              <a:t> SLS/Non SLS → ② Export → ③ Save Features As → ④ 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Format: </a:t>
            </a:r>
            <a:r>
              <a:rPr lang="en-US" sz="1600" i="1" dirty="0" err="1" smtClean="0">
                <a:cs typeface="Calibri" panose="020F0502020204030204" pitchFamily="34" charset="0"/>
              </a:rPr>
              <a:t>Shapefile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atau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GeoPackage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smtClean="0">
                <a:cs typeface="Calibri" panose="020F0502020204030204" pitchFamily="34" charset="0"/>
              </a:rPr>
              <a:t>→ ⑤ </a:t>
            </a:r>
            <a:r>
              <a:rPr lang="en-US" sz="1600" i="1" dirty="0" err="1" smtClean="0">
                <a:cs typeface="Calibri" panose="020F0502020204030204" pitchFamily="34" charset="0"/>
              </a:rPr>
              <a:t>Beri</a:t>
            </a:r>
            <a:r>
              <a:rPr lang="en-US" sz="1600" i="1" dirty="0" smtClean="0">
                <a:cs typeface="Calibri" panose="020F0502020204030204" pitchFamily="34" charset="0"/>
              </a:rPr>
              <a:t> file name “</a:t>
            </a:r>
            <a:r>
              <a:rPr lang="en-US" sz="1600" i="1" dirty="0" err="1" smtClean="0">
                <a:cs typeface="Calibri" panose="020F0502020204030204" pitchFamily="34" charset="0"/>
              </a:rPr>
              <a:t>ppkk_sls</a:t>
            </a:r>
            <a:r>
              <a:rPr lang="en-US" sz="1600" i="1" dirty="0" smtClean="0">
                <a:cs typeface="Calibri" panose="020F0502020204030204" pitchFamily="34" charset="0"/>
              </a:rPr>
              <a:t>” 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smtClean="0">
                <a:cs typeface="Calibri" panose="020F0502020204030204" pitchFamily="34" charset="0"/>
              </a:rPr>
              <a:t>→ ⑥ </a:t>
            </a:r>
            <a:r>
              <a:rPr lang="en-US" sz="1600" i="1" dirty="0" err="1" smtClean="0">
                <a:cs typeface="Calibri" panose="020F0502020204030204" pitchFamily="34" charset="0"/>
              </a:rPr>
              <a:t>Klik</a:t>
            </a:r>
            <a:r>
              <a:rPr lang="en-US" sz="1600" i="1" dirty="0" smtClean="0">
                <a:cs typeface="Calibri" panose="020F0502020204030204" pitchFamily="34" charset="0"/>
              </a:rPr>
              <a:t> OK.</a:t>
            </a: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3006" y="1439268"/>
            <a:ext cx="699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Pastikan</a:t>
            </a:r>
            <a:r>
              <a:rPr lang="en-US" dirty="0" smtClean="0"/>
              <a:t> file </a:t>
            </a:r>
            <a:r>
              <a:rPr lang="en-US" dirty="0" smtClean="0"/>
              <a:t>yang </a:t>
            </a:r>
            <a:r>
              <a:rPr lang="en-US" dirty="0" err="1" smtClean="0"/>
              <a:t>diedit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Shapefile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GeoPackage</a:t>
            </a:r>
            <a:endParaRPr lang="en-US" b="1" dirty="0"/>
          </a:p>
        </p:txBody>
      </p:sp>
      <p:pic>
        <p:nvPicPr>
          <p:cNvPr id="19" name="Picture 18" descr="20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892" y="2875937"/>
            <a:ext cx="4321276" cy="3923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4821" y="3052915"/>
            <a:ext cx="2403988" cy="3583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89216" y="6063275"/>
            <a:ext cx="164882" cy="164882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644107" y="6068190"/>
            <a:ext cx="164882" cy="164882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38210" y="6589296"/>
            <a:ext cx="164882" cy="164882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8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447165" y="6446733"/>
            <a:ext cx="163774" cy="163773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9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924030" y="3339739"/>
            <a:ext cx="163773" cy="163773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10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294765" y="3138177"/>
            <a:ext cx="163773" cy="1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SPLIT POLIGON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7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/>
          <p:cNvGrpSpPr/>
          <p:nvPr/>
        </p:nvGrpSpPr>
        <p:grpSpPr>
          <a:xfrm>
            <a:off x="542709" y="2460229"/>
            <a:ext cx="2700000" cy="2232509"/>
            <a:chOff x="3256413" y="1280358"/>
            <a:chExt cx="2700000" cy="2232509"/>
          </a:xfrm>
        </p:grpSpPr>
        <p:pic>
          <p:nvPicPr>
            <p:cNvPr id="5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  </a:ext>
              </a:extLst>
            </a:blip>
            <a:stretch>
              <a:fillRect/>
            </a:stretch>
          </p:blipFill>
          <p:spPr>
            <a:xfrm>
              <a:off x="3256413" y="1280358"/>
              <a:ext cx="2700000" cy="22325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Oval 6"/>
            <p:cNvSpPr/>
            <p:nvPr/>
          </p:nvSpPr>
          <p:spPr>
            <a:xfrm>
              <a:off x="3716595" y="2271251"/>
              <a:ext cx="1622322" cy="85540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809650" y="3354177"/>
            <a:ext cx="2192943" cy="7458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696606" y="4907564"/>
            <a:ext cx="2282568" cy="3225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err="1" smtClean="0">
                <a:cs typeface="Calibri" panose="020F0502020204030204" pitchFamily="34" charset="0"/>
              </a:rPr>
              <a:t>Perubahan</a:t>
            </a:r>
            <a:r>
              <a:rPr lang="en-US" sz="1600" i="1" dirty="0" smtClean="0">
                <a:cs typeface="Calibri" panose="020F0502020204030204" pitchFamily="34" charset="0"/>
              </a:rPr>
              <a:t> Batas 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4491859" y="4234054"/>
            <a:ext cx="625831" cy="3674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Tools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33136" y="3569110"/>
            <a:ext cx="383458" cy="309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96002" y="3588774"/>
            <a:ext cx="383458" cy="309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63032" y="1666731"/>
            <a:ext cx="5363497" cy="4129385"/>
            <a:chOff x="6563032" y="1666731"/>
            <a:chExt cx="5363497" cy="4129385"/>
          </a:xfrm>
        </p:grpSpPr>
        <p:pic>
          <p:nvPicPr>
            <p:cNvPr id="14" name="Picture 13"/>
            <p:cNvPicPr/>
            <p:nvPr/>
          </p:nvPicPr>
          <p:blipFill>
            <a:blip r:embed="rId5" cstate="print"/>
            <a:srcRect l="2425"/>
            <a:stretch>
              <a:fillRect/>
            </a:stretch>
          </p:blipFill>
          <p:spPr>
            <a:xfrm>
              <a:off x="6563032" y="1666731"/>
              <a:ext cx="5363497" cy="4129385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</p:pic>
        <p:sp>
          <p:nvSpPr>
            <p:cNvPr id="18" name="Oval 17"/>
            <p:cNvSpPr/>
            <p:nvPr/>
          </p:nvSpPr>
          <p:spPr>
            <a:xfrm>
              <a:off x="7256206" y="2418738"/>
              <a:ext cx="2669458" cy="126836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8508337" y="5905538"/>
            <a:ext cx="19925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i="1" dirty="0" err="1" smtClean="0">
                <a:cs typeface="Calibri" panose="020F0502020204030204" pitchFamily="34" charset="0"/>
              </a:rPr>
              <a:t>Setelah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Perbaikan</a:t>
            </a:r>
            <a:endParaRPr lang="en-US" sz="1600" i="1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PROSES SPLIT POLIGON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8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903083" y="1338454"/>
            <a:ext cx="10644903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i="1" dirty="0" err="1" smtClean="0">
                <a:cs typeface="Calibri" panose="020F0502020204030204" pitchFamily="34" charset="0"/>
              </a:rPr>
              <a:t>Klik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kanan</a:t>
            </a:r>
            <a:r>
              <a:rPr lang="en-US" sz="1600" i="1" dirty="0" smtClean="0">
                <a:cs typeface="Calibri" panose="020F0502020204030204" pitchFamily="34" charset="0"/>
              </a:rPr>
              <a:t> layer → Toggle Editing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i="1" dirty="0" err="1" smtClean="0">
                <a:cs typeface="Calibri" panose="020F0502020204030204" pitchFamily="34" charset="0"/>
              </a:rPr>
              <a:t>Gunakan</a:t>
            </a:r>
            <a:r>
              <a:rPr lang="en-US" sz="1600" i="1" dirty="0" smtClean="0">
                <a:cs typeface="Calibri" panose="020F0502020204030204" pitchFamily="34" charset="0"/>
              </a:rPr>
              <a:t> Split Feature (Advanced Digitizing Toolbar)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	View</a:t>
            </a:r>
            <a:r>
              <a:rPr lang="en-US" sz="1600" i="1" dirty="0" smtClean="0">
                <a:cs typeface="Calibri" panose="020F0502020204030204" pitchFamily="34" charset="0"/>
                <a:sym typeface="Wingdings" pitchFamily="2" charset="2"/>
              </a:rPr>
              <a:t> Panels  </a:t>
            </a:r>
            <a:r>
              <a:rPr lang="en-US" sz="1600" i="1" dirty="0" smtClean="0">
                <a:cs typeface="Calibri" panose="020F0502020204030204" pitchFamily="34" charset="0"/>
              </a:rPr>
              <a:t>Advanced Digitizing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3. </a:t>
            </a: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poligon</a:t>
            </a:r>
            <a:r>
              <a:rPr lang="en-US" sz="1600" i="1" dirty="0" smtClean="0">
                <a:cs typeface="Calibri" panose="020F0502020204030204" pitchFamily="34" charset="0"/>
              </a:rPr>
              <a:t> yang </a:t>
            </a:r>
            <a:r>
              <a:rPr lang="en-US" sz="1600" i="1" dirty="0" err="1" smtClean="0">
                <a:cs typeface="Calibri" panose="020F0502020204030204" pitchFamily="34" charset="0"/>
              </a:rPr>
              <a:t>akan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dipotong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4. </a:t>
            </a:r>
            <a:r>
              <a:rPr lang="en-US" sz="1600" i="1" dirty="0" err="1" smtClean="0">
                <a:cs typeface="Calibri" panose="020F0502020204030204" pitchFamily="34" charset="0"/>
              </a:rPr>
              <a:t>Untuk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proses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pemotongan</a:t>
            </a:r>
            <a:r>
              <a:rPr lang="en-US" sz="1600" i="1" dirty="0" smtClean="0">
                <a:cs typeface="Calibri" panose="020F0502020204030204" pitchFamily="34" charset="0"/>
              </a:rPr>
              <a:t>, </a:t>
            </a:r>
            <a:r>
              <a:rPr lang="en-US" sz="1600" i="1" dirty="0" err="1" smtClean="0">
                <a:cs typeface="Calibri" panose="020F0502020204030204" pitchFamily="34" charset="0"/>
              </a:rPr>
              <a:t>klik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kiri</a:t>
            </a:r>
            <a:r>
              <a:rPr lang="en-US" sz="1600" i="1" dirty="0" smtClean="0">
                <a:cs typeface="Calibri" panose="020F0502020204030204" pitchFamily="34" charset="0"/>
              </a:rPr>
              <a:t> mouse </a:t>
            </a:r>
            <a:r>
              <a:rPr lang="en-US" sz="1600" i="1" dirty="0" err="1" smtClean="0">
                <a:cs typeface="Calibri" panose="020F0502020204030204" pitchFamily="34" charset="0"/>
              </a:rPr>
              <a:t>di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luar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poligon</a:t>
            </a:r>
            <a:r>
              <a:rPr lang="en-US" sz="1600" i="1" dirty="0" smtClean="0">
                <a:cs typeface="Calibri" panose="020F0502020204030204" pitchFamily="34" charset="0"/>
              </a:rPr>
              <a:t> yang </a:t>
            </a:r>
            <a:r>
              <a:rPr lang="en-US" sz="1600" i="1" dirty="0" err="1" smtClean="0">
                <a:cs typeface="Calibri" panose="020F0502020204030204" pitchFamily="34" charset="0"/>
              </a:rPr>
              <a:t>dipilih</a:t>
            </a:r>
            <a:r>
              <a:rPr lang="en-US" sz="1600" i="1" dirty="0" smtClean="0">
                <a:cs typeface="Calibri" panose="020F0502020204030204" pitchFamily="34" charset="0"/>
              </a:rPr>
              <a:t>. </a:t>
            </a:r>
            <a:r>
              <a:rPr lang="en-US" sz="1600" i="1" dirty="0" err="1" smtClean="0">
                <a:cs typeface="Calibri" panose="020F0502020204030204" pitchFamily="34" charset="0"/>
              </a:rPr>
              <a:t>Ikuti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garis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batas</a:t>
            </a:r>
            <a:r>
              <a:rPr lang="en-US" sz="1600" i="1" dirty="0" smtClean="0">
                <a:cs typeface="Calibri" panose="020F0502020204030204" pitchFamily="34" charset="0"/>
              </a:rPr>
              <a:t> yang </a:t>
            </a:r>
            <a:r>
              <a:rPr lang="en-US" sz="1600" i="1" dirty="0" err="1" smtClean="0">
                <a:cs typeface="Calibri" panose="020F0502020204030204" pitchFamily="34" charset="0"/>
              </a:rPr>
              <a:t>perlu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dipotong</a:t>
            </a:r>
            <a:r>
              <a:rPr lang="en-US" sz="1600" i="1" dirty="0" smtClean="0">
                <a:cs typeface="Calibri" panose="020F0502020204030204" pitchFamily="34" charset="0"/>
              </a:rPr>
              <a:t>. </a:t>
            </a:r>
            <a:r>
              <a:rPr lang="en-US" sz="1600" i="1" dirty="0" err="1" smtClean="0">
                <a:cs typeface="Calibri" panose="020F0502020204030204" pitchFamily="34" charset="0"/>
              </a:rPr>
              <a:t>Akhiri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proses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dengan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klik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kanan</a:t>
            </a:r>
            <a:r>
              <a:rPr lang="en-US" sz="1600" i="1" dirty="0" smtClean="0">
                <a:cs typeface="Calibri" panose="020F0502020204030204" pitchFamily="34" charset="0"/>
              </a:rPr>
              <a:t> mouse </a:t>
            </a:r>
            <a:r>
              <a:rPr lang="en-US" sz="1600" i="1" dirty="0" err="1" smtClean="0">
                <a:cs typeface="Calibri" panose="020F0502020204030204" pitchFamily="34" charset="0"/>
              </a:rPr>
              <a:t>di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luar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poligon</a:t>
            </a:r>
            <a:r>
              <a:rPr lang="en-US" sz="1600" i="1" dirty="0" smtClean="0">
                <a:cs typeface="Calibri" panose="020F0502020204030204" pitchFamily="34" charset="0"/>
              </a:rPr>
              <a:t> yang </a:t>
            </a:r>
            <a:r>
              <a:rPr lang="en-US" sz="1600" i="1" dirty="0" err="1" smtClean="0">
                <a:cs typeface="Calibri" panose="020F0502020204030204" pitchFamily="34" charset="0"/>
              </a:rPr>
              <a:t>dipilih</a:t>
            </a:r>
            <a:r>
              <a:rPr lang="en-US" sz="1600" i="1" dirty="0" smtClean="0"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21" name="Picture 20" descr="p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5611" y="1317830"/>
            <a:ext cx="923925" cy="4762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2" name="Picture 21" descr="p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56144" y="2072917"/>
            <a:ext cx="1304925" cy="3524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3" name="Picture 22" descr="pe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8938" y="3155540"/>
            <a:ext cx="1247775" cy="72390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3690" y="4825098"/>
            <a:ext cx="1706400" cy="1632319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26" name="Picture 25"/>
          <p:cNvPicPr/>
          <p:nvPr/>
        </p:nvPicPr>
        <p:blipFill>
          <a:blip r:embed="rId7" cstate="print"/>
          <a:srcRect l="2425"/>
          <a:stretch>
            <a:fillRect/>
          </a:stretch>
        </p:blipFill>
        <p:spPr>
          <a:xfrm>
            <a:off x="4579896" y="4822882"/>
            <a:ext cx="1704852" cy="1607251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27" name="Right Arrow 26"/>
          <p:cNvSpPr/>
          <p:nvPr/>
        </p:nvSpPr>
        <p:spPr>
          <a:xfrm>
            <a:off x="3569111" y="5132439"/>
            <a:ext cx="884903" cy="36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66568" y="5073446"/>
            <a:ext cx="1386348" cy="47194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Oval 28"/>
          <p:cNvSpPr/>
          <p:nvPr/>
        </p:nvSpPr>
        <p:spPr>
          <a:xfrm>
            <a:off x="4562168" y="5063614"/>
            <a:ext cx="1386348" cy="47194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MERGE POLIGON DAN UPDATE ATTRIBUTE (1)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pPr/>
              <a:t>9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8B58096-4F6E-4A85-AE07-3457277A5D5F}"/>
              </a:ext>
            </a:extLst>
          </p:cNvPr>
          <p:cNvSpPr/>
          <p:nvPr/>
        </p:nvSpPr>
        <p:spPr>
          <a:xfrm>
            <a:off x="903083" y="1338454"/>
            <a:ext cx="10644903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i="1" dirty="0" err="1" smtClean="0">
                <a:cs typeface="Calibri" panose="020F0502020204030204" pitchFamily="34" charset="0"/>
              </a:rPr>
              <a:t>Tentukan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poligon</a:t>
            </a:r>
            <a:r>
              <a:rPr lang="en-US" sz="1600" i="1" dirty="0" smtClean="0">
                <a:cs typeface="Calibri" panose="020F0502020204030204" pitchFamily="34" charset="0"/>
              </a:rPr>
              <a:t> yang </a:t>
            </a:r>
            <a:r>
              <a:rPr lang="en-US" sz="1600" i="1" dirty="0" err="1" smtClean="0">
                <a:cs typeface="Calibri" panose="020F0502020204030204" pitchFamily="34" charset="0"/>
              </a:rPr>
              <a:t>akan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digabung</a:t>
            </a: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i="1" dirty="0" err="1" smtClean="0">
                <a:cs typeface="Calibri" panose="020F0502020204030204" pitchFamily="34" charset="0"/>
              </a:rPr>
              <a:t>Pilih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Poligon</a:t>
            </a:r>
            <a:r>
              <a:rPr lang="en-US" sz="1600" i="1" dirty="0" smtClean="0">
                <a:cs typeface="Calibri" panose="020F0502020204030204" pitchFamily="34" charset="0"/>
              </a:rPr>
              <a:t> yang </a:t>
            </a:r>
            <a:r>
              <a:rPr lang="en-US" sz="1600" i="1" dirty="0" err="1" smtClean="0">
                <a:cs typeface="Calibri" panose="020F0502020204030204" pitchFamily="34" charset="0"/>
              </a:rPr>
              <a:t>akan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digabung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i="1" dirty="0" smtClean="0">
                <a:cs typeface="Calibri" panose="020F0502020204030204" pitchFamily="34" charset="0"/>
              </a:rPr>
              <a:t>3.  </a:t>
            </a:r>
            <a:r>
              <a:rPr lang="en-US" sz="1600" i="1" dirty="0" err="1" smtClean="0">
                <a:cs typeface="Calibri" panose="020F0502020204030204" pitchFamily="34" charset="0"/>
              </a:rPr>
              <a:t>Pastikan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  <a:r>
              <a:rPr lang="en-US" sz="1600" i="1" dirty="0" err="1" smtClean="0">
                <a:cs typeface="Calibri" panose="020F0502020204030204" pitchFamily="34" charset="0"/>
              </a:rPr>
              <a:t>Atributnya</a:t>
            </a:r>
            <a:r>
              <a:rPr lang="en-US" sz="1600" i="1" dirty="0" smtClean="0">
                <a:cs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 smtClean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eriod"/>
            </a:pPr>
            <a:endParaRPr lang="en-US" sz="1600" i="1" dirty="0">
              <a:cs typeface="Calibri" panose="020F0502020204030204" pitchFamily="34" charset="0"/>
            </a:endParaRPr>
          </a:p>
        </p:txBody>
      </p:sp>
      <p:pic>
        <p:nvPicPr>
          <p:cNvPr id="9" name="Picture 8" descr="p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2113" y="1135011"/>
            <a:ext cx="1247775" cy="723900"/>
          </a:xfrm>
          <a:prstGeom prst="rect">
            <a:avLst/>
          </a:prstGeom>
        </p:spPr>
      </p:pic>
      <p:pic>
        <p:nvPicPr>
          <p:cNvPr id="10" name="Picture 9" descr="p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9592" y="1721261"/>
            <a:ext cx="1885950" cy="23241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 descr="7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8580" y="4174964"/>
            <a:ext cx="5157717" cy="1930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985538" y="4702051"/>
            <a:ext cx="162794" cy="16268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937538" y="5798347"/>
            <a:ext cx="162794" cy="1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3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</TotalTime>
  <Words>658</Words>
  <Application>Microsoft Office PowerPoint</Application>
  <PresentationFormat>Custom</PresentationFormat>
  <Paragraphs>251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</dc:creator>
  <cp:lastModifiedBy>Japra</cp:lastModifiedBy>
  <cp:revision>275</cp:revision>
  <dcterms:created xsi:type="dcterms:W3CDTF">2019-10-16T08:19:53Z</dcterms:created>
  <dcterms:modified xsi:type="dcterms:W3CDTF">2021-03-19T15:24:24Z</dcterms:modified>
</cp:coreProperties>
</file>