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2"/>
  </p:sldMasterIdLst>
  <p:notesMasterIdLst>
    <p:notesMasterId r:id="rId42"/>
  </p:notesMasterIdLst>
  <p:handoutMasterIdLst>
    <p:handoutMasterId r:id="rId43"/>
  </p:handoutMasterIdLst>
  <p:sldIdLst>
    <p:sldId id="257" r:id="rId3"/>
    <p:sldId id="351" r:id="rId4"/>
    <p:sldId id="364" r:id="rId5"/>
    <p:sldId id="367" r:id="rId6"/>
    <p:sldId id="363" r:id="rId7"/>
    <p:sldId id="365" r:id="rId8"/>
    <p:sldId id="343" r:id="rId9"/>
    <p:sldId id="347" r:id="rId10"/>
    <p:sldId id="342" r:id="rId11"/>
    <p:sldId id="344" r:id="rId12"/>
    <p:sldId id="341" r:id="rId13"/>
    <p:sldId id="349" r:id="rId14"/>
    <p:sldId id="348" r:id="rId15"/>
    <p:sldId id="353" r:id="rId16"/>
    <p:sldId id="340" r:id="rId17"/>
    <p:sldId id="326" r:id="rId18"/>
    <p:sldId id="331" r:id="rId19"/>
    <p:sldId id="332" r:id="rId20"/>
    <p:sldId id="333" r:id="rId21"/>
    <p:sldId id="334" r:id="rId22"/>
    <p:sldId id="335" r:id="rId23"/>
    <p:sldId id="336" r:id="rId24"/>
    <p:sldId id="337" r:id="rId25"/>
    <p:sldId id="338" r:id="rId26"/>
    <p:sldId id="339" r:id="rId27"/>
    <p:sldId id="366" r:id="rId28"/>
    <p:sldId id="354" r:id="rId29"/>
    <p:sldId id="355" r:id="rId30"/>
    <p:sldId id="356" r:id="rId31"/>
    <p:sldId id="357" r:id="rId32"/>
    <p:sldId id="358" r:id="rId33"/>
    <p:sldId id="359" r:id="rId34"/>
    <p:sldId id="360" r:id="rId35"/>
    <p:sldId id="361" r:id="rId36"/>
    <p:sldId id="362" r:id="rId37"/>
    <p:sldId id="345" r:id="rId38"/>
    <p:sldId id="346" r:id="rId39"/>
    <p:sldId id="368" r:id="rId40"/>
    <p:sldId id="36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94434" autoAdjust="0"/>
  </p:normalViewPr>
  <p:slideViewPr>
    <p:cSldViewPr snapToGrid="0">
      <p:cViewPr varScale="1">
        <p:scale>
          <a:sx n="65" d="100"/>
          <a:sy n="65" d="100"/>
        </p:scale>
        <p:origin x="1014" y="78"/>
      </p:cViewPr>
      <p:guideLst/>
    </p:cSldViewPr>
  </p:slideViewPr>
  <p:notesTextViewPr>
    <p:cViewPr>
      <p:scale>
        <a:sx n="1" d="1"/>
        <a:sy n="1" d="1"/>
      </p:scale>
      <p:origin x="0" y="0"/>
    </p:cViewPr>
  </p:notesTextViewPr>
  <p:notesViewPr>
    <p:cSldViewPr snapToGrid="0" showGuides="1">
      <p:cViewPr varScale="1">
        <p:scale>
          <a:sx n="76" d="100"/>
          <a:sy n="76" d="100"/>
        </p:scale>
        <p:origin x="177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8C66D5-35F2-4B2B-B66A-28018F619124}" type="datetimeFigureOut">
              <a:rPr lang="en-US" smtClean="0"/>
              <a:t>4/6/2017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C6073D5-63C2-4933-B970-D96552757D44}" type="slidenum">
              <a:rPr lang="en-US" smtClean="0"/>
              <a:t>‹#›</a:t>
            </a:fld>
            <a:endParaRPr lang="en-US"/>
          </a:p>
        </p:txBody>
      </p:sp>
    </p:spTree>
    <p:extLst>
      <p:ext uri="{BB962C8B-B14F-4D97-AF65-F5344CB8AC3E}">
        <p14:creationId xmlns:p14="http://schemas.microsoft.com/office/powerpoint/2010/main" val="1000481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4B7E8A-1102-47A1-B1C3-36AE88809383}" type="datetimeFigureOut">
              <a:rPr lang="en-US" smtClean="0"/>
              <a:t>4/6/2017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11EAB-687D-4AE4-B775-678A923E9436}" type="slidenum">
              <a:rPr lang="en-US" smtClean="0"/>
              <a:t>‹#›</a:t>
            </a:fld>
            <a:endParaRPr lang="en-US"/>
          </a:p>
        </p:txBody>
      </p:sp>
    </p:spTree>
    <p:extLst>
      <p:ext uri="{BB962C8B-B14F-4D97-AF65-F5344CB8AC3E}">
        <p14:creationId xmlns:p14="http://schemas.microsoft.com/office/powerpoint/2010/main" val="430103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A11EAB-687D-4AE4-B775-678A923E9436}" type="slidenum">
              <a:rPr lang="en-US" smtClean="0"/>
              <a:t>1</a:t>
            </a:fld>
            <a:endParaRPr lang="en-US"/>
          </a:p>
        </p:txBody>
      </p:sp>
    </p:spTree>
    <p:extLst>
      <p:ext uri="{BB962C8B-B14F-4D97-AF65-F5344CB8AC3E}">
        <p14:creationId xmlns:p14="http://schemas.microsoft.com/office/powerpoint/2010/main" val="79833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Fat war file deployment in </a:t>
            </a:r>
            <a:r>
              <a:rPr lang="en-US" dirty="0" err="1"/>
              <a:t>Websphere</a:t>
            </a:r>
            <a:r>
              <a:rPr lang="en-US" dirty="0"/>
              <a:t>, Single OS VS Cloud</a:t>
            </a:r>
          </a:p>
        </p:txBody>
      </p:sp>
      <p:sp>
        <p:nvSpPr>
          <p:cNvPr id="4" name="Slide Number Placeholder 3"/>
          <p:cNvSpPr>
            <a:spLocks noGrp="1"/>
          </p:cNvSpPr>
          <p:nvPr>
            <p:ph type="sldNum" sz="quarter" idx="10"/>
          </p:nvPr>
        </p:nvSpPr>
        <p:spPr/>
        <p:txBody>
          <a:bodyPr/>
          <a:lstStyle/>
          <a:p>
            <a:fld id="{35A11EAB-687D-4AE4-B775-678A923E9436}" type="slidenum">
              <a:rPr lang="en-US" smtClean="0"/>
              <a:t>38</a:t>
            </a:fld>
            <a:endParaRPr lang="en-US"/>
          </a:p>
        </p:txBody>
      </p:sp>
    </p:spTree>
    <p:extLst>
      <p:ext uri="{BB962C8B-B14F-4D97-AF65-F5344CB8AC3E}">
        <p14:creationId xmlns:p14="http://schemas.microsoft.com/office/powerpoint/2010/main" val="27577473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p:nvGrpSpPr>
        <p:grpSpPr>
          <a:xfrm>
            <a:off x="3048" y="0"/>
            <a:ext cx="12188952" cy="6858000"/>
            <a:chOff x="3048" y="0"/>
            <a:chExt cx="12188952" cy="6858000"/>
          </a:xfrm>
        </p:grpSpPr>
        <p:sp>
          <p:nvSpPr>
            <p:cNvPr id="4" name="Rectangle 3"/>
            <p:cNvSpPr/>
            <p:nvPr/>
          </p:nvSpPr>
          <p:spPr>
            <a:xfrm>
              <a:off x="3048" y="0"/>
              <a:ext cx="12188952" cy="6858000"/>
            </a:xfrm>
            <a:prstGeom prst="rect">
              <a:avLst/>
            </a:prstGeom>
            <a:solidFill>
              <a:schemeClr val="bg1"/>
            </a:soli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2000">
                <a:solidFill>
                  <a:schemeClr val="tx1"/>
                </a:solidFill>
                <a:latin typeface="Calibri" panose="020F0502020204030204" pitchFamily="34" charset="0"/>
              </a:endParaRPr>
            </a:p>
          </p:txBody>
        </p:sp>
        <p:grpSp>
          <p:nvGrpSpPr>
            <p:cNvPr id="18" name="Group 17"/>
            <p:cNvGrpSpPr/>
            <p:nvPr/>
          </p:nvGrpSpPr>
          <p:grpSpPr>
            <a:xfrm>
              <a:off x="1574798" y="3537161"/>
              <a:ext cx="9144001" cy="196717"/>
              <a:chOff x="1523999" y="4379129"/>
              <a:chExt cx="9144001" cy="196717"/>
            </a:xfrm>
          </p:grpSpPr>
          <p:sp>
            <p:nvSpPr>
              <p:cNvPr id="19" name="Rectangle 18" descr="Gold bar"/>
              <p:cNvSpPr>
                <a:spLocks noChangeArrowheads="1"/>
              </p:cNvSpPr>
              <p:nvPr/>
            </p:nvSpPr>
            <p:spPr bwMode="auto">
              <a:xfrm rot="16200000" flipH="1">
                <a:off x="2949872" y="2953256"/>
                <a:ext cx="196717" cy="3048463"/>
              </a:xfrm>
              <a:prstGeom prst="rect">
                <a:avLst/>
              </a:prstGeom>
              <a:solidFill>
                <a:schemeClr val="accent4"/>
              </a:solidFill>
              <a:ln w="9525">
                <a:noFill/>
                <a:miter lim="800000"/>
                <a:headEnd/>
                <a:tailEnd/>
              </a:ln>
              <a:effectLst>
                <a:reflection blurRad="6350" stA="50000" endA="300" endPos="38500" dist="50800" dir="5400000" sy="-100000" algn="bl" rotWithShape="0"/>
              </a:effectLst>
              <a:extLst/>
            </p:spPr>
            <p:txBody>
              <a:bodyPr wrap="none" anchor="ctr"/>
              <a:lstStyle/>
              <a:p>
                <a:pPr algn="ctr" eaLnBrk="1" hangingPunct="1"/>
                <a:endParaRPr lang="en-US" sz="2800">
                  <a:solidFill>
                    <a:schemeClr val="tx1"/>
                  </a:solidFill>
                  <a:latin typeface="Calibri" panose="020F0502020204030204" pitchFamily="34" charset="0"/>
                </a:endParaRPr>
              </a:p>
            </p:txBody>
          </p:sp>
          <p:sp>
            <p:nvSpPr>
              <p:cNvPr id="20" name="Rectangle 19" descr="Orange bar"/>
              <p:cNvSpPr>
                <a:spLocks noChangeArrowheads="1"/>
              </p:cNvSpPr>
              <p:nvPr/>
            </p:nvSpPr>
            <p:spPr bwMode="auto">
              <a:xfrm rot="16200000" flipH="1">
                <a:off x="5998335" y="2953256"/>
                <a:ext cx="196717" cy="3048463"/>
              </a:xfrm>
              <a:prstGeom prst="rect">
                <a:avLst/>
              </a:prstGeom>
              <a:solidFill>
                <a:schemeClr val="accent5"/>
              </a:solidFill>
              <a:ln w="9525">
                <a:noFill/>
                <a:miter lim="800000"/>
                <a:headEnd/>
                <a:tailEnd/>
              </a:ln>
              <a:effectLst>
                <a:reflection blurRad="6350" stA="50000" endA="300" endPos="38500" dist="50800" dir="5400000" sy="-100000" algn="bl" rotWithShape="0"/>
              </a:effectLst>
              <a:extLst/>
            </p:spPr>
            <p:txBody>
              <a:bodyPr wrap="none" anchor="ctr"/>
              <a:lstStyle/>
              <a:p>
                <a:pPr algn="ctr" eaLnBrk="1" hangingPunct="1"/>
                <a:endParaRPr lang="en-US" sz="2800">
                  <a:solidFill>
                    <a:schemeClr val="tx1"/>
                  </a:solidFill>
                  <a:latin typeface="Calibri" panose="020F0502020204030204" pitchFamily="34" charset="0"/>
                </a:endParaRPr>
              </a:p>
            </p:txBody>
          </p:sp>
          <p:sp>
            <p:nvSpPr>
              <p:cNvPr id="21" name="Rectangle 20" descr="Slate bar"/>
              <p:cNvSpPr>
                <a:spLocks noChangeArrowheads="1"/>
              </p:cNvSpPr>
              <p:nvPr/>
            </p:nvSpPr>
            <p:spPr bwMode="auto">
              <a:xfrm rot="16200000" flipH="1">
                <a:off x="9045410" y="2953256"/>
                <a:ext cx="196717" cy="3048463"/>
              </a:xfrm>
              <a:prstGeom prst="rect">
                <a:avLst/>
              </a:prstGeom>
              <a:solidFill>
                <a:schemeClr val="accent3"/>
              </a:solidFill>
              <a:ln w="9525">
                <a:noFill/>
                <a:miter lim="800000"/>
                <a:headEnd/>
                <a:tailEnd/>
              </a:ln>
              <a:effectLst>
                <a:reflection blurRad="6350" stA="50000" endA="300" endPos="38500" dist="50800" dir="5400000" sy="-100000" algn="bl" rotWithShape="0"/>
              </a:effectLst>
              <a:extLst/>
            </p:spPr>
            <p:txBody>
              <a:bodyPr wrap="none" anchor="ctr"/>
              <a:lstStyle/>
              <a:p>
                <a:pPr algn="ctr" eaLnBrk="1" hangingPunct="1"/>
                <a:endParaRPr lang="en-US" sz="2800">
                  <a:solidFill>
                    <a:schemeClr val="tx1"/>
                  </a:solidFill>
                  <a:latin typeface="Calibri" panose="020F0502020204030204" pitchFamily="34" charset="0"/>
                </a:endParaRPr>
              </a:p>
            </p:txBody>
          </p:sp>
        </p:grpSp>
      </p:grpSp>
      <p:sp>
        <p:nvSpPr>
          <p:cNvPr id="3" name="Subtitle 2"/>
          <p:cNvSpPr>
            <a:spLocks noGrp="1"/>
          </p:cNvSpPr>
          <p:nvPr>
            <p:ph type="subTitle" idx="1"/>
          </p:nvPr>
        </p:nvSpPr>
        <p:spPr>
          <a:xfrm>
            <a:off x="1524000" y="4056115"/>
            <a:ext cx="9144000" cy="1655762"/>
          </a:xfrm>
          <a:prstGeom prst="rect">
            <a:avLst/>
          </a:prstGeo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p:cNvSpPr>
            <a:spLocks noGrp="1"/>
          </p:cNvSpPr>
          <p:nvPr>
            <p:ph type="ctrTitle"/>
          </p:nvPr>
        </p:nvSpPr>
        <p:spPr>
          <a:xfrm>
            <a:off x="1524000" y="2279374"/>
            <a:ext cx="9144000" cy="1020836"/>
          </a:xfrm>
          <a:prstGeom prst="rect">
            <a:avLst/>
          </a:prstGeom>
        </p:spPr>
        <p:txBody>
          <a:bodyPr anchor="b"/>
          <a:lstStyle>
            <a:lvl1pPr algn="ctr">
              <a:defRPr sz="6000">
                <a:solidFill>
                  <a:schemeClr val="tx1"/>
                </a:solidFill>
              </a:defRPr>
            </a:lvl1pPr>
          </a:lstStyle>
          <a:p>
            <a:r>
              <a:rPr lang="en-US" dirty="0"/>
              <a:t>Click to edit Master title style</a:t>
            </a:r>
          </a:p>
        </p:txBody>
      </p:sp>
      <p:sp>
        <p:nvSpPr>
          <p:cNvPr id="14" name="Footer Placeholder 4"/>
          <p:cNvSpPr>
            <a:spLocks noGrp="1"/>
          </p:cNvSpPr>
          <p:nvPr>
            <p:ph type="ftr" sz="quarter" idx="3"/>
          </p:nvPr>
        </p:nvSpPr>
        <p:spPr>
          <a:xfrm>
            <a:off x="838200" y="6377781"/>
            <a:ext cx="2895600" cy="365125"/>
          </a:xfrm>
          <a:prstGeom prst="rect">
            <a:avLst/>
          </a:prstGeom>
        </p:spPr>
        <p:txBody>
          <a:bodyPr vert="horz" lIns="91440" tIns="45720" rIns="91440" bIns="45720" rtlCol="0" anchor="ctr"/>
          <a:lstStyle>
            <a:lvl1pPr algn="ctr">
              <a:defRPr sz="1050">
                <a:solidFill>
                  <a:schemeClr val="tx1"/>
                </a:solidFill>
                <a:latin typeface="Calibri" panose="020F0502020204030204" pitchFamily="34" charset="0"/>
              </a:defRPr>
            </a:lvl1pPr>
          </a:lstStyle>
          <a:p>
            <a:pPr algn="l"/>
            <a:r>
              <a:rPr lang="en-IN" dirty="0"/>
              <a:t>©2015 ITC </a:t>
            </a:r>
            <a:r>
              <a:rPr lang="en-IN" dirty="0" err="1"/>
              <a:t>Infotech</a:t>
            </a:r>
            <a:r>
              <a:rPr lang="en-IN" dirty="0"/>
              <a:t>. All Rights Reserved.</a:t>
            </a:r>
            <a:endParaRPr lang="en-US" dirty="0"/>
          </a:p>
        </p:txBody>
      </p:sp>
      <p:sp>
        <p:nvSpPr>
          <p:cNvPr id="15" name="Slide Number Placeholder 5"/>
          <p:cNvSpPr>
            <a:spLocks noGrp="1"/>
          </p:cNvSpPr>
          <p:nvPr>
            <p:ph type="sldNum" sz="quarter" idx="4"/>
          </p:nvPr>
        </p:nvSpPr>
        <p:spPr>
          <a:xfrm>
            <a:off x="10958286" y="6356350"/>
            <a:ext cx="395514" cy="365125"/>
          </a:xfrm>
          <a:prstGeom prst="rect">
            <a:avLst/>
          </a:prstGeom>
        </p:spPr>
        <p:txBody>
          <a:bodyPr vert="horz" lIns="91440" tIns="45720" rIns="91440" bIns="45720" rtlCol="0" anchor="ctr"/>
          <a:lstStyle>
            <a:lvl1pPr algn="r">
              <a:defRPr sz="1050">
                <a:solidFill>
                  <a:schemeClr val="tx1"/>
                </a:solidFill>
                <a:latin typeface="Calibri" panose="020F0502020204030204" pitchFamily="34" charset="0"/>
              </a:defRPr>
            </a:lvl1pPr>
          </a:lstStyle>
          <a:p>
            <a:fld id="{10E4A4DB-036F-4816-A98C-42C4167E83C5}" type="slidenum">
              <a:rPr lang="en-US" smtClean="0"/>
              <a:pPr/>
              <a:t>‹#›</a:t>
            </a:fld>
            <a:endParaRPr lang="en-US"/>
          </a:p>
        </p:txBody>
      </p:sp>
      <p:pic>
        <p:nvPicPr>
          <p:cNvPr id="7" name="Picture 6"/>
          <p:cNvPicPr>
            <a:picLocks noChangeAspect="1"/>
          </p:cNvPicPr>
          <p:nvPr userDrawn="1"/>
        </p:nvPicPr>
        <p:blipFill>
          <a:blip r:embed="rId2"/>
          <a:stretch>
            <a:fillRect/>
          </a:stretch>
        </p:blipFill>
        <p:spPr>
          <a:xfrm>
            <a:off x="9157254" y="0"/>
            <a:ext cx="3034746" cy="1470212"/>
          </a:xfrm>
          <a:prstGeom prst="rect">
            <a:avLst/>
          </a:prstGeom>
        </p:spPr>
      </p:pic>
    </p:spTree>
    <p:extLst>
      <p:ext uri="{BB962C8B-B14F-4D97-AF65-F5344CB8AC3E}">
        <p14:creationId xmlns:p14="http://schemas.microsoft.com/office/powerpoint/2010/main" val="281080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10" name="Footer Placeholder 4"/>
          <p:cNvSpPr>
            <a:spLocks noGrp="1"/>
          </p:cNvSpPr>
          <p:nvPr>
            <p:ph type="ftr" sz="quarter" idx="3"/>
          </p:nvPr>
        </p:nvSpPr>
        <p:spPr>
          <a:xfrm>
            <a:off x="838200" y="6377781"/>
            <a:ext cx="2895600" cy="365125"/>
          </a:xfrm>
          <a:prstGeom prst="rect">
            <a:avLst/>
          </a:prstGeom>
        </p:spPr>
        <p:txBody>
          <a:bodyPr vert="horz" lIns="91440" tIns="45720" rIns="91440" bIns="45720" rtlCol="0" anchor="ctr"/>
          <a:lstStyle>
            <a:lvl1pPr algn="ctr">
              <a:defRPr sz="1050">
                <a:solidFill>
                  <a:schemeClr val="tx1"/>
                </a:solidFill>
                <a:latin typeface="Calibri" panose="020F0502020204030204" pitchFamily="34" charset="0"/>
              </a:defRPr>
            </a:lvl1pPr>
          </a:lstStyle>
          <a:p>
            <a:pPr algn="l"/>
            <a:r>
              <a:rPr lang="en-IN" dirty="0"/>
              <a:t>©2015 ITC </a:t>
            </a:r>
            <a:r>
              <a:rPr lang="en-IN" dirty="0" err="1"/>
              <a:t>Infotech</a:t>
            </a:r>
            <a:r>
              <a:rPr lang="en-IN" dirty="0"/>
              <a:t>. All Rights Reserved.</a:t>
            </a:r>
            <a:endParaRPr lang="en-US" dirty="0"/>
          </a:p>
        </p:txBody>
      </p:sp>
      <p:sp>
        <p:nvSpPr>
          <p:cNvPr id="11" name="Slide Number Placeholder 5"/>
          <p:cNvSpPr>
            <a:spLocks noGrp="1"/>
          </p:cNvSpPr>
          <p:nvPr>
            <p:ph type="sldNum" sz="quarter" idx="4"/>
          </p:nvPr>
        </p:nvSpPr>
        <p:spPr>
          <a:xfrm>
            <a:off x="10958286" y="6356350"/>
            <a:ext cx="395514" cy="365125"/>
          </a:xfrm>
          <a:prstGeom prst="rect">
            <a:avLst/>
          </a:prstGeom>
        </p:spPr>
        <p:txBody>
          <a:bodyPr vert="horz" lIns="91440" tIns="45720" rIns="91440" bIns="45720" rtlCol="0" anchor="ctr"/>
          <a:lstStyle>
            <a:lvl1pPr algn="r">
              <a:defRPr sz="1050">
                <a:solidFill>
                  <a:schemeClr val="tx1"/>
                </a:solidFill>
                <a:latin typeface="Calibri" panose="020F0502020204030204" pitchFamily="34" charset="0"/>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2439293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10" name="Footer Placeholder 4"/>
          <p:cNvSpPr>
            <a:spLocks noGrp="1"/>
          </p:cNvSpPr>
          <p:nvPr>
            <p:ph type="ftr" sz="quarter" idx="3"/>
          </p:nvPr>
        </p:nvSpPr>
        <p:spPr>
          <a:xfrm>
            <a:off x="838200" y="6377781"/>
            <a:ext cx="2895600" cy="365125"/>
          </a:xfrm>
          <a:prstGeom prst="rect">
            <a:avLst/>
          </a:prstGeom>
        </p:spPr>
        <p:txBody>
          <a:bodyPr vert="horz" lIns="91440" tIns="45720" rIns="91440" bIns="45720" rtlCol="0" anchor="ctr"/>
          <a:lstStyle>
            <a:lvl1pPr algn="ctr">
              <a:defRPr sz="1050">
                <a:solidFill>
                  <a:schemeClr val="tx1"/>
                </a:solidFill>
                <a:latin typeface="Calibri" panose="020F0502020204030204" pitchFamily="34" charset="0"/>
              </a:defRPr>
            </a:lvl1pPr>
          </a:lstStyle>
          <a:p>
            <a:pPr algn="l"/>
            <a:r>
              <a:rPr lang="en-IN" dirty="0"/>
              <a:t>©2015 ITC </a:t>
            </a:r>
            <a:r>
              <a:rPr lang="en-IN" dirty="0" err="1"/>
              <a:t>Infotech</a:t>
            </a:r>
            <a:r>
              <a:rPr lang="en-IN" dirty="0"/>
              <a:t>. All Rights Reserved.</a:t>
            </a:r>
            <a:endParaRPr lang="en-US" dirty="0"/>
          </a:p>
        </p:txBody>
      </p:sp>
      <p:sp>
        <p:nvSpPr>
          <p:cNvPr id="11" name="Slide Number Placeholder 5"/>
          <p:cNvSpPr>
            <a:spLocks noGrp="1"/>
          </p:cNvSpPr>
          <p:nvPr>
            <p:ph type="sldNum" sz="quarter" idx="4"/>
          </p:nvPr>
        </p:nvSpPr>
        <p:spPr>
          <a:xfrm>
            <a:off x="10958286" y="6356350"/>
            <a:ext cx="395514" cy="365125"/>
          </a:xfrm>
          <a:prstGeom prst="rect">
            <a:avLst/>
          </a:prstGeom>
        </p:spPr>
        <p:txBody>
          <a:bodyPr vert="horz" lIns="91440" tIns="45720" rIns="91440" bIns="45720" rtlCol="0" anchor="ctr"/>
          <a:lstStyle>
            <a:lvl1pPr algn="r">
              <a:defRPr sz="1050">
                <a:solidFill>
                  <a:schemeClr val="tx1"/>
                </a:solidFill>
                <a:latin typeface="Calibri" panose="020F0502020204030204" pitchFamily="34" charset="0"/>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29712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ooter Placeholder 4"/>
          <p:cNvSpPr>
            <a:spLocks noGrp="1"/>
          </p:cNvSpPr>
          <p:nvPr>
            <p:ph type="ftr" sz="quarter" idx="3"/>
          </p:nvPr>
        </p:nvSpPr>
        <p:spPr>
          <a:xfrm>
            <a:off x="838200" y="6377781"/>
            <a:ext cx="2895600" cy="365125"/>
          </a:xfrm>
          <a:prstGeom prst="rect">
            <a:avLst/>
          </a:prstGeom>
        </p:spPr>
        <p:txBody>
          <a:bodyPr vert="horz" lIns="91440" tIns="45720" rIns="91440" bIns="45720" rtlCol="0" anchor="ctr"/>
          <a:lstStyle>
            <a:lvl1pPr algn="ctr">
              <a:defRPr sz="1050">
                <a:solidFill>
                  <a:schemeClr val="tx1"/>
                </a:solidFill>
                <a:latin typeface="Calibri" panose="020F0502020204030204" pitchFamily="34" charset="0"/>
              </a:defRPr>
            </a:lvl1pPr>
          </a:lstStyle>
          <a:p>
            <a:pPr algn="l"/>
            <a:r>
              <a:rPr lang="en-IN" dirty="0"/>
              <a:t>©2015 ITC </a:t>
            </a:r>
            <a:r>
              <a:rPr lang="en-IN" dirty="0" err="1"/>
              <a:t>Infotech</a:t>
            </a:r>
            <a:r>
              <a:rPr lang="en-IN" dirty="0"/>
              <a:t>. All Rights Reserved.</a:t>
            </a:r>
            <a:endParaRPr lang="en-US" dirty="0"/>
          </a:p>
        </p:txBody>
      </p:sp>
      <p:sp>
        <p:nvSpPr>
          <p:cNvPr id="11" name="Slide Number Placeholder 5"/>
          <p:cNvSpPr>
            <a:spLocks noGrp="1"/>
          </p:cNvSpPr>
          <p:nvPr>
            <p:ph type="sldNum" sz="quarter" idx="4"/>
          </p:nvPr>
        </p:nvSpPr>
        <p:spPr>
          <a:xfrm>
            <a:off x="10958286" y="6356350"/>
            <a:ext cx="395514" cy="365125"/>
          </a:xfrm>
          <a:prstGeom prst="rect">
            <a:avLst/>
          </a:prstGeom>
        </p:spPr>
        <p:txBody>
          <a:bodyPr vert="horz" lIns="91440" tIns="45720" rIns="91440" bIns="45720" rtlCol="0" anchor="ctr"/>
          <a:lstStyle>
            <a:lvl1pPr algn="r">
              <a:defRPr sz="1050">
                <a:solidFill>
                  <a:schemeClr val="tx1"/>
                </a:solidFill>
                <a:latin typeface="Calibri" panose="020F0502020204030204" pitchFamily="34" charset="0"/>
              </a:defRPr>
            </a:lvl1pPr>
          </a:lstStyle>
          <a:p>
            <a:fld id="{10E4A4DB-036F-4816-A98C-42C4167E83C5}" type="slidenum">
              <a:rPr lang="en-US" smtClean="0"/>
              <a:pPr/>
              <a:t>‹#›</a:t>
            </a:fld>
            <a:endParaRPr lang="en-US"/>
          </a:p>
        </p:txBody>
      </p:sp>
      <p:sp>
        <p:nvSpPr>
          <p:cNvPr id="6" name="Text Placeholder 2"/>
          <p:cNvSpPr>
            <a:spLocks noGrp="1"/>
          </p:cNvSpPr>
          <p:nvPr>
            <p:ph idx="1"/>
          </p:nvPr>
        </p:nvSpPr>
        <p:spPr>
          <a:xfrm>
            <a:off x="832908" y="1143167"/>
            <a:ext cx="11128034" cy="50265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p:nvPr>
        </p:nvSpPr>
        <p:spPr>
          <a:xfrm>
            <a:off x="838200" y="39928"/>
            <a:ext cx="9521867" cy="777348"/>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181807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2" name="Title 1"/>
          <p:cNvSpPr>
            <a:spLocks noGrp="1"/>
          </p:cNvSpPr>
          <p:nvPr>
            <p:ph type="title"/>
          </p:nvPr>
        </p:nvSpPr>
        <p:spPr>
          <a:xfrm>
            <a:off x="831850" y="1709738"/>
            <a:ext cx="10515600" cy="2862262"/>
          </a:xfrm>
          <a:prstGeom prst="rect">
            <a:avLst/>
          </a:prstGeom>
        </p:spPr>
        <p:txBody>
          <a:bodyPr anchor="b"/>
          <a:lstStyle>
            <a:lvl1pPr>
              <a:defRPr sz="6000"/>
            </a:lvl1pPr>
          </a:lstStyle>
          <a:p>
            <a:r>
              <a:rPr lang="en-US"/>
              <a:t>Click to edit Master title style</a:t>
            </a:r>
          </a:p>
        </p:txBody>
      </p:sp>
      <p:sp>
        <p:nvSpPr>
          <p:cNvPr id="10" name="Footer Placeholder 4"/>
          <p:cNvSpPr>
            <a:spLocks noGrp="1"/>
          </p:cNvSpPr>
          <p:nvPr>
            <p:ph type="ftr" sz="quarter" idx="3"/>
          </p:nvPr>
        </p:nvSpPr>
        <p:spPr>
          <a:xfrm>
            <a:off x="838200" y="6377781"/>
            <a:ext cx="2895600" cy="365125"/>
          </a:xfrm>
          <a:prstGeom prst="rect">
            <a:avLst/>
          </a:prstGeom>
        </p:spPr>
        <p:txBody>
          <a:bodyPr vert="horz" lIns="91440" tIns="45720" rIns="91440" bIns="45720" rtlCol="0" anchor="ctr"/>
          <a:lstStyle>
            <a:lvl1pPr algn="ctr">
              <a:defRPr sz="1050">
                <a:solidFill>
                  <a:schemeClr val="tx1"/>
                </a:solidFill>
                <a:latin typeface="Calibri" panose="020F0502020204030204" pitchFamily="34" charset="0"/>
              </a:defRPr>
            </a:lvl1pPr>
          </a:lstStyle>
          <a:p>
            <a:pPr algn="l"/>
            <a:r>
              <a:rPr lang="en-IN" dirty="0"/>
              <a:t>©2015 ITC </a:t>
            </a:r>
            <a:r>
              <a:rPr lang="en-IN" dirty="0" err="1"/>
              <a:t>Infotech</a:t>
            </a:r>
            <a:r>
              <a:rPr lang="en-IN" dirty="0"/>
              <a:t>. All Rights Reserved.</a:t>
            </a:r>
            <a:endParaRPr lang="en-US" dirty="0"/>
          </a:p>
        </p:txBody>
      </p:sp>
      <p:sp>
        <p:nvSpPr>
          <p:cNvPr id="11" name="Slide Number Placeholder 5"/>
          <p:cNvSpPr>
            <a:spLocks noGrp="1"/>
          </p:cNvSpPr>
          <p:nvPr>
            <p:ph type="sldNum" sz="quarter" idx="4"/>
          </p:nvPr>
        </p:nvSpPr>
        <p:spPr>
          <a:xfrm>
            <a:off x="10958286" y="6356350"/>
            <a:ext cx="395514" cy="365125"/>
          </a:xfrm>
          <a:prstGeom prst="rect">
            <a:avLst/>
          </a:prstGeom>
        </p:spPr>
        <p:txBody>
          <a:bodyPr vert="horz" lIns="91440" tIns="45720" rIns="91440" bIns="45720" rtlCol="0" anchor="ctr"/>
          <a:lstStyle>
            <a:lvl1pPr algn="r">
              <a:defRPr sz="1050">
                <a:solidFill>
                  <a:schemeClr val="tx1"/>
                </a:solidFill>
                <a:latin typeface="Calibri" panose="020F0502020204030204" pitchFamily="34" charset="0"/>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3294145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72200" y="1825625"/>
            <a:ext cx="5181600" cy="43513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p:cNvSpPr>
            <a:spLocks noGrp="1"/>
          </p:cNvSpPr>
          <p:nvPr>
            <p:ph sz="half" idx="1"/>
          </p:nvPr>
        </p:nvSpPr>
        <p:spPr>
          <a:xfrm>
            <a:off x="838200" y="1825625"/>
            <a:ext cx="5181600" cy="43513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838200" y="6377781"/>
            <a:ext cx="2895600" cy="365125"/>
          </a:xfrm>
          <a:prstGeom prst="rect">
            <a:avLst/>
          </a:prstGeom>
        </p:spPr>
        <p:txBody>
          <a:bodyPr vert="horz" lIns="91440" tIns="45720" rIns="91440" bIns="45720" rtlCol="0" anchor="ctr"/>
          <a:lstStyle>
            <a:lvl1pPr algn="ctr">
              <a:defRPr sz="1050">
                <a:solidFill>
                  <a:schemeClr val="tx1"/>
                </a:solidFill>
                <a:latin typeface="Calibri" panose="020F0502020204030204" pitchFamily="34" charset="0"/>
              </a:defRPr>
            </a:lvl1pPr>
          </a:lstStyle>
          <a:p>
            <a:pPr algn="l"/>
            <a:r>
              <a:rPr lang="en-IN" dirty="0"/>
              <a:t>©2015 ITC </a:t>
            </a:r>
            <a:r>
              <a:rPr lang="en-IN" dirty="0" err="1"/>
              <a:t>Infotech</a:t>
            </a:r>
            <a:r>
              <a:rPr lang="en-IN" dirty="0"/>
              <a:t>. All Rights Reserved.</a:t>
            </a:r>
            <a:endParaRPr lang="en-US" dirty="0"/>
          </a:p>
        </p:txBody>
      </p:sp>
      <p:sp>
        <p:nvSpPr>
          <p:cNvPr id="12" name="Slide Number Placeholder 5"/>
          <p:cNvSpPr>
            <a:spLocks noGrp="1"/>
          </p:cNvSpPr>
          <p:nvPr>
            <p:ph type="sldNum" sz="quarter" idx="4"/>
          </p:nvPr>
        </p:nvSpPr>
        <p:spPr>
          <a:xfrm>
            <a:off x="10958286" y="6356350"/>
            <a:ext cx="395514" cy="365125"/>
          </a:xfrm>
          <a:prstGeom prst="rect">
            <a:avLst/>
          </a:prstGeom>
        </p:spPr>
        <p:txBody>
          <a:bodyPr vert="horz" lIns="91440" tIns="45720" rIns="91440" bIns="45720" rtlCol="0" anchor="ctr"/>
          <a:lstStyle>
            <a:lvl1pPr algn="r">
              <a:defRPr sz="1050">
                <a:solidFill>
                  <a:schemeClr val="tx1"/>
                </a:solidFill>
                <a:latin typeface="Calibri" panose="020F0502020204030204" pitchFamily="34" charset="0"/>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717809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6189663" y="2193925"/>
            <a:ext cx="5157787" cy="3978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9663" y="1489075"/>
            <a:ext cx="5157787" cy="6413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1850" y="2193925"/>
            <a:ext cx="5156200" cy="3978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p:nvPr>
        </p:nvSpPr>
        <p:spPr>
          <a:xfrm>
            <a:off x="831850" y="1489075"/>
            <a:ext cx="5156200" cy="6413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Title 1"/>
          <p:cNvSpPr>
            <a:spLocks noGrp="1"/>
          </p:cNvSpPr>
          <p:nvPr>
            <p:ph type="title"/>
          </p:nvPr>
        </p:nvSpPr>
        <p:spPr>
          <a:xfrm>
            <a:off x="831850" y="274638"/>
            <a:ext cx="10515600" cy="1143000"/>
          </a:xfrm>
          <a:prstGeom prst="rect">
            <a:avLst/>
          </a:prstGeom>
        </p:spPr>
        <p:txBody>
          <a:bodyPr/>
          <a:lstStyle/>
          <a:p>
            <a:r>
              <a:rPr lang="en-US"/>
              <a:t>Click to edit Master title style</a:t>
            </a:r>
          </a:p>
        </p:txBody>
      </p:sp>
      <p:sp>
        <p:nvSpPr>
          <p:cNvPr id="13" name="Footer Placeholder 4"/>
          <p:cNvSpPr>
            <a:spLocks noGrp="1"/>
          </p:cNvSpPr>
          <p:nvPr>
            <p:ph type="ftr" sz="quarter" idx="10"/>
          </p:nvPr>
        </p:nvSpPr>
        <p:spPr>
          <a:xfrm>
            <a:off x="838200" y="6377781"/>
            <a:ext cx="2895600" cy="365125"/>
          </a:xfrm>
          <a:prstGeom prst="rect">
            <a:avLst/>
          </a:prstGeom>
        </p:spPr>
        <p:txBody>
          <a:bodyPr vert="horz" lIns="91440" tIns="45720" rIns="91440" bIns="45720" rtlCol="0" anchor="ctr"/>
          <a:lstStyle>
            <a:lvl1pPr algn="ctr">
              <a:defRPr sz="1050">
                <a:solidFill>
                  <a:schemeClr val="tx1"/>
                </a:solidFill>
                <a:latin typeface="Calibri" panose="020F0502020204030204" pitchFamily="34" charset="0"/>
              </a:defRPr>
            </a:lvl1pPr>
          </a:lstStyle>
          <a:p>
            <a:pPr algn="l"/>
            <a:r>
              <a:rPr lang="en-IN" dirty="0"/>
              <a:t>©2015 ITC </a:t>
            </a:r>
            <a:r>
              <a:rPr lang="en-IN" dirty="0" err="1"/>
              <a:t>Infotech</a:t>
            </a:r>
            <a:r>
              <a:rPr lang="en-IN" dirty="0"/>
              <a:t>. All Rights Reserved.</a:t>
            </a:r>
            <a:endParaRPr lang="en-US" dirty="0"/>
          </a:p>
        </p:txBody>
      </p:sp>
      <p:sp>
        <p:nvSpPr>
          <p:cNvPr id="14" name="Slide Number Placeholder 5"/>
          <p:cNvSpPr>
            <a:spLocks noGrp="1"/>
          </p:cNvSpPr>
          <p:nvPr>
            <p:ph type="sldNum" sz="quarter" idx="11"/>
          </p:nvPr>
        </p:nvSpPr>
        <p:spPr>
          <a:xfrm>
            <a:off x="10958286" y="6356350"/>
            <a:ext cx="395514" cy="365125"/>
          </a:xfrm>
          <a:prstGeom prst="rect">
            <a:avLst/>
          </a:prstGeom>
        </p:spPr>
        <p:txBody>
          <a:bodyPr vert="horz" lIns="91440" tIns="45720" rIns="91440" bIns="45720" rtlCol="0" anchor="ctr"/>
          <a:lstStyle>
            <a:lvl1pPr algn="r">
              <a:defRPr sz="1050">
                <a:solidFill>
                  <a:schemeClr val="tx1"/>
                </a:solidFill>
                <a:latin typeface="Calibri" panose="020F0502020204030204" pitchFamily="34" charset="0"/>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2510624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9" name="Footer Placeholder 4"/>
          <p:cNvSpPr>
            <a:spLocks noGrp="1"/>
          </p:cNvSpPr>
          <p:nvPr>
            <p:ph type="ftr" sz="quarter" idx="3"/>
          </p:nvPr>
        </p:nvSpPr>
        <p:spPr>
          <a:xfrm>
            <a:off x="838200" y="6377781"/>
            <a:ext cx="2895600" cy="365125"/>
          </a:xfrm>
          <a:prstGeom prst="rect">
            <a:avLst/>
          </a:prstGeom>
        </p:spPr>
        <p:txBody>
          <a:bodyPr vert="horz" lIns="91440" tIns="45720" rIns="91440" bIns="45720" rtlCol="0" anchor="ctr"/>
          <a:lstStyle>
            <a:lvl1pPr algn="ctr">
              <a:defRPr sz="1050">
                <a:solidFill>
                  <a:schemeClr val="tx1"/>
                </a:solidFill>
                <a:latin typeface="Calibri" panose="020F0502020204030204" pitchFamily="34" charset="0"/>
              </a:defRPr>
            </a:lvl1pPr>
          </a:lstStyle>
          <a:p>
            <a:pPr algn="l"/>
            <a:r>
              <a:rPr lang="en-IN" dirty="0"/>
              <a:t>©2015 ITC </a:t>
            </a:r>
            <a:r>
              <a:rPr lang="en-IN" dirty="0" err="1"/>
              <a:t>Infotech</a:t>
            </a:r>
            <a:r>
              <a:rPr lang="en-IN" dirty="0"/>
              <a:t>. All Rights Reserved.</a:t>
            </a:r>
            <a:endParaRPr lang="en-US" dirty="0"/>
          </a:p>
        </p:txBody>
      </p:sp>
      <p:sp>
        <p:nvSpPr>
          <p:cNvPr id="10" name="Slide Number Placeholder 5"/>
          <p:cNvSpPr>
            <a:spLocks noGrp="1"/>
          </p:cNvSpPr>
          <p:nvPr>
            <p:ph type="sldNum" sz="quarter" idx="4"/>
          </p:nvPr>
        </p:nvSpPr>
        <p:spPr>
          <a:xfrm>
            <a:off x="10958286" y="6356350"/>
            <a:ext cx="395514" cy="365125"/>
          </a:xfrm>
          <a:prstGeom prst="rect">
            <a:avLst/>
          </a:prstGeom>
        </p:spPr>
        <p:txBody>
          <a:bodyPr vert="horz" lIns="91440" tIns="45720" rIns="91440" bIns="45720" rtlCol="0" anchor="ctr"/>
          <a:lstStyle>
            <a:lvl1pPr algn="r">
              <a:defRPr sz="1050">
                <a:solidFill>
                  <a:schemeClr val="tx1"/>
                </a:solidFill>
                <a:latin typeface="Calibri" panose="020F0502020204030204" pitchFamily="34" charset="0"/>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9402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Footer Placeholder 4"/>
          <p:cNvSpPr>
            <a:spLocks noGrp="1"/>
          </p:cNvSpPr>
          <p:nvPr>
            <p:ph type="ftr" sz="quarter" idx="3"/>
          </p:nvPr>
        </p:nvSpPr>
        <p:spPr>
          <a:xfrm>
            <a:off x="838200" y="6377781"/>
            <a:ext cx="2895600" cy="365125"/>
          </a:xfrm>
          <a:prstGeom prst="rect">
            <a:avLst/>
          </a:prstGeom>
        </p:spPr>
        <p:txBody>
          <a:bodyPr vert="horz" lIns="91440" tIns="45720" rIns="91440" bIns="45720" rtlCol="0" anchor="ctr"/>
          <a:lstStyle>
            <a:lvl1pPr algn="ctr">
              <a:defRPr sz="1050">
                <a:solidFill>
                  <a:schemeClr val="tx1"/>
                </a:solidFill>
                <a:latin typeface="Calibri" panose="020F0502020204030204" pitchFamily="34" charset="0"/>
              </a:defRPr>
            </a:lvl1pPr>
          </a:lstStyle>
          <a:p>
            <a:pPr algn="l"/>
            <a:r>
              <a:rPr lang="en-IN" dirty="0"/>
              <a:t>©2015 ITC </a:t>
            </a:r>
            <a:r>
              <a:rPr lang="en-IN" dirty="0" err="1"/>
              <a:t>Infotech</a:t>
            </a:r>
            <a:r>
              <a:rPr lang="en-IN" dirty="0"/>
              <a:t>. All Rights Reserved.</a:t>
            </a:r>
            <a:endParaRPr lang="en-US" dirty="0"/>
          </a:p>
        </p:txBody>
      </p:sp>
      <p:sp>
        <p:nvSpPr>
          <p:cNvPr id="9" name="Slide Number Placeholder 5"/>
          <p:cNvSpPr>
            <a:spLocks noGrp="1"/>
          </p:cNvSpPr>
          <p:nvPr>
            <p:ph type="sldNum" sz="quarter" idx="4"/>
          </p:nvPr>
        </p:nvSpPr>
        <p:spPr>
          <a:xfrm>
            <a:off x="10958286" y="6356350"/>
            <a:ext cx="395514" cy="365125"/>
          </a:xfrm>
          <a:prstGeom prst="rect">
            <a:avLst/>
          </a:prstGeom>
        </p:spPr>
        <p:txBody>
          <a:bodyPr vert="horz" lIns="91440" tIns="45720" rIns="91440" bIns="45720" rtlCol="0" anchor="ctr"/>
          <a:lstStyle>
            <a:lvl1pPr algn="r">
              <a:defRPr sz="1050">
                <a:solidFill>
                  <a:schemeClr val="tx1"/>
                </a:solidFill>
                <a:latin typeface="Calibri" panose="020F0502020204030204" pitchFamily="34" charset="0"/>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552341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101850"/>
            <a:ext cx="3932237" cy="375920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11" name="Footer Placeholder 4"/>
          <p:cNvSpPr>
            <a:spLocks noGrp="1"/>
          </p:cNvSpPr>
          <p:nvPr>
            <p:ph type="ftr" sz="quarter" idx="3"/>
          </p:nvPr>
        </p:nvSpPr>
        <p:spPr>
          <a:xfrm>
            <a:off x="838200" y="6377781"/>
            <a:ext cx="2895600" cy="365125"/>
          </a:xfrm>
          <a:prstGeom prst="rect">
            <a:avLst/>
          </a:prstGeom>
        </p:spPr>
        <p:txBody>
          <a:bodyPr vert="horz" lIns="91440" tIns="45720" rIns="91440" bIns="45720" rtlCol="0" anchor="ctr"/>
          <a:lstStyle>
            <a:lvl1pPr algn="ctr">
              <a:defRPr sz="1050">
                <a:solidFill>
                  <a:schemeClr val="tx1"/>
                </a:solidFill>
                <a:latin typeface="Calibri" panose="020F0502020204030204" pitchFamily="34" charset="0"/>
              </a:defRPr>
            </a:lvl1pPr>
          </a:lstStyle>
          <a:p>
            <a:pPr algn="l"/>
            <a:r>
              <a:rPr lang="en-IN" dirty="0"/>
              <a:t>©2015 ITC </a:t>
            </a:r>
            <a:r>
              <a:rPr lang="en-IN" dirty="0" err="1"/>
              <a:t>Infotech</a:t>
            </a:r>
            <a:r>
              <a:rPr lang="en-IN" dirty="0"/>
              <a:t>. All Rights Reserved.</a:t>
            </a:r>
            <a:endParaRPr lang="en-US" dirty="0"/>
          </a:p>
        </p:txBody>
      </p:sp>
      <p:sp>
        <p:nvSpPr>
          <p:cNvPr id="12" name="Slide Number Placeholder 5"/>
          <p:cNvSpPr>
            <a:spLocks noGrp="1"/>
          </p:cNvSpPr>
          <p:nvPr>
            <p:ph type="sldNum" sz="quarter" idx="4"/>
          </p:nvPr>
        </p:nvSpPr>
        <p:spPr>
          <a:xfrm>
            <a:off x="10958286" y="6356350"/>
            <a:ext cx="395514" cy="365125"/>
          </a:xfrm>
          <a:prstGeom prst="rect">
            <a:avLst/>
          </a:prstGeom>
        </p:spPr>
        <p:txBody>
          <a:bodyPr vert="horz" lIns="91440" tIns="45720" rIns="91440" bIns="45720" rtlCol="0" anchor="ctr"/>
          <a:lstStyle>
            <a:lvl1pPr algn="r">
              <a:defRPr sz="1050">
                <a:solidFill>
                  <a:schemeClr val="tx1"/>
                </a:solidFill>
                <a:latin typeface="Calibri" panose="020F0502020204030204" pitchFamily="34" charset="0"/>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3014592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01850"/>
            <a:ext cx="3932237" cy="375920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11" name="Footer Placeholder 4"/>
          <p:cNvSpPr>
            <a:spLocks noGrp="1"/>
          </p:cNvSpPr>
          <p:nvPr>
            <p:ph type="ftr" sz="quarter" idx="3"/>
          </p:nvPr>
        </p:nvSpPr>
        <p:spPr>
          <a:xfrm>
            <a:off x="838200" y="6377781"/>
            <a:ext cx="2895600" cy="365125"/>
          </a:xfrm>
          <a:prstGeom prst="rect">
            <a:avLst/>
          </a:prstGeom>
        </p:spPr>
        <p:txBody>
          <a:bodyPr vert="horz" lIns="91440" tIns="45720" rIns="91440" bIns="45720" rtlCol="0" anchor="ctr"/>
          <a:lstStyle>
            <a:lvl1pPr algn="ctr">
              <a:defRPr sz="1050">
                <a:solidFill>
                  <a:schemeClr val="tx1"/>
                </a:solidFill>
                <a:latin typeface="Calibri" panose="020F0502020204030204" pitchFamily="34" charset="0"/>
              </a:defRPr>
            </a:lvl1pPr>
          </a:lstStyle>
          <a:p>
            <a:pPr algn="l"/>
            <a:r>
              <a:rPr lang="en-IN" dirty="0"/>
              <a:t>©2015 ITC </a:t>
            </a:r>
            <a:r>
              <a:rPr lang="en-IN" dirty="0" err="1"/>
              <a:t>Infotech</a:t>
            </a:r>
            <a:r>
              <a:rPr lang="en-IN" dirty="0"/>
              <a:t>. All Rights Reserved.</a:t>
            </a:r>
            <a:endParaRPr lang="en-US" dirty="0"/>
          </a:p>
        </p:txBody>
      </p:sp>
      <p:sp>
        <p:nvSpPr>
          <p:cNvPr id="12" name="Slide Number Placeholder 5"/>
          <p:cNvSpPr>
            <a:spLocks noGrp="1"/>
          </p:cNvSpPr>
          <p:nvPr>
            <p:ph type="sldNum" sz="quarter" idx="4"/>
          </p:nvPr>
        </p:nvSpPr>
        <p:spPr>
          <a:xfrm>
            <a:off x="10958286" y="6356350"/>
            <a:ext cx="395514" cy="365125"/>
          </a:xfrm>
          <a:prstGeom prst="rect">
            <a:avLst/>
          </a:prstGeom>
        </p:spPr>
        <p:txBody>
          <a:bodyPr vert="horz" lIns="91440" tIns="45720" rIns="91440" bIns="45720" rtlCol="0" anchor="ctr"/>
          <a:lstStyle>
            <a:lvl1pPr algn="r">
              <a:defRPr sz="1050">
                <a:solidFill>
                  <a:schemeClr val="tx1"/>
                </a:solidFill>
                <a:latin typeface="Calibri" panose="020F0502020204030204" pitchFamily="34" charset="0"/>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595501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grpSp>
        <p:nvGrpSpPr>
          <p:cNvPr id="9" name="Group 8"/>
          <p:cNvGrpSpPr/>
          <p:nvPr/>
        </p:nvGrpSpPr>
        <p:grpSpPr>
          <a:xfrm>
            <a:off x="3048" y="-38137"/>
            <a:ext cx="12188952" cy="6858006"/>
            <a:chOff x="-2728" y="-5"/>
            <a:chExt cx="12188952" cy="6858006"/>
          </a:xfrm>
        </p:grpSpPr>
        <p:sp>
          <p:nvSpPr>
            <p:cNvPr id="26" name="Rectangle 25"/>
            <p:cNvSpPr/>
            <p:nvPr/>
          </p:nvSpPr>
          <p:spPr>
            <a:xfrm>
              <a:off x="-2728" y="1"/>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grpSp>
          <p:nvGrpSpPr>
            <p:cNvPr id="39" name="Group 38"/>
            <p:cNvGrpSpPr/>
            <p:nvPr/>
          </p:nvGrpSpPr>
          <p:grpSpPr>
            <a:xfrm>
              <a:off x="-2727" y="-5"/>
              <a:ext cx="716424" cy="6858000"/>
              <a:chOff x="-2727" y="-5"/>
              <a:chExt cx="716424" cy="6858000"/>
            </a:xfrm>
          </p:grpSpPr>
          <p:grpSp>
            <p:nvGrpSpPr>
              <p:cNvPr id="40" name="Group 39"/>
              <p:cNvGrpSpPr/>
              <p:nvPr/>
            </p:nvGrpSpPr>
            <p:grpSpPr>
              <a:xfrm>
                <a:off x="-2727" y="-5"/>
                <a:ext cx="571473" cy="6858000"/>
                <a:chOff x="6048440" y="-936481"/>
                <a:chExt cx="196717" cy="9144001"/>
              </a:xfrm>
            </p:grpSpPr>
            <p:sp>
              <p:nvSpPr>
                <p:cNvPr id="46" name="Rectangle 45" descr="Gold bar"/>
                <p:cNvSpPr>
                  <a:spLocks noChangeArrowheads="1"/>
                </p:cNvSpPr>
                <p:nvPr/>
              </p:nvSpPr>
              <p:spPr bwMode="auto">
                <a:xfrm rot="10800000" flipH="1">
                  <a:off x="6048440" y="5159057"/>
                  <a:ext cx="196717" cy="3048463"/>
                </a:xfrm>
                <a:prstGeom prst="rect">
                  <a:avLst/>
                </a:prstGeom>
                <a:solidFill>
                  <a:schemeClr val="accent3"/>
                </a:solidFill>
                <a:ln w="9525">
                  <a:noFill/>
                  <a:miter lim="800000"/>
                  <a:headEnd/>
                  <a:tailEnd/>
                </a:ln>
                <a:effectLst/>
                <a:extLst/>
              </p:spPr>
              <p:txBody>
                <a:bodyPr wrap="none" anchor="ctr"/>
                <a:lstStyle/>
                <a:p>
                  <a:pPr algn="ctr" eaLnBrk="1" hangingPunct="1"/>
                  <a:endParaRPr lang="en-US" sz="1800">
                    <a:solidFill>
                      <a:schemeClr val="tx1"/>
                    </a:solidFill>
                    <a:latin typeface="Times New Roman" panose="02020603050405020304" pitchFamily="18" charset="0"/>
                  </a:endParaRPr>
                </a:p>
              </p:txBody>
            </p:sp>
            <p:sp>
              <p:nvSpPr>
                <p:cNvPr id="47" name="Rectangle 46" descr="Orange bar"/>
                <p:cNvSpPr>
                  <a:spLocks noChangeArrowheads="1"/>
                </p:cNvSpPr>
                <p:nvPr/>
              </p:nvSpPr>
              <p:spPr bwMode="auto">
                <a:xfrm rot="10800000" flipH="1">
                  <a:off x="6048440" y="2110594"/>
                  <a:ext cx="196717" cy="3048463"/>
                </a:xfrm>
                <a:prstGeom prst="rect">
                  <a:avLst/>
                </a:prstGeom>
                <a:solidFill>
                  <a:schemeClr val="accent1"/>
                </a:solidFill>
                <a:ln w="9525">
                  <a:noFill/>
                  <a:miter lim="800000"/>
                  <a:headEnd/>
                  <a:tailEnd/>
                </a:ln>
                <a:effectLst/>
                <a:extLst/>
              </p:spPr>
              <p:txBody>
                <a:bodyPr wrap="none" anchor="ctr"/>
                <a:lstStyle/>
                <a:p>
                  <a:pPr algn="ctr" eaLnBrk="1" hangingPunct="1"/>
                  <a:endParaRPr lang="en-US" sz="1800">
                    <a:solidFill>
                      <a:schemeClr val="tx1"/>
                    </a:solidFill>
                    <a:latin typeface="Times New Roman" panose="02020603050405020304" pitchFamily="18" charset="0"/>
                  </a:endParaRPr>
                </a:p>
              </p:txBody>
            </p:sp>
            <p:sp>
              <p:nvSpPr>
                <p:cNvPr id="48" name="Rectangle 47" descr="Slate bar"/>
                <p:cNvSpPr>
                  <a:spLocks noChangeArrowheads="1"/>
                </p:cNvSpPr>
                <p:nvPr/>
              </p:nvSpPr>
              <p:spPr bwMode="auto">
                <a:xfrm rot="10800000" flipH="1">
                  <a:off x="6048440" y="-936481"/>
                  <a:ext cx="196717" cy="3048463"/>
                </a:xfrm>
                <a:prstGeom prst="rect">
                  <a:avLst/>
                </a:prstGeom>
                <a:solidFill>
                  <a:schemeClr val="accent4"/>
                </a:solidFill>
                <a:ln w="9525">
                  <a:noFill/>
                  <a:miter lim="800000"/>
                  <a:headEnd/>
                  <a:tailEnd/>
                </a:ln>
                <a:effectLst/>
                <a:extLst/>
              </p:spPr>
              <p:txBody>
                <a:bodyPr wrap="none" anchor="ctr"/>
                <a:lstStyle/>
                <a:p>
                  <a:pPr algn="ctr" eaLnBrk="1" hangingPunct="1"/>
                  <a:endParaRPr lang="en-US" sz="1800">
                    <a:solidFill>
                      <a:schemeClr val="tx1"/>
                    </a:solidFill>
                    <a:latin typeface="Times New Roman" panose="02020603050405020304" pitchFamily="18" charset="0"/>
                  </a:endParaRPr>
                </a:p>
              </p:txBody>
            </p:sp>
          </p:grpSp>
          <p:grpSp>
            <p:nvGrpSpPr>
              <p:cNvPr id="41" name="Group 40"/>
              <p:cNvGrpSpPr/>
              <p:nvPr/>
            </p:nvGrpSpPr>
            <p:grpSpPr>
              <a:xfrm>
                <a:off x="566005" y="-5"/>
                <a:ext cx="147692" cy="6858000"/>
                <a:chOff x="6048440" y="-936481"/>
                <a:chExt cx="196717" cy="9144001"/>
              </a:xfrm>
            </p:grpSpPr>
            <p:sp>
              <p:nvSpPr>
                <p:cNvPr id="43" name="Rectangle 42" descr="Gold bar"/>
                <p:cNvSpPr>
                  <a:spLocks noChangeArrowheads="1"/>
                </p:cNvSpPr>
                <p:nvPr/>
              </p:nvSpPr>
              <p:spPr bwMode="auto">
                <a:xfrm rot="10800000" flipH="1">
                  <a:off x="6048440" y="5159057"/>
                  <a:ext cx="196717" cy="3048463"/>
                </a:xfrm>
                <a:prstGeom prst="rect">
                  <a:avLst/>
                </a:prstGeom>
                <a:gradFill flip="none" rotWithShape="1">
                  <a:gsLst>
                    <a:gs pos="0">
                      <a:schemeClr val="accent6">
                        <a:lumMod val="40000"/>
                        <a:lumOff val="60000"/>
                      </a:schemeClr>
                    </a:gs>
                    <a:gs pos="100000">
                      <a:prstClr val="white"/>
                    </a:gs>
                  </a:gsLst>
                  <a:lin ang="0" scaled="1"/>
                  <a:tileRect/>
                </a:gradFill>
                <a:ln w="9525">
                  <a:noFill/>
                  <a:miter lim="800000"/>
                  <a:headEnd/>
                  <a:tailEnd/>
                </a:ln>
                <a:effectLst/>
                <a:extLst/>
              </p:spPr>
              <p:txBody>
                <a:bodyPr wrap="none" anchor="ctr"/>
                <a:lstStyle/>
                <a:p>
                  <a:pPr lvl="0" algn="ctr"/>
                  <a:endParaRPr lang="en-US" sz="1800">
                    <a:solidFill>
                      <a:schemeClr val="tx1"/>
                    </a:solidFill>
                    <a:latin typeface="Times New Roman" panose="02020603050405020304" pitchFamily="18" charset="0"/>
                  </a:endParaRPr>
                </a:p>
              </p:txBody>
            </p:sp>
            <p:sp>
              <p:nvSpPr>
                <p:cNvPr id="44" name="Rectangle 43" descr="Orange bar"/>
                <p:cNvSpPr>
                  <a:spLocks noChangeArrowheads="1"/>
                </p:cNvSpPr>
                <p:nvPr/>
              </p:nvSpPr>
              <p:spPr bwMode="auto">
                <a:xfrm rot="10800000" flipH="1">
                  <a:off x="6048440" y="2110594"/>
                  <a:ext cx="196717" cy="3048463"/>
                </a:xfrm>
                <a:prstGeom prst="rect">
                  <a:avLst/>
                </a:prstGeom>
                <a:gradFill flip="none" rotWithShape="1">
                  <a:gsLst>
                    <a:gs pos="0">
                      <a:schemeClr val="accent4">
                        <a:lumMod val="40000"/>
                        <a:lumOff val="60000"/>
                      </a:schemeClr>
                    </a:gs>
                    <a:gs pos="100000">
                      <a:prstClr val="white"/>
                    </a:gs>
                  </a:gsLst>
                  <a:lin ang="0" scaled="1"/>
                  <a:tileRect/>
                </a:gradFill>
                <a:ln w="9525">
                  <a:noFill/>
                  <a:miter lim="800000"/>
                  <a:headEnd/>
                  <a:tailEnd/>
                </a:ln>
                <a:effectLst/>
                <a:extLst/>
              </p:spPr>
              <p:txBody>
                <a:bodyPr wrap="none" anchor="ctr"/>
                <a:lstStyle/>
                <a:p>
                  <a:pPr algn="ctr" eaLnBrk="1" hangingPunct="1"/>
                  <a:endParaRPr lang="en-US" sz="1800">
                    <a:solidFill>
                      <a:schemeClr val="tx1"/>
                    </a:solidFill>
                    <a:latin typeface="Times New Roman" panose="02020603050405020304" pitchFamily="18" charset="0"/>
                  </a:endParaRPr>
                </a:p>
              </p:txBody>
            </p:sp>
            <p:sp>
              <p:nvSpPr>
                <p:cNvPr id="45" name="Rectangle 44" descr="Slate bar"/>
                <p:cNvSpPr>
                  <a:spLocks noChangeArrowheads="1"/>
                </p:cNvSpPr>
                <p:nvPr/>
              </p:nvSpPr>
              <p:spPr bwMode="auto">
                <a:xfrm rot="10800000" flipH="1">
                  <a:off x="6048440" y="-936481"/>
                  <a:ext cx="196717" cy="3048463"/>
                </a:xfrm>
                <a:prstGeom prst="rect">
                  <a:avLst/>
                </a:prstGeom>
                <a:gradFill flip="none" rotWithShape="1">
                  <a:gsLst>
                    <a:gs pos="0">
                      <a:schemeClr val="accent1">
                        <a:lumMod val="60000"/>
                        <a:lumOff val="40000"/>
                      </a:schemeClr>
                    </a:gs>
                    <a:gs pos="100000">
                      <a:schemeClr val="bg1"/>
                    </a:gs>
                  </a:gsLst>
                  <a:lin ang="0" scaled="1"/>
                  <a:tileRect/>
                </a:gradFill>
                <a:ln w="9525">
                  <a:noFill/>
                  <a:miter lim="800000"/>
                  <a:headEnd/>
                  <a:tailEnd/>
                </a:ln>
                <a:effectLst/>
                <a:extLst/>
              </p:spPr>
              <p:txBody>
                <a:bodyPr wrap="none" anchor="ctr"/>
                <a:lstStyle/>
                <a:p>
                  <a:pPr algn="ctr" eaLnBrk="1" hangingPunct="1"/>
                  <a:endParaRPr lang="en-US" sz="1800">
                    <a:solidFill>
                      <a:schemeClr val="tx1"/>
                    </a:solidFill>
                    <a:latin typeface="Times New Roman" panose="02020603050405020304" pitchFamily="18" charset="0"/>
                  </a:endParaRPr>
                </a:p>
              </p:txBody>
            </p:sp>
          </p:grpSp>
          <p:sp>
            <p:nvSpPr>
              <p:cNvPr id="42" name="Rectangle 41"/>
              <p:cNvSpPr/>
              <p:nvPr/>
            </p:nvSpPr>
            <p:spPr>
              <a:xfrm>
                <a:off x="646782" y="-5"/>
                <a:ext cx="45719" cy="6858000"/>
              </a:xfrm>
              <a:prstGeom prst="rect">
                <a:avLst/>
              </a:prstGeom>
              <a:solidFill>
                <a:schemeClr val="bg1"/>
              </a:soli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solidFill>
                    <a:schemeClr val="tx1"/>
                  </a:solidFill>
                </a:endParaRPr>
              </a:p>
            </p:txBody>
          </p:sp>
        </p:grpSp>
      </p:grpSp>
      <p:sp>
        <p:nvSpPr>
          <p:cNvPr id="35" name="Footer Placeholder 4"/>
          <p:cNvSpPr>
            <a:spLocks noGrp="1"/>
          </p:cNvSpPr>
          <p:nvPr>
            <p:ph type="ftr" sz="quarter" idx="3"/>
          </p:nvPr>
        </p:nvSpPr>
        <p:spPr>
          <a:xfrm>
            <a:off x="838200" y="6377781"/>
            <a:ext cx="2895600" cy="365125"/>
          </a:xfrm>
          <a:prstGeom prst="rect">
            <a:avLst/>
          </a:prstGeom>
        </p:spPr>
        <p:txBody>
          <a:bodyPr vert="horz" lIns="91440" tIns="45720" rIns="91440" bIns="45720" rtlCol="0" anchor="ctr"/>
          <a:lstStyle>
            <a:lvl1pPr algn="ctr">
              <a:defRPr sz="1050">
                <a:solidFill>
                  <a:schemeClr val="tx1"/>
                </a:solidFill>
                <a:latin typeface="Calibri" panose="020F0502020204030204" pitchFamily="34" charset="0"/>
              </a:defRPr>
            </a:lvl1pPr>
          </a:lstStyle>
          <a:p>
            <a:pPr algn="l"/>
            <a:r>
              <a:rPr lang="en-IN" dirty="0"/>
              <a:t>©2015 ITC </a:t>
            </a:r>
            <a:r>
              <a:rPr lang="en-IN" dirty="0" err="1"/>
              <a:t>Infotech</a:t>
            </a:r>
            <a:r>
              <a:rPr lang="en-IN" dirty="0"/>
              <a:t>. All Rights Reserved.</a:t>
            </a:r>
            <a:endParaRPr lang="en-US" dirty="0"/>
          </a:p>
        </p:txBody>
      </p:sp>
      <p:sp>
        <p:nvSpPr>
          <p:cNvPr id="36" name="Slide Number Placeholder 5"/>
          <p:cNvSpPr>
            <a:spLocks noGrp="1"/>
          </p:cNvSpPr>
          <p:nvPr>
            <p:ph type="sldNum" sz="quarter" idx="4"/>
          </p:nvPr>
        </p:nvSpPr>
        <p:spPr>
          <a:xfrm>
            <a:off x="10958286" y="6356350"/>
            <a:ext cx="395514" cy="365125"/>
          </a:xfrm>
          <a:prstGeom prst="rect">
            <a:avLst/>
          </a:prstGeom>
        </p:spPr>
        <p:txBody>
          <a:bodyPr vert="horz" lIns="91440" tIns="45720" rIns="91440" bIns="45720" rtlCol="0" anchor="ctr"/>
          <a:lstStyle>
            <a:lvl1pPr algn="r">
              <a:defRPr sz="1050">
                <a:solidFill>
                  <a:schemeClr val="tx1"/>
                </a:solidFill>
                <a:latin typeface="Calibri" panose="020F0502020204030204" pitchFamily="34" charset="0"/>
              </a:defRPr>
            </a:lvl1pPr>
          </a:lstStyle>
          <a:p>
            <a:fld id="{10E4A4DB-036F-4816-A98C-42C4167E83C5}" type="slidenum">
              <a:rPr lang="en-US" smtClean="0"/>
              <a:pPr/>
              <a:t>‹#›</a:t>
            </a:fld>
            <a:endParaRPr lang="en-US"/>
          </a:p>
        </p:txBody>
      </p:sp>
      <p:sp>
        <p:nvSpPr>
          <p:cNvPr id="37" name="Text Placeholder 2"/>
          <p:cNvSpPr>
            <a:spLocks noGrp="1"/>
          </p:cNvSpPr>
          <p:nvPr>
            <p:ph type="body" idx="1"/>
          </p:nvPr>
        </p:nvSpPr>
        <p:spPr>
          <a:xfrm>
            <a:off x="832908" y="1143167"/>
            <a:ext cx="11128034" cy="50265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itle Placeholder 1"/>
          <p:cNvSpPr>
            <a:spLocks noGrp="1"/>
          </p:cNvSpPr>
          <p:nvPr>
            <p:ph type="title"/>
          </p:nvPr>
        </p:nvSpPr>
        <p:spPr>
          <a:xfrm>
            <a:off x="838200" y="39928"/>
            <a:ext cx="9521867" cy="777348"/>
          </a:xfrm>
          <a:prstGeom prst="rect">
            <a:avLst/>
          </a:prstGeom>
        </p:spPr>
        <p:txBody>
          <a:bodyPr vert="horz" lIns="91440" tIns="45720" rIns="91440" bIns="45720" rtlCol="0" anchor="ctr">
            <a:normAutofit/>
          </a:bodyPr>
          <a:lstStyle/>
          <a:p>
            <a:r>
              <a:rPr lang="en-US"/>
              <a:t>Click to edit Master title style</a:t>
            </a:r>
            <a:endParaRPr lang="en-US" dirty="0"/>
          </a:p>
        </p:txBody>
      </p:sp>
      <p:pic>
        <p:nvPicPr>
          <p:cNvPr id="19" name="Picture 18"/>
          <p:cNvPicPr>
            <a:picLocks noChangeAspect="1"/>
          </p:cNvPicPr>
          <p:nvPr userDrawn="1"/>
        </p:nvPicPr>
        <p:blipFill>
          <a:blip r:embed="rId14"/>
          <a:stretch>
            <a:fillRect/>
          </a:stretch>
        </p:blipFill>
        <p:spPr>
          <a:xfrm>
            <a:off x="10505017" y="0"/>
            <a:ext cx="1686983" cy="817275"/>
          </a:xfrm>
          <a:prstGeom prst="rect">
            <a:avLst/>
          </a:prstGeom>
        </p:spPr>
      </p:pic>
    </p:spTree>
    <p:extLst>
      <p:ext uri="{BB962C8B-B14F-4D97-AF65-F5344CB8AC3E}">
        <p14:creationId xmlns:p14="http://schemas.microsoft.com/office/powerpoint/2010/main" val="317190883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spcBef>
          <a:spcPct val="0"/>
        </a:spcBef>
        <a:buNone/>
        <a:defRPr sz="32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ct val="30000"/>
        </a:spcBef>
        <a:buClr>
          <a:schemeClr val="accent2"/>
        </a:buClr>
        <a:buFont typeface="Wingdings" panose="05000000000000000000" pitchFamily="2" charset="2"/>
        <a:buChar char="§"/>
        <a:defRPr sz="280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90000"/>
        </a:lnSpc>
        <a:spcBef>
          <a:spcPct val="30000"/>
        </a:spcBef>
        <a:buClr>
          <a:schemeClr val="accent2"/>
        </a:buClr>
        <a:buFont typeface="Wingdings" panose="05000000000000000000" pitchFamily="2" charset="2"/>
        <a:buChar char="§"/>
        <a:defRPr sz="240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90000"/>
        </a:lnSpc>
        <a:spcBef>
          <a:spcPct val="30000"/>
        </a:spcBef>
        <a:buClr>
          <a:schemeClr val="accent2"/>
        </a:buClr>
        <a:buFont typeface="Wingdings" panose="05000000000000000000" pitchFamily="2" charset="2"/>
        <a:buChar char="§"/>
        <a:defRPr sz="200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logstash.net/" TargetMode="External"/><Relationship Id="rId2" Type="http://schemas.openxmlformats.org/officeDocument/2006/relationships/hyperlink" Target="http://www.fluentd.org/" TargetMode="External"/><Relationship Id="rId1" Type="http://schemas.openxmlformats.org/officeDocument/2006/relationships/slideLayout" Target="../slideLayouts/slideLayout2.xml"/><Relationship Id="rId5" Type="http://schemas.openxmlformats.org/officeDocument/2006/relationships/hyperlink" Target="http://newrelic.com/" TargetMode="External"/><Relationship Id="rId4" Type="http://schemas.openxmlformats.org/officeDocument/2006/relationships/hyperlink" Target="http://www.elasticsearch.org/overview/kibana/"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slideshare.net/stonse/pros-and-cons-of-a-microservices-architecture-talk-at-aws-reinvent"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martinfowler.com/articles/microservices.html#footnote-service-objec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056115"/>
            <a:ext cx="9144000" cy="1655762"/>
          </a:xfrm>
        </p:spPr>
        <p:txBody>
          <a:bodyPr/>
          <a:lstStyle/>
          <a:p>
            <a:r>
              <a:rPr lang="en-US" dirty="0"/>
              <a:t>Debadatta Mishra</a:t>
            </a:r>
          </a:p>
        </p:txBody>
      </p:sp>
      <p:sp>
        <p:nvSpPr>
          <p:cNvPr id="2" name="Title 1"/>
          <p:cNvSpPr>
            <a:spLocks noGrp="1"/>
          </p:cNvSpPr>
          <p:nvPr>
            <p:ph type="ctrTitle"/>
          </p:nvPr>
        </p:nvSpPr>
        <p:spPr>
          <a:xfrm>
            <a:off x="723331" y="912610"/>
            <a:ext cx="10317708" cy="2387600"/>
          </a:xfrm>
        </p:spPr>
        <p:txBody>
          <a:bodyPr>
            <a:normAutofit/>
          </a:bodyPr>
          <a:lstStyle/>
          <a:p>
            <a:r>
              <a:rPr lang="en-US" sz="5400" dirty="0"/>
              <a:t>An introduction to Microservices</a:t>
            </a:r>
          </a:p>
        </p:txBody>
      </p:sp>
      <p:sp>
        <p:nvSpPr>
          <p:cNvPr id="7" name="Slide Number Placeholder 6"/>
          <p:cNvSpPr>
            <a:spLocks noGrp="1"/>
          </p:cNvSpPr>
          <p:nvPr>
            <p:ph type="sldNum" sz="quarter" idx="4"/>
          </p:nvPr>
        </p:nvSpPr>
        <p:spPr>
          <a:xfrm>
            <a:off x="8077200" y="6356350"/>
            <a:ext cx="3276600" cy="365125"/>
          </a:xfrm>
        </p:spPr>
        <p:txBody>
          <a:bodyPr/>
          <a:lstStyle/>
          <a:p>
            <a:fld id="{10E4A4DB-036F-4816-A98C-42C4167E83C5}" type="slidenum">
              <a:rPr lang="en-US" smtClean="0"/>
              <a:pPr/>
              <a:t>1</a:t>
            </a:fld>
            <a:endParaRPr lang="en-US"/>
          </a:p>
        </p:txBody>
      </p:sp>
      <p:sp>
        <p:nvSpPr>
          <p:cNvPr id="11" name="Footer Placeholder 3"/>
          <p:cNvSpPr>
            <a:spLocks noGrp="1"/>
          </p:cNvSpPr>
          <p:nvPr>
            <p:ph type="ftr" sz="quarter" idx="3"/>
          </p:nvPr>
        </p:nvSpPr>
        <p:spPr>
          <a:xfrm>
            <a:off x="867228" y="6392295"/>
            <a:ext cx="2895600" cy="365125"/>
          </a:xfrm>
        </p:spPr>
        <p:txBody>
          <a:bodyPr/>
          <a:lstStyle/>
          <a:p>
            <a:pPr algn="l"/>
            <a:r>
              <a:rPr lang="en-IN" dirty="0"/>
              <a:t>©2016 ITC Infotech. All Rights Reserved.</a:t>
            </a:r>
            <a:endParaRPr lang="en-US" dirty="0"/>
          </a:p>
        </p:txBody>
      </p:sp>
    </p:spTree>
    <p:extLst>
      <p:ext uri="{BB962C8B-B14F-4D97-AF65-F5344CB8AC3E}">
        <p14:creationId xmlns:p14="http://schemas.microsoft.com/office/powerpoint/2010/main" val="82198536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l"/>
            <a:r>
              <a:rPr lang="en-IN"/>
              <a:t>©2015 ITC Infotech. All Rights Reserved.</a:t>
            </a:r>
            <a:endParaRPr lang="en-US" dirty="0"/>
          </a:p>
        </p:txBody>
      </p:sp>
      <p:sp>
        <p:nvSpPr>
          <p:cNvPr id="3" name="Slide Number Placeholder 2"/>
          <p:cNvSpPr>
            <a:spLocks noGrp="1"/>
          </p:cNvSpPr>
          <p:nvPr>
            <p:ph type="sldNum" sz="quarter" idx="4"/>
          </p:nvPr>
        </p:nvSpPr>
        <p:spPr/>
        <p:txBody>
          <a:bodyPr/>
          <a:lstStyle/>
          <a:p>
            <a:fld id="{10E4A4DB-036F-4816-A98C-42C4167E83C5}" type="slidenum">
              <a:rPr lang="en-US" smtClean="0"/>
              <a:pPr/>
              <a:t>10</a:t>
            </a:fld>
            <a:endParaRPr lang="en-US"/>
          </a:p>
        </p:txBody>
      </p:sp>
      <p:sp>
        <p:nvSpPr>
          <p:cNvPr id="4" name="Content Placeholder 3"/>
          <p:cNvSpPr>
            <a:spLocks noGrp="1"/>
          </p:cNvSpPr>
          <p:nvPr>
            <p:ph idx="1"/>
          </p:nvPr>
        </p:nvSpPr>
        <p:spPr>
          <a:xfrm>
            <a:off x="832908" y="817277"/>
            <a:ext cx="11128034" cy="5539074"/>
          </a:xfrm>
        </p:spPr>
        <p:txBody>
          <a:bodyPr>
            <a:normAutofit fontScale="55000" lnSpcReduction="20000"/>
          </a:bodyPr>
          <a:lstStyle/>
          <a:p>
            <a:r>
              <a:rPr lang="en-IN" sz="3600" dirty="0"/>
              <a:t>As your application grows, the code base grows with it, </a:t>
            </a:r>
            <a:r>
              <a:rPr lang="en-IN" sz="3600" b="1" dirty="0"/>
              <a:t>which can overload your IDE every time it loads </a:t>
            </a:r>
            <a:r>
              <a:rPr lang="en-IN" sz="3600" dirty="0"/>
              <a:t>the application. This definitely reduces developer productivity.</a:t>
            </a:r>
          </a:p>
          <a:p>
            <a:r>
              <a:rPr lang="en-IN" sz="3600" dirty="0"/>
              <a:t>Because you have packaged everything in </a:t>
            </a:r>
            <a:r>
              <a:rPr lang="en-IN" sz="3600" b="1" dirty="0"/>
              <a:t>one EAR/WAR, you will be hesitant to change the technology stack of the application</a:t>
            </a:r>
            <a:r>
              <a:rPr lang="en-IN" sz="3600" dirty="0"/>
              <a:t>. I mean, suppose you wrote your entire application in Java, and tomorrow you feel that some of the components in the application can be better handled using other languages like Groovy or Scala. With this kind of architecture, I doubt you will even consider refactoring your code base, because you really can’t predict how it will impact your current functionality. Today I see many applications using EJB or Struts, because that’s how they started, and their code base has grown so much that they can’t even imagine refactoring.</a:t>
            </a:r>
          </a:p>
          <a:p>
            <a:r>
              <a:rPr lang="en-IN" sz="3600" b="1" dirty="0"/>
              <a:t>If any single application function or component fails, then the entire application goes down</a:t>
            </a:r>
            <a:r>
              <a:rPr lang="en-IN" sz="3600" dirty="0"/>
              <a:t>. Imagine you have a web application with separate functions handling tasks like payment, login, and history and, for some reason, a particular function starts consuming more memory or CPU. The entire application will feel the pain, even though the issue is really only based on a single component.</a:t>
            </a:r>
          </a:p>
          <a:p>
            <a:r>
              <a:rPr lang="en-IN" sz="3600" b="1" dirty="0"/>
              <a:t>Scaling such a monolithic application can only be accomplished by deploying the same EAR/WAR packages in more servers – also known as horizontal scaling</a:t>
            </a:r>
            <a:r>
              <a:rPr lang="en-IN" sz="3600" dirty="0"/>
              <a:t>. Each copy of the application in various servers will utilize the same amount of underlying resources, which is often not an efficient way to design.</a:t>
            </a:r>
          </a:p>
          <a:p>
            <a:r>
              <a:rPr lang="en-IN" sz="3600" b="1" dirty="0"/>
              <a:t>This can have an impact on the development stage as much as application deployments</a:t>
            </a:r>
            <a:r>
              <a:rPr lang="en-IN" sz="3600" dirty="0"/>
              <a:t>. As applications get bigger, it’s even more important that developers should be able break things down to smaller and more workable units. Because everything in the monolithic approach is tied together, developers cannot work independently to develop/deploy their own modules. And because developers remain totally dependent on others, development time increases.</a:t>
            </a:r>
          </a:p>
          <a:p>
            <a:endParaRPr lang="en-US" dirty="0"/>
          </a:p>
        </p:txBody>
      </p:sp>
      <p:sp>
        <p:nvSpPr>
          <p:cNvPr id="5" name="Title 4"/>
          <p:cNvSpPr>
            <a:spLocks noGrp="1"/>
          </p:cNvSpPr>
          <p:nvPr>
            <p:ph type="title"/>
          </p:nvPr>
        </p:nvSpPr>
        <p:spPr/>
        <p:txBody>
          <a:bodyPr>
            <a:normAutofit/>
          </a:bodyPr>
          <a:lstStyle/>
          <a:p>
            <a:r>
              <a:rPr lang="en-US" dirty="0"/>
              <a:t>Monolithic architectures: challenges</a:t>
            </a:r>
          </a:p>
        </p:txBody>
      </p:sp>
    </p:spTree>
    <p:extLst>
      <p:ext uri="{BB962C8B-B14F-4D97-AF65-F5344CB8AC3E}">
        <p14:creationId xmlns:p14="http://schemas.microsoft.com/office/powerpoint/2010/main" val="3034831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l"/>
            <a:r>
              <a:rPr lang="en-IN"/>
              <a:t>©2015 ITC Infotech. All Rights Reserved.</a:t>
            </a:r>
            <a:endParaRPr lang="en-US" dirty="0"/>
          </a:p>
        </p:txBody>
      </p:sp>
      <p:sp>
        <p:nvSpPr>
          <p:cNvPr id="3" name="Slide Number Placeholder 2"/>
          <p:cNvSpPr>
            <a:spLocks noGrp="1"/>
          </p:cNvSpPr>
          <p:nvPr>
            <p:ph type="sldNum" sz="quarter" idx="4"/>
          </p:nvPr>
        </p:nvSpPr>
        <p:spPr/>
        <p:txBody>
          <a:bodyPr/>
          <a:lstStyle/>
          <a:p>
            <a:fld id="{10E4A4DB-036F-4816-A98C-42C4167E83C5}" type="slidenum">
              <a:rPr lang="en-US" smtClean="0"/>
              <a:pPr/>
              <a:t>11</a:t>
            </a:fld>
            <a:endParaRPr lang="en-US"/>
          </a:p>
        </p:txBody>
      </p:sp>
      <p:sp>
        <p:nvSpPr>
          <p:cNvPr id="5" name="Title 4"/>
          <p:cNvSpPr>
            <a:spLocks noGrp="1"/>
          </p:cNvSpPr>
          <p:nvPr>
            <p:ph type="title"/>
          </p:nvPr>
        </p:nvSpPr>
        <p:spPr/>
        <p:txBody>
          <a:bodyPr/>
          <a:lstStyle/>
          <a:p>
            <a:r>
              <a:rPr lang="en-US" dirty="0"/>
              <a:t>Microservices Architecture</a:t>
            </a:r>
          </a:p>
        </p:txBody>
      </p:sp>
      <p:pic>
        <p:nvPicPr>
          <p:cNvPr id="2050" name="Picture 2" descr="Microservices architecture for a sample ride-for-hire app, with each microservice presenting a RESTful AP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8424" y="817276"/>
            <a:ext cx="9130352" cy="5539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348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l"/>
            <a:r>
              <a:rPr lang="en-IN"/>
              <a:t>©2015 ITC Infotech. All Rights Reserved.</a:t>
            </a:r>
            <a:endParaRPr lang="en-US" dirty="0"/>
          </a:p>
        </p:txBody>
      </p:sp>
      <p:sp>
        <p:nvSpPr>
          <p:cNvPr id="3" name="Slide Number Placeholder 2"/>
          <p:cNvSpPr>
            <a:spLocks noGrp="1"/>
          </p:cNvSpPr>
          <p:nvPr>
            <p:ph type="sldNum" sz="quarter" idx="4"/>
          </p:nvPr>
        </p:nvSpPr>
        <p:spPr/>
        <p:txBody>
          <a:bodyPr/>
          <a:lstStyle/>
          <a:p>
            <a:fld id="{10E4A4DB-036F-4816-A98C-42C4167E83C5}" type="slidenum">
              <a:rPr lang="en-US" smtClean="0"/>
              <a:pPr/>
              <a:t>12</a:t>
            </a:fld>
            <a:endParaRPr lang="en-US"/>
          </a:p>
        </p:txBody>
      </p:sp>
      <p:sp>
        <p:nvSpPr>
          <p:cNvPr id="5" name="Title 4"/>
          <p:cNvSpPr>
            <a:spLocks noGrp="1"/>
          </p:cNvSpPr>
          <p:nvPr>
            <p:ph type="title"/>
          </p:nvPr>
        </p:nvSpPr>
        <p:spPr/>
        <p:txBody>
          <a:bodyPr/>
          <a:lstStyle/>
          <a:p>
            <a:r>
              <a:rPr lang="en-US" dirty="0"/>
              <a:t>Microservices Architecture</a:t>
            </a:r>
          </a:p>
        </p:txBody>
      </p:sp>
      <p:pic>
        <p:nvPicPr>
          <p:cNvPr id="4098" name="Picture 2" descr="Image result for Microservices Archite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6412" y="1143000"/>
            <a:ext cx="9723206" cy="502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111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l"/>
            <a:r>
              <a:rPr lang="en-IN"/>
              <a:t>©2015 ITC Infotech. All Rights Reserved.</a:t>
            </a:r>
            <a:endParaRPr lang="en-US" dirty="0"/>
          </a:p>
        </p:txBody>
      </p:sp>
      <p:sp>
        <p:nvSpPr>
          <p:cNvPr id="3" name="Slide Number Placeholder 2"/>
          <p:cNvSpPr>
            <a:spLocks noGrp="1"/>
          </p:cNvSpPr>
          <p:nvPr>
            <p:ph type="sldNum" sz="quarter" idx="4"/>
          </p:nvPr>
        </p:nvSpPr>
        <p:spPr/>
        <p:txBody>
          <a:bodyPr/>
          <a:lstStyle/>
          <a:p>
            <a:fld id="{10E4A4DB-036F-4816-A98C-42C4167E83C5}" type="slidenum">
              <a:rPr lang="en-US" smtClean="0"/>
              <a:pPr/>
              <a:t>13</a:t>
            </a:fld>
            <a:endParaRPr lang="en-US"/>
          </a:p>
        </p:txBody>
      </p:sp>
      <p:sp>
        <p:nvSpPr>
          <p:cNvPr id="5" name="Title 4"/>
          <p:cNvSpPr>
            <a:spLocks noGrp="1"/>
          </p:cNvSpPr>
          <p:nvPr>
            <p:ph type="title"/>
          </p:nvPr>
        </p:nvSpPr>
        <p:spPr/>
        <p:txBody>
          <a:bodyPr/>
          <a:lstStyle/>
          <a:p>
            <a:r>
              <a:rPr lang="en-US" dirty="0"/>
              <a:t>Microservices Architecture</a:t>
            </a:r>
          </a:p>
        </p:txBody>
      </p:sp>
      <p:pic>
        <p:nvPicPr>
          <p:cNvPr id="3074" name="Picture 2" descr="Microservices Architecture and Design Principl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6912" y="1143000"/>
            <a:ext cx="8993875" cy="502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055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l"/>
            <a:r>
              <a:rPr lang="en-IN"/>
              <a:t>©2015 ITC Infotech. All Rights Reserved.</a:t>
            </a:r>
            <a:endParaRPr lang="en-US" dirty="0"/>
          </a:p>
        </p:txBody>
      </p:sp>
      <p:sp>
        <p:nvSpPr>
          <p:cNvPr id="3" name="Slide Number Placeholder 2"/>
          <p:cNvSpPr>
            <a:spLocks noGrp="1"/>
          </p:cNvSpPr>
          <p:nvPr>
            <p:ph type="sldNum" sz="quarter" idx="4"/>
          </p:nvPr>
        </p:nvSpPr>
        <p:spPr/>
        <p:txBody>
          <a:bodyPr/>
          <a:lstStyle/>
          <a:p>
            <a:fld id="{10E4A4DB-036F-4816-A98C-42C4167E83C5}" type="slidenum">
              <a:rPr lang="en-US" smtClean="0"/>
              <a:pPr/>
              <a:t>14</a:t>
            </a:fld>
            <a:endParaRPr lang="en-US"/>
          </a:p>
        </p:txBody>
      </p:sp>
      <p:sp>
        <p:nvSpPr>
          <p:cNvPr id="4" name="Content Placeholder 3"/>
          <p:cNvSpPr>
            <a:spLocks noGrp="1"/>
          </p:cNvSpPr>
          <p:nvPr>
            <p:ph idx="1"/>
          </p:nvPr>
        </p:nvSpPr>
        <p:spPr/>
        <p:txBody>
          <a:bodyPr>
            <a:normAutofit fontScale="77500" lnSpcReduction="20000"/>
          </a:bodyPr>
          <a:lstStyle/>
          <a:p>
            <a:r>
              <a:rPr lang="en-IN" dirty="0"/>
              <a:t>Service-oriented architecture (SOA): an architectural pattern in computer software design in which application components provide services to other components via a communications protocol, typically over a network.</a:t>
            </a:r>
          </a:p>
          <a:p>
            <a:r>
              <a:rPr lang="en-IN" dirty="0"/>
              <a:t>Microservices:  a software architecture style in which complex applications are composed of small, independent processes communicating with each other using language-agnostic APIs</a:t>
            </a:r>
          </a:p>
          <a:p>
            <a:r>
              <a:rPr lang="en-IN" dirty="0"/>
              <a:t>A </a:t>
            </a:r>
            <a:r>
              <a:rPr lang="en-IN" b="1" dirty="0"/>
              <a:t>Service Oriented Architecture</a:t>
            </a:r>
            <a:r>
              <a:rPr lang="en-IN" dirty="0"/>
              <a:t> is a software architecture pattern, which application components provide services to other components via a communications protocol over a network. The communication can involve either simple data passing or it could involve two or more services coordinating connecting services to each other. Services (such as RESTful Web services) carry out some small functions, such as validating an order, activating account. There are 2 main roles in SOA, a service provider and a service consumer. A software agent may play both roles. The Consumer Layer is the point where consumers (human users, other services or third parties) interact with the SOA and Provider Layer consists of all the services defined within the SOA. </a:t>
            </a:r>
          </a:p>
          <a:p>
            <a:r>
              <a:rPr lang="en-IN" dirty="0"/>
              <a:t>Microservices is a software architecture pattern in which complex applications are composed of small, independent processes communicating with each other using language-agnostic APIs. </a:t>
            </a:r>
          </a:p>
          <a:p>
            <a:endParaRPr lang="en-US" dirty="0"/>
          </a:p>
        </p:txBody>
      </p:sp>
      <p:sp>
        <p:nvSpPr>
          <p:cNvPr id="5" name="Title 4"/>
          <p:cNvSpPr>
            <a:spLocks noGrp="1"/>
          </p:cNvSpPr>
          <p:nvPr>
            <p:ph type="title"/>
          </p:nvPr>
        </p:nvSpPr>
        <p:spPr/>
        <p:txBody>
          <a:bodyPr/>
          <a:lstStyle/>
          <a:p>
            <a:r>
              <a:rPr lang="en-US" dirty="0"/>
              <a:t>SOA vs Microservices</a:t>
            </a:r>
          </a:p>
        </p:txBody>
      </p:sp>
    </p:spTree>
    <p:extLst>
      <p:ext uri="{BB962C8B-B14F-4D97-AF65-F5344CB8AC3E}">
        <p14:creationId xmlns:p14="http://schemas.microsoft.com/office/powerpoint/2010/main" val="4152754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l"/>
            <a:r>
              <a:rPr lang="en-IN"/>
              <a:t>©2015 ITC Infotech. All Rights Reserved.</a:t>
            </a:r>
            <a:endParaRPr lang="en-US" dirty="0"/>
          </a:p>
        </p:txBody>
      </p:sp>
      <p:sp>
        <p:nvSpPr>
          <p:cNvPr id="3" name="Slide Number Placeholder 2"/>
          <p:cNvSpPr>
            <a:spLocks noGrp="1"/>
          </p:cNvSpPr>
          <p:nvPr>
            <p:ph type="sldNum" sz="quarter" idx="4"/>
          </p:nvPr>
        </p:nvSpPr>
        <p:spPr/>
        <p:txBody>
          <a:bodyPr/>
          <a:lstStyle/>
          <a:p>
            <a:fld id="{10E4A4DB-036F-4816-A98C-42C4167E83C5}" type="slidenum">
              <a:rPr lang="en-US" smtClean="0"/>
              <a:pPr/>
              <a:t>15</a:t>
            </a:fld>
            <a:endParaRPr lang="en-US"/>
          </a:p>
        </p:txBody>
      </p:sp>
      <p:sp>
        <p:nvSpPr>
          <p:cNvPr id="4" name="Content Placeholder 3"/>
          <p:cNvSpPr>
            <a:spLocks noGrp="1"/>
          </p:cNvSpPr>
          <p:nvPr>
            <p:ph idx="1"/>
          </p:nvPr>
        </p:nvSpPr>
        <p:spPr/>
        <p:txBody>
          <a:bodyPr>
            <a:normAutofit fontScale="77500" lnSpcReduction="20000"/>
          </a:bodyPr>
          <a:lstStyle/>
          <a:p>
            <a:pPr fontAlgn="base"/>
            <a:r>
              <a:rPr lang="en-IN" b="1" dirty="0"/>
              <a:t>Each microservice is relatively small</a:t>
            </a:r>
            <a:endParaRPr lang="en-IN" dirty="0"/>
          </a:p>
          <a:p>
            <a:pPr lvl="1" fontAlgn="base"/>
            <a:r>
              <a:rPr lang="en-IN" dirty="0"/>
              <a:t>Easier for a developer to understand</a:t>
            </a:r>
          </a:p>
          <a:p>
            <a:pPr lvl="1" fontAlgn="base"/>
            <a:r>
              <a:rPr lang="en-IN" dirty="0"/>
              <a:t>The IDE is faster, enhancing developer productivity</a:t>
            </a:r>
          </a:p>
          <a:p>
            <a:pPr lvl="1" fontAlgn="base"/>
            <a:r>
              <a:rPr lang="en-IN" dirty="0"/>
              <a:t>The web container starts faster, making developers more productive, and speeding up deployments</a:t>
            </a:r>
          </a:p>
          <a:p>
            <a:pPr lvl="1" fontAlgn="base"/>
            <a:r>
              <a:rPr lang="en-IN" dirty="0"/>
              <a:t>High rate of change</a:t>
            </a:r>
          </a:p>
          <a:p>
            <a:pPr lvl="1" fontAlgn="base"/>
            <a:r>
              <a:rPr lang="en-IN" dirty="0"/>
              <a:t>Low cost of change</a:t>
            </a:r>
          </a:p>
          <a:p>
            <a:pPr fontAlgn="base"/>
            <a:r>
              <a:rPr lang="en-IN" b="1" dirty="0"/>
              <a:t>Starts faster than a monolithic</a:t>
            </a:r>
            <a:r>
              <a:rPr lang="en-IN" dirty="0"/>
              <a:t> – scope is smaller than a monolithic. This leads to a smaller amount of written classes and third party libraries which must be archived. As a result, the deployment and the </a:t>
            </a:r>
            <a:r>
              <a:rPr lang="en-IN" dirty="0" err="1"/>
              <a:t>startup</a:t>
            </a:r>
            <a:r>
              <a:rPr lang="en-IN" dirty="0"/>
              <a:t> are faster.</a:t>
            </a:r>
          </a:p>
          <a:p>
            <a:pPr fontAlgn="base"/>
            <a:r>
              <a:rPr lang="en-IN" b="1" dirty="0"/>
              <a:t>Scale Independently </a:t>
            </a:r>
            <a:r>
              <a:rPr lang="en-IN" dirty="0"/>
              <a:t>– A microservice can scale independently using X-axis cloning and Z-axis partitioning based upon their need. This is different from </a:t>
            </a:r>
            <a:r>
              <a:rPr lang="en-IN" dirty="0" err="1"/>
              <a:t>monolithicic</a:t>
            </a:r>
            <a:r>
              <a:rPr lang="en-IN" dirty="0"/>
              <a:t> applications that may have distinct requirements and yet must be deployed together.</a:t>
            </a:r>
          </a:p>
          <a:p>
            <a:pPr fontAlgn="base"/>
            <a:r>
              <a:rPr lang="en-IN" b="1" dirty="0"/>
              <a:t>No long-term commitment to any stack – </a:t>
            </a:r>
            <a:r>
              <a:rPr lang="en-IN" dirty="0"/>
              <a:t>you can give greater flexibility to the definition of the language and stack that is best suited for a microservice. Even if you want to restrict the choice of technology, you’re not penalized because of past decisions. It enables rewriting the service using better languages and technologies.</a:t>
            </a:r>
          </a:p>
          <a:p>
            <a:pPr fontAlgn="base"/>
            <a:r>
              <a:rPr lang="en-IN" b="1" dirty="0"/>
              <a:t>Independent and frequent Deployments</a:t>
            </a:r>
            <a:r>
              <a:rPr lang="en-IN" dirty="0"/>
              <a:t> – each microservice can be independently deployed and redeployed again, without impacting the overall system.</a:t>
            </a:r>
          </a:p>
          <a:p>
            <a:endParaRPr lang="en-US" dirty="0"/>
          </a:p>
        </p:txBody>
      </p:sp>
      <p:sp>
        <p:nvSpPr>
          <p:cNvPr id="5" name="Title 4"/>
          <p:cNvSpPr>
            <a:spLocks noGrp="1"/>
          </p:cNvSpPr>
          <p:nvPr>
            <p:ph type="title"/>
          </p:nvPr>
        </p:nvSpPr>
        <p:spPr/>
        <p:txBody>
          <a:bodyPr>
            <a:normAutofit/>
          </a:bodyPr>
          <a:lstStyle/>
          <a:p>
            <a:r>
              <a:rPr lang="en-US" b="0" dirty="0"/>
              <a:t>Advantage of Microservices Architecture</a:t>
            </a:r>
            <a:endParaRPr lang="en-US" dirty="0"/>
          </a:p>
        </p:txBody>
      </p:sp>
    </p:spTree>
    <p:extLst>
      <p:ext uri="{BB962C8B-B14F-4D97-AF65-F5344CB8AC3E}">
        <p14:creationId xmlns:p14="http://schemas.microsoft.com/office/powerpoint/2010/main" val="1243433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l"/>
            <a:r>
              <a:rPr lang="en-IN" dirty="0"/>
              <a:t>©2016 ITC Infotech. All Rights Reserved.</a:t>
            </a:r>
            <a:endParaRPr lang="en-US" dirty="0"/>
          </a:p>
        </p:txBody>
      </p:sp>
      <p:sp>
        <p:nvSpPr>
          <p:cNvPr id="3" name="Slide Number Placeholder 2"/>
          <p:cNvSpPr>
            <a:spLocks noGrp="1"/>
          </p:cNvSpPr>
          <p:nvPr>
            <p:ph type="sldNum" sz="quarter" idx="4"/>
          </p:nvPr>
        </p:nvSpPr>
        <p:spPr/>
        <p:txBody>
          <a:bodyPr/>
          <a:lstStyle/>
          <a:p>
            <a:fld id="{10E4A4DB-036F-4816-A98C-42C4167E83C5}" type="slidenum">
              <a:rPr lang="en-US" smtClean="0"/>
              <a:pPr/>
              <a:t>16</a:t>
            </a:fld>
            <a:endParaRPr lang="en-US"/>
          </a:p>
        </p:txBody>
      </p:sp>
      <p:sp>
        <p:nvSpPr>
          <p:cNvPr id="5" name="Title 4"/>
          <p:cNvSpPr>
            <a:spLocks noGrp="1"/>
          </p:cNvSpPr>
          <p:nvPr>
            <p:ph type="title"/>
          </p:nvPr>
        </p:nvSpPr>
        <p:spPr/>
        <p:txBody>
          <a:bodyPr/>
          <a:lstStyle/>
          <a:p>
            <a:r>
              <a:rPr lang="en-US" dirty="0"/>
              <a:t>Principles of Microservices</a:t>
            </a:r>
          </a:p>
        </p:txBody>
      </p:sp>
      <p:sp>
        <p:nvSpPr>
          <p:cNvPr id="6" name="TextBox 5"/>
          <p:cNvSpPr txBox="1"/>
          <p:nvPr/>
        </p:nvSpPr>
        <p:spPr>
          <a:xfrm>
            <a:off x="881285" y="1209368"/>
            <a:ext cx="10902675" cy="424732"/>
          </a:xfrm>
          <a:prstGeom prst="rect">
            <a:avLst/>
          </a:prstGeom>
        </p:spPr>
        <p:txBody>
          <a:bodyPr vert="horz" lIns="91440" tIns="45720" rIns="91440" bIns="45720" rtlCol="0">
            <a:normAutofit/>
          </a:bodyPr>
          <a:lstStyle>
            <a:lvl1pPr indent="0" algn="ctr">
              <a:lnSpc>
                <a:spcPct val="90000"/>
              </a:lnSpc>
              <a:spcBef>
                <a:spcPct val="30000"/>
              </a:spcBef>
              <a:buClr>
                <a:schemeClr val="accent2"/>
              </a:buClr>
              <a:buFont typeface="Wingdings" panose="05000000000000000000" pitchFamily="2" charset="2"/>
              <a:buNone/>
              <a:defRPr sz="2400">
                <a:latin typeface="Calibri" panose="020F0502020204030204" pitchFamily="34" charset="0"/>
              </a:defRPr>
            </a:lvl1pPr>
            <a:lvl2pPr indent="0" algn="ctr">
              <a:lnSpc>
                <a:spcPct val="90000"/>
              </a:lnSpc>
              <a:spcBef>
                <a:spcPct val="30000"/>
              </a:spcBef>
              <a:buClr>
                <a:schemeClr val="accent2"/>
              </a:buClr>
              <a:buFont typeface="Wingdings" panose="05000000000000000000" pitchFamily="2" charset="2"/>
              <a:buNone/>
              <a:defRPr sz="2000">
                <a:latin typeface="Calibri" panose="020F0502020204030204" pitchFamily="34" charset="0"/>
              </a:defRPr>
            </a:lvl2pPr>
            <a:lvl3pPr indent="0" algn="ctr">
              <a:lnSpc>
                <a:spcPct val="90000"/>
              </a:lnSpc>
              <a:spcBef>
                <a:spcPct val="30000"/>
              </a:spcBef>
              <a:buClr>
                <a:schemeClr val="accent2"/>
              </a:buClr>
              <a:buFont typeface="Wingdings" panose="05000000000000000000" pitchFamily="2" charset="2"/>
              <a:buNone/>
              <a:defRPr>
                <a:latin typeface="Calibri" panose="020F0502020204030204" pitchFamily="34" charset="0"/>
              </a:defRPr>
            </a:lvl3pPr>
            <a:lvl4pPr indent="0" algn="ctr">
              <a:lnSpc>
                <a:spcPct val="90000"/>
              </a:lnSpc>
              <a:spcBef>
                <a:spcPct val="30000"/>
              </a:spcBef>
              <a:buClr>
                <a:schemeClr val="accent2"/>
              </a:buClr>
              <a:buFont typeface="Wingdings" panose="05000000000000000000" pitchFamily="2" charset="2"/>
              <a:buNone/>
              <a:defRPr sz="1600">
                <a:latin typeface="Calibri" panose="020F0502020204030204" pitchFamily="34" charset="0"/>
              </a:defRPr>
            </a:lvl4pPr>
            <a:lvl5pPr indent="0" algn="ctr">
              <a:lnSpc>
                <a:spcPct val="90000"/>
              </a:lnSpc>
              <a:spcBef>
                <a:spcPct val="30000"/>
              </a:spcBef>
              <a:buClr>
                <a:schemeClr val="accent2"/>
              </a:buClr>
              <a:buFont typeface="Wingdings" panose="05000000000000000000" pitchFamily="2" charset="2"/>
              <a:buNone/>
              <a:defRPr sz="1600">
                <a:latin typeface="Calibri" panose="020F0502020204030204" pitchFamily="34" charset="0"/>
              </a:defRPr>
            </a:lvl5pPr>
            <a:lvl6pPr indent="0" algn="ctr">
              <a:lnSpc>
                <a:spcPct val="90000"/>
              </a:lnSpc>
              <a:spcBef>
                <a:spcPct val="30000"/>
              </a:spcBef>
              <a:buClr>
                <a:schemeClr val="accent2"/>
              </a:buClr>
              <a:buFont typeface="Wingdings" panose="05000000000000000000" pitchFamily="2" charset="2"/>
              <a:buNone/>
              <a:defRPr sz="1600"/>
            </a:lvl6pPr>
            <a:lvl7pPr indent="0" algn="ctr">
              <a:lnSpc>
                <a:spcPct val="90000"/>
              </a:lnSpc>
              <a:spcBef>
                <a:spcPct val="30000"/>
              </a:spcBef>
              <a:buClr>
                <a:schemeClr val="accent2"/>
              </a:buClr>
              <a:buFont typeface="Wingdings" panose="05000000000000000000" pitchFamily="2" charset="2"/>
              <a:buNone/>
              <a:defRPr sz="1600"/>
            </a:lvl7pPr>
            <a:lvl8pPr indent="0" algn="ctr">
              <a:lnSpc>
                <a:spcPct val="90000"/>
              </a:lnSpc>
              <a:spcBef>
                <a:spcPct val="30000"/>
              </a:spcBef>
              <a:buClr>
                <a:schemeClr val="accent2"/>
              </a:buClr>
              <a:buFont typeface="Wingdings" panose="05000000000000000000" pitchFamily="2" charset="2"/>
              <a:buNone/>
              <a:defRPr sz="1600"/>
            </a:lvl8pPr>
            <a:lvl9pPr indent="0" algn="ctr">
              <a:lnSpc>
                <a:spcPct val="90000"/>
              </a:lnSpc>
              <a:spcBef>
                <a:spcPct val="30000"/>
              </a:spcBef>
              <a:buClr>
                <a:schemeClr val="accent2"/>
              </a:buClr>
              <a:buFont typeface="Wingdings" panose="05000000000000000000" pitchFamily="2" charset="2"/>
              <a:buNone/>
              <a:defRPr sz="1600"/>
            </a:lvl9pPr>
          </a:lstStyle>
          <a:p>
            <a:pPr marL="342900" indent="-342900" algn="l">
              <a:buFont typeface="Wingdings" panose="05000000000000000000" pitchFamily="2" charset="2"/>
              <a:buChar char="§"/>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8926" y="1200035"/>
            <a:ext cx="8065826" cy="4814808"/>
          </a:xfrm>
          <a:prstGeom prst="rect">
            <a:avLst/>
          </a:prstGeom>
        </p:spPr>
      </p:pic>
    </p:spTree>
    <p:extLst>
      <p:ext uri="{BB962C8B-B14F-4D97-AF65-F5344CB8AC3E}">
        <p14:creationId xmlns:p14="http://schemas.microsoft.com/office/powerpoint/2010/main" val="1071105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l"/>
            <a:r>
              <a:rPr lang="en-IN"/>
              <a:t>©2015 ITC Infotech. All Rights Reserved.</a:t>
            </a:r>
            <a:endParaRPr lang="en-US" dirty="0"/>
          </a:p>
        </p:txBody>
      </p:sp>
      <p:sp>
        <p:nvSpPr>
          <p:cNvPr id="3" name="Slide Number Placeholder 2"/>
          <p:cNvSpPr>
            <a:spLocks noGrp="1"/>
          </p:cNvSpPr>
          <p:nvPr>
            <p:ph type="sldNum" sz="quarter" idx="4"/>
          </p:nvPr>
        </p:nvSpPr>
        <p:spPr/>
        <p:txBody>
          <a:bodyPr/>
          <a:lstStyle/>
          <a:p>
            <a:fld id="{10E4A4DB-036F-4816-A98C-42C4167E83C5}" type="slidenum">
              <a:rPr lang="en-US" smtClean="0"/>
              <a:pPr/>
              <a:t>17</a:t>
            </a:fld>
            <a:endParaRPr lang="en-US"/>
          </a:p>
        </p:txBody>
      </p:sp>
      <p:sp>
        <p:nvSpPr>
          <p:cNvPr id="4" name="Content Placeholder 3"/>
          <p:cNvSpPr>
            <a:spLocks noGrp="1"/>
          </p:cNvSpPr>
          <p:nvPr>
            <p:ph idx="1"/>
          </p:nvPr>
        </p:nvSpPr>
        <p:spPr/>
        <p:txBody>
          <a:bodyPr/>
          <a:lstStyle/>
          <a:p>
            <a:r>
              <a:rPr lang="en-IN" dirty="0"/>
              <a:t>Services should be created to follow the domain in the organization. Lays emphasis on domain driven concept.</a:t>
            </a:r>
          </a:p>
          <a:p>
            <a:r>
              <a:rPr lang="en-IN" dirty="0"/>
              <a:t>The primary objective of the domain driven design is to focus on the core domain and the associated logic. </a:t>
            </a:r>
          </a:p>
          <a:p>
            <a:r>
              <a:rPr lang="en-IN" dirty="0"/>
              <a:t>This minimizes possibilities of the application getting out of hand.</a:t>
            </a:r>
          </a:p>
          <a:p>
            <a:r>
              <a:rPr lang="en-IN" dirty="0"/>
              <a:t>It also nurtures creative collaboration between the DevOps and development teams as both should understand the domain for scaling up.</a:t>
            </a:r>
            <a:endParaRPr lang="en-US" dirty="0"/>
          </a:p>
        </p:txBody>
      </p:sp>
      <p:sp>
        <p:nvSpPr>
          <p:cNvPr id="5" name="Title 4"/>
          <p:cNvSpPr>
            <a:spLocks noGrp="1"/>
          </p:cNvSpPr>
          <p:nvPr>
            <p:ph type="title"/>
          </p:nvPr>
        </p:nvSpPr>
        <p:spPr/>
        <p:txBody>
          <a:bodyPr/>
          <a:lstStyle/>
          <a:p>
            <a:r>
              <a:rPr lang="en-US" dirty="0"/>
              <a:t>Model Around Business Domain</a:t>
            </a:r>
          </a:p>
        </p:txBody>
      </p:sp>
    </p:spTree>
    <p:extLst>
      <p:ext uri="{BB962C8B-B14F-4D97-AF65-F5344CB8AC3E}">
        <p14:creationId xmlns:p14="http://schemas.microsoft.com/office/powerpoint/2010/main" val="1774120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l"/>
            <a:r>
              <a:rPr lang="en-IN"/>
              <a:t>©2015 ITC Infotech. All Rights Reserved.</a:t>
            </a:r>
            <a:endParaRPr lang="en-US" dirty="0"/>
          </a:p>
        </p:txBody>
      </p:sp>
      <p:sp>
        <p:nvSpPr>
          <p:cNvPr id="3" name="Slide Number Placeholder 2"/>
          <p:cNvSpPr>
            <a:spLocks noGrp="1"/>
          </p:cNvSpPr>
          <p:nvPr>
            <p:ph type="sldNum" sz="quarter" idx="4"/>
          </p:nvPr>
        </p:nvSpPr>
        <p:spPr/>
        <p:txBody>
          <a:bodyPr/>
          <a:lstStyle/>
          <a:p>
            <a:fld id="{10E4A4DB-036F-4816-A98C-42C4167E83C5}" type="slidenum">
              <a:rPr lang="en-US" smtClean="0"/>
              <a:pPr/>
              <a:t>18</a:t>
            </a:fld>
            <a:endParaRPr lang="en-US"/>
          </a:p>
        </p:txBody>
      </p:sp>
      <p:sp>
        <p:nvSpPr>
          <p:cNvPr id="4" name="Content Placeholder 3"/>
          <p:cNvSpPr>
            <a:spLocks noGrp="1"/>
          </p:cNvSpPr>
          <p:nvPr>
            <p:ph idx="1"/>
          </p:nvPr>
        </p:nvSpPr>
        <p:spPr/>
        <p:txBody>
          <a:bodyPr/>
          <a:lstStyle/>
          <a:p>
            <a:r>
              <a:rPr lang="en-IN" dirty="0"/>
              <a:t>The whole idea of microservices is to have a fairly large amount of small services and to be able to manage changes to these you need to have automated processes.</a:t>
            </a:r>
          </a:p>
          <a:p>
            <a:r>
              <a:rPr lang="en-IN" dirty="0"/>
              <a:t>This leads to the followings</a:t>
            </a:r>
          </a:p>
          <a:p>
            <a:pPr lvl="3">
              <a:buFont typeface="Wingdings" panose="05000000000000000000" pitchFamily="2" charset="2"/>
              <a:buChar char="Ø"/>
            </a:pPr>
            <a:r>
              <a:rPr lang="en-IN" dirty="0"/>
              <a:t>I</a:t>
            </a:r>
            <a:r>
              <a:rPr lang="en-US" dirty="0" err="1"/>
              <a:t>nfrastructure</a:t>
            </a:r>
            <a:r>
              <a:rPr lang="en-US" dirty="0"/>
              <a:t> automation (provisioning of host environments)</a:t>
            </a:r>
          </a:p>
          <a:p>
            <a:pPr lvl="3">
              <a:buFont typeface="Wingdings" panose="05000000000000000000" pitchFamily="2" charset="2"/>
              <a:buChar char="Ø"/>
            </a:pPr>
            <a:r>
              <a:rPr lang="en-US" dirty="0"/>
              <a:t>Automated testing</a:t>
            </a:r>
          </a:p>
          <a:p>
            <a:pPr lvl="3">
              <a:buFont typeface="Wingdings" panose="05000000000000000000" pitchFamily="2" charset="2"/>
              <a:buChar char="Ø"/>
            </a:pPr>
            <a:r>
              <a:rPr lang="en-US" dirty="0"/>
              <a:t>Continuous delivery</a:t>
            </a:r>
          </a:p>
        </p:txBody>
      </p:sp>
      <p:sp>
        <p:nvSpPr>
          <p:cNvPr id="5" name="Title 4"/>
          <p:cNvSpPr>
            <a:spLocks noGrp="1"/>
          </p:cNvSpPr>
          <p:nvPr>
            <p:ph type="title"/>
          </p:nvPr>
        </p:nvSpPr>
        <p:spPr/>
        <p:txBody>
          <a:bodyPr/>
          <a:lstStyle/>
          <a:p>
            <a:r>
              <a:rPr lang="en-US" dirty="0"/>
              <a:t>Culture of Automation</a:t>
            </a:r>
          </a:p>
        </p:txBody>
      </p:sp>
    </p:spTree>
    <p:extLst>
      <p:ext uri="{BB962C8B-B14F-4D97-AF65-F5344CB8AC3E}">
        <p14:creationId xmlns:p14="http://schemas.microsoft.com/office/powerpoint/2010/main" val="2108283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l"/>
            <a:r>
              <a:rPr lang="en-IN"/>
              <a:t>©2015 ITC Infotech. All Rights Reserved.</a:t>
            </a:r>
            <a:endParaRPr lang="en-US" dirty="0"/>
          </a:p>
        </p:txBody>
      </p:sp>
      <p:sp>
        <p:nvSpPr>
          <p:cNvPr id="3" name="Slide Number Placeholder 2"/>
          <p:cNvSpPr>
            <a:spLocks noGrp="1"/>
          </p:cNvSpPr>
          <p:nvPr>
            <p:ph type="sldNum" sz="quarter" idx="4"/>
          </p:nvPr>
        </p:nvSpPr>
        <p:spPr/>
        <p:txBody>
          <a:bodyPr/>
          <a:lstStyle/>
          <a:p>
            <a:fld id="{10E4A4DB-036F-4816-A98C-42C4167E83C5}" type="slidenum">
              <a:rPr lang="en-US" smtClean="0"/>
              <a:pPr/>
              <a:t>19</a:t>
            </a:fld>
            <a:endParaRPr lang="en-US"/>
          </a:p>
        </p:txBody>
      </p:sp>
      <p:sp>
        <p:nvSpPr>
          <p:cNvPr id="4" name="Content Placeholder 3"/>
          <p:cNvSpPr>
            <a:spLocks noGrp="1"/>
          </p:cNvSpPr>
          <p:nvPr>
            <p:ph idx="1"/>
          </p:nvPr>
        </p:nvSpPr>
        <p:spPr/>
        <p:txBody>
          <a:bodyPr/>
          <a:lstStyle/>
          <a:p>
            <a:r>
              <a:rPr lang="en-IN" dirty="0"/>
              <a:t>This means for starters that you need to hide your database. Bounded contexts (see Martin Fowlers blogpost for a good example) will give you a good understanding of the information that services share and what information that should be internal to a service.</a:t>
            </a:r>
          </a:p>
          <a:p>
            <a:r>
              <a:rPr lang="en-IN" dirty="0"/>
              <a:t>Microservices are small services with independent lifecycles that work together as a part of the whole application. However, each service can be independent when it has to be a part of the big structure. To enhance the ability of one service to scale independently of the others, it is important to hide each service implementation details. We could use REST protocol over HTTP and ensure services communicate with each other using a light-weight communication</a:t>
            </a:r>
            <a:endParaRPr lang="en-US" dirty="0"/>
          </a:p>
        </p:txBody>
      </p:sp>
      <p:sp>
        <p:nvSpPr>
          <p:cNvPr id="5" name="Title 4"/>
          <p:cNvSpPr>
            <a:spLocks noGrp="1"/>
          </p:cNvSpPr>
          <p:nvPr>
            <p:ph type="title"/>
          </p:nvPr>
        </p:nvSpPr>
        <p:spPr/>
        <p:txBody>
          <a:bodyPr/>
          <a:lstStyle/>
          <a:p>
            <a:r>
              <a:rPr lang="en-US" dirty="0"/>
              <a:t>Hide implementation details</a:t>
            </a:r>
          </a:p>
        </p:txBody>
      </p:sp>
    </p:spTree>
    <p:extLst>
      <p:ext uri="{BB962C8B-B14F-4D97-AF65-F5344CB8AC3E}">
        <p14:creationId xmlns:p14="http://schemas.microsoft.com/office/powerpoint/2010/main" val="1049607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l"/>
            <a:r>
              <a:rPr lang="en-IN"/>
              <a:t>©2015 ITC Infotech. All Rights Reserved.</a:t>
            </a:r>
            <a:endParaRPr lang="en-US" dirty="0"/>
          </a:p>
        </p:txBody>
      </p:sp>
      <p:sp>
        <p:nvSpPr>
          <p:cNvPr id="3" name="Slide Number Placeholder 2"/>
          <p:cNvSpPr>
            <a:spLocks noGrp="1"/>
          </p:cNvSpPr>
          <p:nvPr>
            <p:ph type="sldNum" sz="quarter" idx="4"/>
          </p:nvPr>
        </p:nvSpPr>
        <p:spPr/>
        <p:txBody>
          <a:bodyPr/>
          <a:lstStyle/>
          <a:p>
            <a:fld id="{10E4A4DB-036F-4816-A98C-42C4167E83C5}" type="slidenum">
              <a:rPr lang="en-US" smtClean="0"/>
              <a:pPr/>
              <a:t>2</a:t>
            </a:fld>
            <a:endParaRPr lang="en-US"/>
          </a:p>
        </p:txBody>
      </p:sp>
      <p:sp>
        <p:nvSpPr>
          <p:cNvPr id="4" name="Content Placeholder 3"/>
          <p:cNvSpPr>
            <a:spLocks noGrp="1"/>
          </p:cNvSpPr>
          <p:nvPr>
            <p:ph idx="1"/>
          </p:nvPr>
        </p:nvSpPr>
        <p:spPr/>
        <p:txBody>
          <a:bodyPr>
            <a:normAutofit lnSpcReduction="10000"/>
          </a:bodyPr>
          <a:lstStyle/>
          <a:p>
            <a:r>
              <a:rPr lang="en-US" dirty="0"/>
              <a:t>Various Definitions of Microservices</a:t>
            </a:r>
          </a:p>
          <a:p>
            <a:r>
              <a:rPr lang="en-US" dirty="0"/>
              <a:t>Confusing notion of Microservices</a:t>
            </a:r>
          </a:p>
          <a:p>
            <a:r>
              <a:rPr lang="en-US" dirty="0"/>
              <a:t>Monoliths Vs Microservice</a:t>
            </a:r>
          </a:p>
          <a:p>
            <a:r>
              <a:rPr lang="en-US" dirty="0"/>
              <a:t>SOA VS Microservices</a:t>
            </a:r>
          </a:p>
          <a:p>
            <a:r>
              <a:rPr lang="en-US" dirty="0"/>
              <a:t>Advantages of Microservices</a:t>
            </a:r>
          </a:p>
          <a:p>
            <a:r>
              <a:rPr lang="en-US" dirty="0"/>
              <a:t>Principles of Microservices</a:t>
            </a:r>
          </a:p>
          <a:p>
            <a:r>
              <a:rPr lang="en-US" dirty="0"/>
              <a:t>Types of Microservices</a:t>
            </a:r>
          </a:p>
          <a:p>
            <a:r>
              <a:rPr lang="en-US" dirty="0"/>
              <a:t>Disadvantages of Microservices</a:t>
            </a:r>
          </a:p>
          <a:p>
            <a:r>
              <a:rPr lang="en-US" dirty="0"/>
              <a:t>Popularity</a:t>
            </a:r>
          </a:p>
          <a:p>
            <a:r>
              <a:rPr lang="en-US" dirty="0"/>
              <a:t>Questions and Conclusion</a:t>
            </a:r>
          </a:p>
          <a:p>
            <a:endParaRPr lang="en-US" dirty="0"/>
          </a:p>
        </p:txBody>
      </p:sp>
      <p:sp>
        <p:nvSpPr>
          <p:cNvPr id="5" name="Title 4"/>
          <p:cNvSpPr>
            <a:spLocks noGrp="1"/>
          </p:cNvSpPr>
          <p:nvPr>
            <p:ph type="title"/>
          </p:nvPr>
        </p:nvSpPr>
        <p:spPr/>
        <p:txBody>
          <a:bodyPr/>
          <a:lstStyle/>
          <a:p>
            <a:r>
              <a:rPr lang="en-US" dirty="0"/>
              <a:t>Contents</a:t>
            </a:r>
          </a:p>
        </p:txBody>
      </p:sp>
    </p:spTree>
    <p:extLst>
      <p:ext uri="{BB962C8B-B14F-4D97-AF65-F5344CB8AC3E}">
        <p14:creationId xmlns:p14="http://schemas.microsoft.com/office/powerpoint/2010/main" val="40953537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l"/>
            <a:r>
              <a:rPr lang="en-IN"/>
              <a:t>©2015 ITC Infotech. All Rights Reserved.</a:t>
            </a:r>
            <a:endParaRPr lang="en-US" dirty="0"/>
          </a:p>
        </p:txBody>
      </p:sp>
      <p:sp>
        <p:nvSpPr>
          <p:cNvPr id="3" name="Slide Number Placeholder 2"/>
          <p:cNvSpPr>
            <a:spLocks noGrp="1"/>
          </p:cNvSpPr>
          <p:nvPr>
            <p:ph type="sldNum" sz="quarter" idx="4"/>
          </p:nvPr>
        </p:nvSpPr>
        <p:spPr/>
        <p:txBody>
          <a:bodyPr/>
          <a:lstStyle/>
          <a:p>
            <a:fld id="{10E4A4DB-036F-4816-A98C-42C4167E83C5}" type="slidenum">
              <a:rPr lang="en-US" smtClean="0"/>
              <a:pPr/>
              <a:t>20</a:t>
            </a:fld>
            <a:endParaRPr lang="en-US"/>
          </a:p>
        </p:txBody>
      </p:sp>
      <p:sp>
        <p:nvSpPr>
          <p:cNvPr id="4" name="Content Placeholder 3"/>
          <p:cNvSpPr>
            <a:spLocks noGrp="1"/>
          </p:cNvSpPr>
          <p:nvPr>
            <p:ph idx="1"/>
          </p:nvPr>
        </p:nvSpPr>
        <p:spPr/>
        <p:txBody>
          <a:bodyPr>
            <a:normAutofit fontScale="92500" lnSpcReduction="10000"/>
          </a:bodyPr>
          <a:lstStyle/>
          <a:p>
            <a:r>
              <a:rPr lang="en-IN" dirty="0"/>
              <a:t> Autonomy is about giving people as much freedom as possible to do the job at hand. Decentralization is all about freedom. Organizations that has embraced microservices have had their operations department to shift from “we are the ones who do stuff” to “we will provide you with tools to do it yourself”</a:t>
            </a:r>
          </a:p>
          <a:p>
            <a:r>
              <a:rPr lang="en-IN" dirty="0"/>
              <a:t>Sam also mentions that with autonomy comes also responsibility which means that teams will be held accountable for their releases. This is the same responsibility that the operations department had before.</a:t>
            </a:r>
            <a:br>
              <a:rPr lang="en-IN" dirty="0"/>
            </a:br>
            <a:r>
              <a:rPr lang="en-IN" dirty="0"/>
              <a:t>– Dumb-pipes and smart end-points, don’t move the business logic into a central service bus! Use your service bus as transportation pipes only.</a:t>
            </a:r>
          </a:p>
          <a:p>
            <a:r>
              <a:rPr lang="en-IN" dirty="0"/>
              <a:t>Monolithic implementations usually have a single logical database for persistent data across a range of applications. It becomes complex to changes over a period of time. With microservices, each service can manage its own database, either different instances of the same database technology, or entirely different database systems.</a:t>
            </a:r>
            <a:endParaRPr lang="en-US" dirty="0"/>
          </a:p>
        </p:txBody>
      </p:sp>
      <p:sp>
        <p:nvSpPr>
          <p:cNvPr id="5" name="Title 4"/>
          <p:cNvSpPr>
            <a:spLocks noGrp="1"/>
          </p:cNvSpPr>
          <p:nvPr>
            <p:ph type="title"/>
          </p:nvPr>
        </p:nvSpPr>
        <p:spPr/>
        <p:txBody>
          <a:bodyPr/>
          <a:lstStyle/>
          <a:p>
            <a:r>
              <a:rPr lang="en-US" dirty="0"/>
              <a:t>Decentralize all the things</a:t>
            </a:r>
          </a:p>
        </p:txBody>
      </p:sp>
    </p:spTree>
    <p:extLst>
      <p:ext uri="{BB962C8B-B14F-4D97-AF65-F5344CB8AC3E}">
        <p14:creationId xmlns:p14="http://schemas.microsoft.com/office/powerpoint/2010/main" val="39997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l"/>
            <a:r>
              <a:rPr lang="en-IN"/>
              <a:t>©2015 ITC Infotech. All Rights Reserved.</a:t>
            </a:r>
            <a:endParaRPr lang="en-US" dirty="0"/>
          </a:p>
        </p:txBody>
      </p:sp>
      <p:sp>
        <p:nvSpPr>
          <p:cNvPr id="3" name="Slide Number Placeholder 2"/>
          <p:cNvSpPr>
            <a:spLocks noGrp="1"/>
          </p:cNvSpPr>
          <p:nvPr>
            <p:ph type="sldNum" sz="quarter" idx="4"/>
          </p:nvPr>
        </p:nvSpPr>
        <p:spPr/>
        <p:txBody>
          <a:bodyPr/>
          <a:lstStyle/>
          <a:p>
            <a:fld id="{10E4A4DB-036F-4816-A98C-42C4167E83C5}" type="slidenum">
              <a:rPr lang="en-US" smtClean="0"/>
              <a:pPr/>
              <a:t>21</a:t>
            </a:fld>
            <a:endParaRPr lang="en-US"/>
          </a:p>
        </p:txBody>
      </p:sp>
      <p:sp>
        <p:nvSpPr>
          <p:cNvPr id="4" name="Content Placeholder 3"/>
          <p:cNvSpPr>
            <a:spLocks noGrp="1"/>
          </p:cNvSpPr>
          <p:nvPr>
            <p:ph idx="1"/>
          </p:nvPr>
        </p:nvSpPr>
        <p:spPr/>
        <p:txBody>
          <a:bodyPr/>
          <a:lstStyle/>
          <a:p>
            <a:r>
              <a:rPr lang="en-IN" dirty="0"/>
              <a:t>One service should be possible to deploy without taking any consideration to other services. If you need to co-ordinate release of one service with other services you need to get that resolved before introducing new services. Also Sam strongly recommends to have one service per host in order to not introduce more complexity to your architecture.</a:t>
            </a:r>
            <a:br>
              <a:rPr lang="en-IN" dirty="0"/>
            </a:br>
            <a:r>
              <a:rPr lang="en-IN" dirty="0"/>
              <a:t>Consumer Driven Contracts is also a way to manage decoupling of services,</a:t>
            </a:r>
            <a:endParaRPr lang="en-US" dirty="0"/>
          </a:p>
        </p:txBody>
      </p:sp>
      <p:sp>
        <p:nvSpPr>
          <p:cNvPr id="5" name="Title 4"/>
          <p:cNvSpPr>
            <a:spLocks noGrp="1"/>
          </p:cNvSpPr>
          <p:nvPr>
            <p:ph type="title"/>
          </p:nvPr>
        </p:nvSpPr>
        <p:spPr/>
        <p:txBody>
          <a:bodyPr/>
          <a:lstStyle/>
          <a:p>
            <a:r>
              <a:rPr lang="en-US" dirty="0"/>
              <a:t>Deploy independently</a:t>
            </a:r>
          </a:p>
        </p:txBody>
      </p:sp>
    </p:spTree>
    <p:extLst>
      <p:ext uri="{BB962C8B-B14F-4D97-AF65-F5344CB8AC3E}">
        <p14:creationId xmlns:p14="http://schemas.microsoft.com/office/powerpoint/2010/main" val="3602815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l"/>
            <a:r>
              <a:rPr lang="en-IN"/>
              <a:t>©2015 ITC Infotech. All Rights Reserved.</a:t>
            </a:r>
            <a:endParaRPr lang="en-US" dirty="0"/>
          </a:p>
        </p:txBody>
      </p:sp>
      <p:sp>
        <p:nvSpPr>
          <p:cNvPr id="3" name="Slide Number Placeholder 2"/>
          <p:cNvSpPr>
            <a:spLocks noGrp="1"/>
          </p:cNvSpPr>
          <p:nvPr>
            <p:ph type="sldNum" sz="quarter" idx="4"/>
          </p:nvPr>
        </p:nvSpPr>
        <p:spPr/>
        <p:txBody>
          <a:bodyPr/>
          <a:lstStyle/>
          <a:p>
            <a:fld id="{10E4A4DB-036F-4816-A98C-42C4167E83C5}" type="slidenum">
              <a:rPr lang="en-US" smtClean="0"/>
              <a:pPr/>
              <a:t>22</a:t>
            </a:fld>
            <a:endParaRPr lang="en-US"/>
          </a:p>
        </p:txBody>
      </p:sp>
      <p:pic>
        <p:nvPicPr>
          <p:cNvPr id="6" name="Content Placeholder 5"/>
          <p:cNvPicPr>
            <a:picLocks noGrp="1" noChangeAspect="1"/>
          </p:cNvPicPr>
          <p:nvPr>
            <p:ph idx="1"/>
          </p:nvPr>
        </p:nvPicPr>
        <p:blipFill>
          <a:blip r:embed="rId2"/>
          <a:stretch>
            <a:fillRect/>
          </a:stretch>
        </p:blipFill>
        <p:spPr>
          <a:xfrm>
            <a:off x="2227366" y="1243473"/>
            <a:ext cx="8338930" cy="4825078"/>
          </a:xfrm>
          <a:prstGeom prst="rect">
            <a:avLst/>
          </a:prstGeom>
        </p:spPr>
      </p:pic>
      <p:sp>
        <p:nvSpPr>
          <p:cNvPr id="5" name="Title 4"/>
          <p:cNvSpPr>
            <a:spLocks noGrp="1"/>
          </p:cNvSpPr>
          <p:nvPr>
            <p:ph type="title"/>
          </p:nvPr>
        </p:nvSpPr>
        <p:spPr/>
        <p:txBody>
          <a:bodyPr/>
          <a:lstStyle/>
          <a:p>
            <a:r>
              <a:rPr lang="en-US" dirty="0"/>
              <a:t>Consumer First (Documentation)</a:t>
            </a:r>
          </a:p>
        </p:txBody>
      </p:sp>
    </p:spTree>
    <p:extLst>
      <p:ext uri="{BB962C8B-B14F-4D97-AF65-F5344CB8AC3E}">
        <p14:creationId xmlns:p14="http://schemas.microsoft.com/office/powerpoint/2010/main" val="3935470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l"/>
            <a:r>
              <a:rPr lang="en-IN"/>
              <a:t>©2015 ITC Infotech. All Rights Reserved.</a:t>
            </a:r>
            <a:endParaRPr lang="en-US" dirty="0"/>
          </a:p>
        </p:txBody>
      </p:sp>
      <p:sp>
        <p:nvSpPr>
          <p:cNvPr id="3" name="Slide Number Placeholder 2"/>
          <p:cNvSpPr>
            <a:spLocks noGrp="1"/>
          </p:cNvSpPr>
          <p:nvPr>
            <p:ph type="sldNum" sz="quarter" idx="4"/>
          </p:nvPr>
        </p:nvSpPr>
        <p:spPr/>
        <p:txBody>
          <a:bodyPr/>
          <a:lstStyle/>
          <a:p>
            <a:fld id="{10E4A4DB-036F-4816-A98C-42C4167E83C5}" type="slidenum">
              <a:rPr lang="en-US" smtClean="0"/>
              <a:pPr/>
              <a:t>23</a:t>
            </a:fld>
            <a:endParaRPr lang="en-US"/>
          </a:p>
        </p:txBody>
      </p:sp>
      <p:pic>
        <p:nvPicPr>
          <p:cNvPr id="6" name="Content Placeholder 5"/>
          <p:cNvPicPr>
            <a:picLocks noGrp="1" noChangeAspect="1"/>
          </p:cNvPicPr>
          <p:nvPr>
            <p:ph idx="1"/>
          </p:nvPr>
        </p:nvPicPr>
        <p:blipFill>
          <a:blip r:embed="rId2"/>
          <a:stretch>
            <a:fillRect/>
          </a:stretch>
        </p:blipFill>
        <p:spPr>
          <a:xfrm>
            <a:off x="2248920" y="1143000"/>
            <a:ext cx="8295823" cy="5026025"/>
          </a:xfrm>
          <a:prstGeom prst="rect">
            <a:avLst/>
          </a:prstGeom>
        </p:spPr>
      </p:pic>
      <p:sp>
        <p:nvSpPr>
          <p:cNvPr id="5" name="Title 4"/>
          <p:cNvSpPr>
            <a:spLocks noGrp="1"/>
          </p:cNvSpPr>
          <p:nvPr>
            <p:ph type="title"/>
          </p:nvPr>
        </p:nvSpPr>
        <p:spPr/>
        <p:txBody>
          <a:bodyPr/>
          <a:lstStyle/>
          <a:p>
            <a:r>
              <a:rPr lang="en-US" dirty="0"/>
              <a:t>Consumer First (Documentation) contd.</a:t>
            </a:r>
          </a:p>
        </p:txBody>
      </p:sp>
    </p:spTree>
    <p:extLst>
      <p:ext uri="{BB962C8B-B14F-4D97-AF65-F5344CB8AC3E}">
        <p14:creationId xmlns:p14="http://schemas.microsoft.com/office/powerpoint/2010/main" val="353252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l"/>
            <a:r>
              <a:rPr lang="en-IN"/>
              <a:t>©2015 ITC Infotech. All Rights Reserved.</a:t>
            </a:r>
            <a:endParaRPr lang="en-US" dirty="0"/>
          </a:p>
        </p:txBody>
      </p:sp>
      <p:sp>
        <p:nvSpPr>
          <p:cNvPr id="3" name="Slide Number Placeholder 2"/>
          <p:cNvSpPr>
            <a:spLocks noGrp="1"/>
          </p:cNvSpPr>
          <p:nvPr>
            <p:ph type="sldNum" sz="quarter" idx="4"/>
          </p:nvPr>
        </p:nvSpPr>
        <p:spPr/>
        <p:txBody>
          <a:bodyPr/>
          <a:lstStyle/>
          <a:p>
            <a:fld id="{10E4A4DB-036F-4816-A98C-42C4167E83C5}" type="slidenum">
              <a:rPr lang="en-US" smtClean="0"/>
              <a:pPr/>
              <a:t>24</a:t>
            </a:fld>
            <a:endParaRPr lang="en-US"/>
          </a:p>
        </p:txBody>
      </p:sp>
      <p:sp>
        <p:nvSpPr>
          <p:cNvPr id="4" name="Content Placeholder 3"/>
          <p:cNvSpPr>
            <a:spLocks noGrp="1"/>
          </p:cNvSpPr>
          <p:nvPr>
            <p:ph idx="1"/>
          </p:nvPr>
        </p:nvSpPr>
        <p:spPr/>
        <p:txBody>
          <a:bodyPr/>
          <a:lstStyle/>
          <a:p>
            <a:r>
              <a:rPr lang="en-IN" dirty="0"/>
              <a:t>Each service that consumes other services must have a strategy for handling scenarios when the other services are unresponsive, becomes very slow etc. Make sure to implement timeouts, circuit breakers and Bulkhead into your service application.</a:t>
            </a:r>
          </a:p>
          <a:p>
            <a:r>
              <a:rPr lang="en-IN" dirty="0"/>
              <a:t>A microservice based structure is more resistant compared to the monolithic structure. For example, a malfunctioning microservice, such as with a memory leak or unclosed database connections, will only affect that service while other services continue to handle requests. In case of a monolithic application, one malfunctioning component can bring down the entire system.</a:t>
            </a:r>
            <a:endParaRPr lang="en-US" dirty="0"/>
          </a:p>
        </p:txBody>
      </p:sp>
      <p:sp>
        <p:nvSpPr>
          <p:cNvPr id="5" name="Title 4"/>
          <p:cNvSpPr>
            <a:spLocks noGrp="1"/>
          </p:cNvSpPr>
          <p:nvPr>
            <p:ph type="title"/>
          </p:nvPr>
        </p:nvSpPr>
        <p:spPr/>
        <p:txBody>
          <a:bodyPr/>
          <a:lstStyle/>
          <a:p>
            <a:r>
              <a:rPr lang="en-US" dirty="0"/>
              <a:t>Isolate failure</a:t>
            </a:r>
          </a:p>
        </p:txBody>
      </p:sp>
    </p:spTree>
    <p:extLst>
      <p:ext uri="{BB962C8B-B14F-4D97-AF65-F5344CB8AC3E}">
        <p14:creationId xmlns:p14="http://schemas.microsoft.com/office/powerpoint/2010/main" val="263153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l"/>
            <a:r>
              <a:rPr lang="en-IN"/>
              <a:t>©2015 ITC Infotech. All Rights Reserved.</a:t>
            </a:r>
            <a:endParaRPr lang="en-US" dirty="0"/>
          </a:p>
        </p:txBody>
      </p:sp>
      <p:sp>
        <p:nvSpPr>
          <p:cNvPr id="3" name="Slide Number Placeholder 2"/>
          <p:cNvSpPr>
            <a:spLocks noGrp="1"/>
          </p:cNvSpPr>
          <p:nvPr>
            <p:ph type="sldNum" sz="quarter" idx="4"/>
          </p:nvPr>
        </p:nvSpPr>
        <p:spPr/>
        <p:txBody>
          <a:bodyPr/>
          <a:lstStyle/>
          <a:p>
            <a:fld id="{10E4A4DB-036F-4816-A98C-42C4167E83C5}" type="slidenum">
              <a:rPr lang="en-US" smtClean="0"/>
              <a:pPr/>
              <a:t>25</a:t>
            </a:fld>
            <a:endParaRPr lang="en-US"/>
          </a:p>
        </p:txBody>
      </p:sp>
      <p:sp>
        <p:nvSpPr>
          <p:cNvPr id="4" name="Content Placeholder 3"/>
          <p:cNvSpPr>
            <a:spLocks noGrp="1"/>
          </p:cNvSpPr>
          <p:nvPr>
            <p:ph idx="1"/>
          </p:nvPr>
        </p:nvSpPr>
        <p:spPr/>
        <p:txBody>
          <a:bodyPr/>
          <a:lstStyle/>
          <a:p>
            <a:r>
              <a:rPr lang="en-IN" dirty="0"/>
              <a:t>Our services must provide us with information so that we can see what is going on. The services should push information (log events) to us. Use tools like Splunk, </a:t>
            </a:r>
            <a:r>
              <a:rPr lang="en-IN" dirty="0" err="1">
                <a:hlinkClick r:id="rId2"/>
              </a:rPr>
              <a:t>fluentd</a:t>
            </a:r>
            <a:r>
              <a:rPr lang="en-IN" dirty="0"/>
              <a:t> or </a:t>
            </a:r>
            <a:r>
              <a:rPr lang="en-IN" dirty="0" err="1">
                <a:hlinkClick r:id="rId3"/>
              </a:rPr>
              <a:t>logstash</a:t>
            </a:r>
            <a:r>
              <a:rPr lang="en-IN" dirty="0"/>
              <a:t> together with </a:t>
            </a:r>
            <a:r>
              <a:rPr lang="en-IN" dirty="0" err="1">
                <a:hlinkClick r:id="rId4"/>
              </a:rPr>
              <a:t>Kibana</a:t>
            </a:r>
            <a:r>
              <a:rPr lang="en-IN" dirty="0"/>
              <a:t> for managing your log events. You also need to get stats from your services with tools like </a:t>
            </a:r>
            <a:r>
              <a:rPr lang="en-IN" dirty="0">
                <a:hlinkClick r:id="rId5"/>
              </a:rPr>
              <a:t>New Relic</a:t>
            </a:r>
            <a:r>
              <a:rPr lang="en-IN" dirty="0"/>
              <a:t>. You will need correlation </a:t>
            </a:r>
            <a:r>
              <a:rPr lang="en-IN" dirty="0" err="1"/>
              <a:t>id:s</a:t>
            </a:r>
            <a:r>
              <a:rPr lang="en-IN" dirty="0"/>
              <a:t> to be able to understand the whole flow through a number of services.</a:t>
            </a:r>
            <a:endParaRPr lang="en-US" dirty="0"/>
          </a:p>
        </p:txBody>
      </p:sp>
      <p:sp>
        <p:nvSpPr>
          <p:cNvPr id="5" name="Title 4"/>
          <p:cNvSpPr>
            <a:spLocks noGrp="1"/>
          </p:cNvSpPr>
          <p:nvPr>
            <p:ph type="title"/>
          </p:nvPr>
        </p:nvSpPr>
        <p:spPr/>
        <p:txBody>
          <a:bodyPr/>
          <a:lstStyle/>
          <a:p>
            <a:r>
              <a:rPr lang="en-US" dirty="0"/>
              <a:t>Highly Observable</a:t>
            </a:r>
          </a:p>
        </p:txBody>
      </p:sp>
    </p:spTree>
    <p:extLst>
      <p:ext uri="{BB962C8B-B14F-4D97-AF65-F5344CB8AC3E}">
        <p14:creationId xmlns:p14="http://schemas.microsoft.com/office/powerpoint/2010/main" val="4052505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l"/>
            <a:r>
              <a:rPr lang="en-IN"/>
              <a:t>©2015 ITC Infotech. All Rights Reserved.</a:t>
            </a:r>
            <a:endParaRPr lang="en-US" dirty="0"/>
          </a:p>
        </p:txBody>
      </p:sp>
      <p:sp>
        <p:nvSpPr>
          <p:cNvPr id="3" name="Slide Number Placeholder 2"/>
          <p:cNvSpPr>
            <a:spLocks noGrp="1"/>
          </p:cNvSpPr>
          <p:nvPr>
            <p:ph type="sldNum" sz="quarter" idx="4"/>
          </p:nvPr>
        </p:nvSpPr>
        <p:spPr/>
        <p:txBody>
          <a:bodyPr/>
          <a:lstStyle/>
          <a:p>
            <a:fld id="{10E4A4DB-036F-4816-A98C-42C4167E83C5}" type="slidenum">
              <a:rPr lang="en-US" smtClean="0"/>
              <a:pPr/>
              <a:t>26</a:t>
            </a:fld>
            <a:endParaRPr lang="en-US"/>
          </a:p>
        </p:txBody>
      </p:sp>
      <p:sp>
        <p:nvSpPr>
          <p:cNvPr id="4" name="Content Placeholder 3"/>
          <p:cNvSpPr>
            <a:spLocks noGrp="1"/>
          </p:cNvSpPr>
          <p:nvPr>
            <p:ph idx="1"/>
          </p:nvPr>
        </p:nvSpPr>
        <p:spPr/>
        <p:txBody>
          <a:bodyPr/>
          <a:lstStyle/>
          <a:p>
            <a:pPr marL="0" indent="0">
              <a:buNone/>
            </a:pPr>
            <a:r>
              <a:rPr lang="en-US" dirty="0"/>
              <a:t>Deeper Inside Microservices – Jump to 36</a:t>
            </a:r>
          </a:p>
        </p:txBody>
      </p:sp>
      <p:sp>
        <p:nvSpPr>
          <p:cNvPr id="5" name="Title 4"/>
          <p:cNvSpPr>
            <a:spLocks noGrp="1"/>
          </p:cNvSpPr>
          <p:nvPr>
            <p:ph type="title"/>
          </p:nvPr>
        </p:nvSpPr>
        <p:spPr/>
        <p:txBody>
          <a:bodyPr/>
          <a:lstStyle/>
          <a:p>
            <a:r>
              <a:rPr lang="en-US" dirty="0"/>
              <a:t>Part-II – Advanced Concepts on Microservices</a:t>
            </a:r>
          </a:p>
        </p:txBody>
      </p:sp>
    </p:spTree>
    <p:extLst>
      <p:ext uri="{BB962C8B-B14F-4D97-AF65-F5344CB8AC3E}">
        <p14:creationId xmlns:p14="http://schemas.microsoft.com/office/powerpoint/2010/main" val="3403107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l"/>
            <a:r>
              <a:rPr lang="en-IN"/>
              <a:t>©2015 ITC Infotech. All Rights Reserved.</a:t>
            </a:r>
            <a:endParaRPr lang="en-US" dirty="0"/>
          </a:p>
        </p:txBody>
      </p:sp>
      <p:sp>
        <p:nvSpPr>
          <p:cNvPr id="3" name="Slide Number Placeholder 2"/>
          <p:cNvSpPr>
            <a:spLocks noGrp="1"/>
          </p:cNvSpPr>
          <p:nvPr>
            <p:ph type="sldNum" sz="quarter" idx="4"/>
          </p:nvPr>
        </p:nvSpPr>
        <p:spPr/>
        <p:txBody>
          <a:bodyPr/>
          <a:lstStyle/>
          <a:p>
            <a:fld id="{10E4A4DB-036F-4816-A98C-42C4167E83C5}" type="slidenum">
              <a:rPr lang="en-US" smtClean="0"/>
              <a:pPr/>
              <a:t>27</a:t>
            </a:fld>
            <a:endParaRPr lang="en-US"/>
          </a:p>
        </p:txBody>
      </p:sp>
      <p:sp>
        <p:nvSpPr>
          <p:cNvPr id="4" name="Content Placeholder 3"/>
          <p:cNvSpPr>
            <a:spLocks noGrp="1"/>
          </p:cNvSpPr>
          <p:nvPr>
            <p:ph idx="1"/>
          </p:nvPr>
        </p:nvSpPr>
        <p:spPr/>
        <p:txBody>
          <a:bodyPr/>
          <a:lstStyle/>
          <a:p>
            <a:r>
              <a:rPr lang="en-US" b="1" dirty="0"/>
              <a:t>Aggregator Microservice Design Pattern</a:t>
            </a:r>
          </a:p>
          <a:p>
            <a:r>
              <a:rPr lang="en-US" b="1" dirty="0"/>
              <a:t>Proxy Microservice Design Pattern</a:t>
            </a:r>
          </a:p>
          <a:p>
            <a:r>
              <a:rPr lang="en-US" b="1" dirty="0"/>
              <a:t>Chained Microservice Design Pattern</a:t>
            </a:r>
          </a:p>
          <a:p>
            <a:r>
              <a:rPr lang="en-US" b="1" dirty="0"/>
              <a:t>Branch Microservice Design Pattern</a:t>
            </a:r>
          </a:p>
          <a:p>
            <a:r>
              <a:rPr lang="en-US" b="1" dirty="0"/>
              <a:t>Shared Data Microservice Design Pattern</a:t>
            </a:r>
          </a:p>
          <a:p>
            <a:r>
              <a:rPr lang="en-IN" b="1" dirty="0"/>
              <a:t>Asynchronous Messaging Microservice Design Pattern</a:t>
            </a:r>
          </a:p>
          <a:p>
            <a:endParaRPr lang="en-US" dirty="0"/>
          </a:p>
        </p:txBody>
      </p:sp>
      <p:sp>
        <p:nvSpPr>
          <p:cNvPr id="5" name="Title 4"/>
          <p:cNvSpPr>
            <a:spLocks noGrp="1"/>
          </p:cNvSpPr>
          <p:nvPr>
            <p:ph type="title"/>
          </p:nvPr>
        </p:nvSpPr>
        <p:spPr/>
        <p:txBody>
          <a:bodyPr/>
          <a:lstStyle/>
          <a:p>
            <a:r>
              <a:rPr lang="en-US" dirty="0"/>
              <a:t>Microservices Design Patterns</a:t>
            </a:r>
          </a:p>
        </p:txBody>
      </p:sp>
    </p:spTree>
    <p:extLst>
      <p:ext uri="{BB962C8B-B14F-4D97-AF65-F5344CB8AC3E}">
        <p14:creationId xmlns:p14="http://schemas.microsoft.com/office/powerpoint/2010/main" val="4219328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l"/>
            <a:r>
              <a:rPr lang="en-IN"/>
              <a:t>©2015 ITC Infotech. All Rights Reserved.</a:t>
            </a:r>
            <a:endParaRPr lang="en-US" dirty="0"/>
          </a:p>
        </p:txBody>
      </p:sp>
      <p:sp>
        <p:nvSpPr>
          <p:cNvPr id="3" name="Slide Number Placeholder 2"/>
          <p:cNvSpPr>
            <a:spLocks noGrp="1"/>
          </p:cNvSpPr>
          <p:nvPr>
            <p:ph type="sldNum" sz="quarter" idx="4"/>
          </p:nvPr>
        </p:nvSpPr>
        <p:spPr/>
        <p:txBody>
          <a:bodyPr/>
          <a:lstStyle/>
          <a:p>
            <a:fld id="{10E4A4DB-036F-4816-A98C-42C4167E83C5}" type="slidenum">
              <a:rPr lang="en-US" smtClean="0"/>
              <a:pPr/>
              <a:t>28</a:t>
            </a:fld>
            <a:endParaRPr lang="en-US"/>
          </a:p>
        </p:txBody>
      </p:sp>
      <p:sp>
        <p:nvSpPr>
          <p:cNvPr id="4" name="Content Placeholder 3"/>
          <p:cNvSpPr>
            <a:spLocks noGrp="1"/>
          </p:cNvSpPr>
          <p:nvPr>
            <p:ph idx="1"/>
          </p:nvPr>
        </p:nvSpPr>
        <p:spPr>
          <a:xfrm>
            <a:off x="668740" y="436728"/>
            <a:ext cx="10781732" cy="4308386"/>
          </a:xfrm>
        </p:spPr>
        <p:txBody>
          <a:bodyPr>
            <a:normAutofit/>
          </a:bodyPr>
          <a:lstStyle/>
          <a:p>
            <a:r>
              <a:rPr lang="en-IN" dirty="0"/>
              <a:t>The first, and probably the most common, is the aggregator microservice design pattern. In its simplest form, Aggregator would be a simple web page that invokes multiple services to achieve the functionality required by the application. Since each service (Service A, Service B, and Service C) is exposed using a lightweight REST mechanism, the web page can retrieve the data and process/display it accordingly.</a:t>
            </a:r>
          </a:p>
          <a:p>
            <a:pPr marL="0" indent="0">
              <a:buNone/>
            </a:pPr>
            <a:endParaRPr lang="en-US" dirty="0"/>
          </a:p>
        </p:txBody>
      </p:sp>
      <p:sp>
        <p:nvSpPr>
          <p:cNvPr id="5" name="Title 4"/>
          <p:cNvSpPr>
            <a:spLocks noGrp="1"/>
          </p:cNvSpPr>
          <p:nvPr>
            <p:ph type="title"/>
          </p:nvPr>
        </p:nvSpPr>
        <p:spPr>
          <a:xfrm>
            <a:off x="838200" y="39928"/>
            <a:ext cx="9521867" cy="615165"/>
          </a:xfrm>
        </p:spPr>
        <p:txBody>
          <a:bodyPr>
            <a:normAutofit fontScale="90000"/>
          </a:bodyPr>
          <a:lstStyle/>
          <a:p>
            <a:r>
              <a:rPr lang="en-US" dirty="0"/>
              <a:t>Aggregator Microservice Design Pattern</a:t>
            </a:r>
            <a:br>
              <a:rPr lang="en-US" dirty="0"/>
            </a:br>
            <a:endParaRPr lang="en-US" dirty="0"/>
          </a:p>
        </p:txBody>
      </p:sp>
      <p:pic>
        <p:nvPicPr>
          <p:cNvPr id="1026" name="Picture 2" descr="Microservice Aggregator Design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7182" y="3001080"/>
            <a:ext cx="5631976" cy="2903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33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l"/>
            <a:r>
              <a:rPr lang="en-IN"/>
              <a:t>©2015 ITC Infotech. All Rights Reserved.</a:t>
            </a:r>
            <a:endParaRPr lang="en-US" dirty="0"/>
          </a:p>
        </p:txBody>
      </p:sp>
      <p:sp>
        <p:nvSpPr>
          <p:cNvPr id="3" name="Slide Number Placeholder 2"/>
          <p:cNvSpPr>
            <a:spLocks noGrp="1"/>
          </p:cNvSpPr>
          <p:nvPr>
            <p:ph type="sldNum" sz="quarter" idx="4"/>
          </p:nvPr>
        </p:nvSpPr>
        <p:spPr/>
        <p:txBody>
          <a:bodyPr/>
          <a:lstStyle/>
          <a:p>
            <a:fld id="{10E4A4DB-036F-4816-A98C-42C4167E83C5}" type="slidenum">
              <a:rPr lang="en-US" smtClean="0"/>
              <a:pPr/>
              <a:t>29</a:t>
            </a:fld>
            <a:endParaRPr lang="en-US"/>
          </a:p>
        </p:txBody>
      </p:sp>
      <p:sp>
        <p:nvSpPr>
          <p:cNvPr id="4" name="Content Placeholder 3"/>
          <p:cNvSpPr>
            <a:spLocks noGrp="1"/>
          </p:cNvSpPr>
          <p:nvPr>
            <p:ph idx="1"/>
          </p:nvPr>
        </p:nvSpPr>
        <p:spPr>
          <a:xfrm>
            <a:off x="982637" y="1060128"/>
            <a:ext cx="10481481" cy="3525519"/>
          </a:xfrm>
        </p:spPr>
        <p:txBody>
          <a:bodyPr/>
          <a:lstStyle/>
          <a:p>
            <a:r>
              <a:rPr lang="en-IN" dirty="0"/>
              <a:t>Proxy microservice design pattern is a variation of Aggregator. In this case, no aggregation needs to happen on the client but a different microservice may be invoked based upon the business need.</a:t>
            </a:r>
          </a:p>
          <a:p>
            <a:pPr marL="0" indent="0">
              <a:buNone/>
            </a:pPr>
            <a:endParaRPr lang="en-US" dirty="0"/>
          </a:p>
        </p:txBody>
      </p:sp>
      <p:sp>
        <p:nvSpPr>
          <p:cNvPr id="5" name="Title 4"/>
          <p:cNvSpPr>
            <a:spLocks noGrp="1"/>
          </p:cNvSpPr>
          <p:nvPr>
            <p:ph type="title"/>
          </p:nvPr>
        </p:nvSpPr>
        <p:spPr/>
        <p:txBody>
          <a:bodyPr>
            <a:normAutofit/>
          </a:bodyPr>
          <a:lstStyle/>
          <a:p>
            <a:r>
              <a:rPr lang="en-US" dirty="0"/>
              <a:t>Proxy Microservice Design Pattern</a:t>
            </a:r>
          </a:p>
        </p:txBody>
      </p:sp>
      <p:pic>
        <p:nvPicPr>
          <p:cNvPr id="2050" name="Picture 2" descr="Microservice Proxy Design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6127" y="2464010"/>
            <a:ext cx="6571396" cy="3369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25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l"/>
            <a:r>
              <a:rPr lang="en-IN"/>
              <a:t>©2015 ITC Infotech. All Rights Reserved.</a:t>
            </a:r>
            <a:endParaRPr lang="en-US" dirty="0"/>
          </a:p>
        </p:txBody>
      </p:sp>
      <p:sp>
        <p:nvSpPr>
          <p:cNvPr id="3" name="Slide Number Placeholder 2"/>
          <p:cNvSpPr>
            <a:spLocks noGrp="1"/>
          </p:cNvSpPr>
          <p:nvPr>
            <p:ph type="sldNum" sz="quarter" idx="4"/>
          </p:nvPr>
        </p:nvSpPr>
        <p:spPr/>
        <p:txBody>
          <a:bodyPr/>
          <a:lstStyle/>
          <a:p>
            <a:fld id="{10E4A4DB-036F-4816-A98C-42C4167E83C5}" type="slidenum">
              <a:rPr lang="en-US" smtClean="0"/>
              <a:pPr/>
              <a:t>3</a:t>
            </a:fld>
            <a:endParaRPr lang="en-US"/>
          </a:p>
        </p:txBody>
      </p:sp>
      <p:sp>
        <p:nvSpPr>
          <p:cNvPr id="4" name="Content Placeholder 3"/>
          <p:cNvSpPr>
            <a:spLocks noGrp="1"/>
          </p:cNvSpPr>
          <p:nvPr>
            <p:ph idx="1"/>
          </p:nvPr>
        </p:nvSpPr>
        <p:spPr/>
        <p:txBody>
          <a:bodyPr>
            <a:normAutofit/>
          </a:bodyPr>
          <a:lstStyle/>
          <a:p>
            <a:r>
              <a:rPr lang="en-IN" dirty="0"/>
              <a:t>As per “</a:t>
            </a:r>
            <a:r>
              <a:rPr lang="en-IN" dirty="0" err="1"/>
              <a:t>ThoughtWorks</a:t>
            </a:r>
            <a:r>
              <a:rPr lang="en-IN" dirty="0"/>
              <a:t>” by “Sam </a:t>
            </a:r>
            <a:r>
              <a:rPr lang="en-IN" dirty="0" err="1"/>
              <a:t>Newmann</a:t>
            </a:r>
            <a:r>
              <a:rPr lang="en-IN" dirty="0"/>
              <a:t>” - Small Autonomous services that work together.</a:t>
            </a:r>
            <a:endParaRPr lang="en-US" dirty="0"/>
          </a:p>
          <a:p>
            <a:r>
              <a:rPr lang="en-US" dirty="0"/>
              <a:t>Smart endpoints and dumb pipes – Explain</a:t>
            </a:r>
          </a:p>
          <a:p>
            <a:r>
              <a:rPr lang="en-US" dirty="0"/>
              <a:t>A way of designing software applications as suites of independently deployable services.</a:t>
            </a:r>
          </a:p>
          <a:p>
            <a:r>
              <a:rPr lang="en-US" dirty="0"/>
              <a:t>Microservices architecture is an approach to developing a single application as suites of small services, each running in its own process and communicating with lightweight mechanisms.</a:t>
            </a:r>
          </a:p>
          <a:p>
            <a:r>
              <a:rPr lang="en-IN" dirty="0"/>
              <a:t>Each Microservice delivers a single complete business capability.</a:t>
            </a:r>
          </a:p>
          <a:p>
            <a:r>
              <a:rPr lang="en-IN" dirty="0"/>
              <a:t>According to me : Multiple Applications/Services/Components Are Partitioned Along Functional Boundaries.</a:t>
            </a:r>
            <a:endParaRPr lang="en-US" dirty="0"/>
          </a:p>
        </p:txBody>
      </p:sp>
      <p:sp>
        <p:nvSpPr>
          <p:cNvPr id="5" name="Title 4"/>
          <p:cNvSpPr>
            <a:spLocks noGrp="1"/>
          </p:cNvSpPr>
          <p:nvPr>
            <p:ph type="title"/>
          </p:nvPr>
        </p:nvSpPr>
        <p:spPr/>
        <p:txBody>
          <a:bodyPr/>
          <a:lstStyle/>
          <a:p>
            <a:r>
              <a:rPr lang="en-US" dirty="0"/>
              <a:t>Definition of Microservice</a:t>
            </a:r>
          </a:p>
        </p:txBody>
      </p:sp>
    </p:spTree>
    <p:extLst>
      <p:ext uri="{BB962C8B-B14F-4D97-AF65-F5344CB8AC3E}">
        <p14:creationId xmlns:p14="http://schemas.microsoft.com/office/powerpoint/2010/main" val="25872179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l"/>
            <a:r>
              <a:rPr lang="en-IN"/>
              <a:t>©2015 ITC Infotech. All Rights Reserved.</a:t>
            </a:r>
            <a:endParaRPr lang="en-US" dirty="0"/>
          </a:p>
        </p:txBody>
      </p:sp>
      <p:sp>
        <p:nvSpPr>
          <p:cNvPr id="3" name="Slide Number Placeholder 2"/>
          <p:cNvSpPr>
            <a:spLocks noGrp="1"/>
          </p:cNvSpPr>
          <p:nvPr>
            <p:ph type="sldNum" sz="quarter" idx="4"/>
          </p:nvPr>
        </p:nvSpPr>
        <p:spPr/>
        <p:txBody>
          <a:bodyPr/>
          <a:lstStyle/>
          <a:p>
            <a:fld id="{10E4A4DB-036F-4816-A98C-42C4167E83C5}" type="slidenum">
              <a:rPr lang="en-US" smtClean="0"/>
              <a:pPr/>
              <a:t>30</a:t>
            </a:fld>
            <a:endParaRPr lang="en-US"/>
          </a:p>
        </p:txBody>
      </p:sp>
      <p:sp>
        <p:nvSpPr>
          <p:cNvPr id="4" name="Content Placeholder 3"/>
          <p:cNvSpPr>
            <a:spLocks noGrp="1"/>
          </p:cNvSpPr>
          <p:nvPr>
            <p:ph idx="1"/>
          </p:nvPr>
        </p:nvSpPr>
        <p:spPr/>
        <p:txBody>
          <a:bodyPr/>
          <a:lstStyle/>
          <a:p>
            <a:r>
              <a:rPr lang="en-IN" dirty="0"/>
              <a:t>Chained microservice design pattern produce a single consolidated response to the request. In this case, the request from the client is received by Service A, which is then communicating with Service B, which in turn may be communicating with Service C. All the services are likely using a synchronous HTTP request/response messaging.</a:t>
            </a:r>
          </a:p>
          <a:p>
            <a:pPr marL="0" indent="0">
              <a:buNone/>
            </a:pPr>
            <a:endParaRPr lang="en-IN" dirty="0"/>
          </a:p>
        </p:txBody>
      </p:sp>
      <p:sp>
        <p:nvSpPr>
          <p:cNvPr id="5" name="Title 4"/>
          <p:cNvSpPr>
            <a:spLocks noGrp="1"/>
          </p:cNvSpPr>
          <p:nvPr>
            <p:ph type="title"/>
          </p:nvPr>
        </p:nvSpPr>
        <p:spPr/>
        <p:txBody>
          <a:bodyPr>
            <a:normAutofit/>
          </a:bodyPr>
          <a:lstStyle/>
          <a:p>
            <a:r>
              <a:rPr lang="en-US" dirty="0"/>
              <a:t>Chained Microservice Design Pattern</a:t>
            </a:r>
          </a:p>
        </p:txBody>
      </p:sp>
      <p:pic>
        <p:nvPicPr>
          <p:cNvPr id="3074" name="Picture 2" descr="Microservice Chain Design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4268" y="3050640"/>
            <a:ext cx="6537278" cy="3670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30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l"/>
            <a:r>
              <a:rPr lang="en-IN"/>
              <a:t>©2015 ITC Infotech. All Rights Reserved.</a:t>
            </a:r>
            <a:endParaRPr lang="en-US" dirty="0"/>
          </a:p>
        </p:txBody>
      </p:sp>
      <p:sp>
        <p:nvSpPr>
          <p:cNvPr id="3" name="Slide Number Placeholder 2"/>
          <p:cNvSpPr>
            <a:spLocks noGrp="1"/>
          </p:cNvSpPr>
          <p:nvPr>
            <p:ph type="sldNum" sz="quarter" idx="4"/>
          </p:nvPr>
        </p:nvSpPr>
        <p:spPr/>
        <p:txBody>
          <a:bodyPr/>
          <a:lstStyle/>
          <a:p>
            <a:fld id="{10E4A4DB-036F-4816-A98C-42C4167E83C5}" type="slidenum">
              <a:rPr lang="en-US" smtClean="0"/>
              <a:pPr/>
              <a:t>31</a:t>
            </a:fld>
            <a:endParaRPr lang="en-US"/>
          </a:p>
        </p:txBody>
      </p:sp>
      <p:sp>
        <p:nvSpPr>
          <p:cNvPr id="4" name="Content Placeholder 3"/>
          <p:cNvSpPr>
            <a:spLocks noGrp="1"/>
          </p:cNvSpPr>
          <p:nvPr>
            <p:ph idx="1"/>
          </p:nvPr>
        </p:nvSpPr>
        <p:spPr/>
        <p:txBody>
          <a:bodyPr/>
          <a:lstStyle/>
          <a:p>
            <a:r>
              <a:rPr lang="en-IN" dirty="0"/>
              <a:t>Branch microservice design pattern extends Aggregator design pattern and allows simultaneous response processing from two, likely mutually exclusive, chains of microservices. This pattern can also be used to call different chains, or a single chain, based upon the business needs.</a:t>
            </a:r>
          </a:p>
          <a:p>
            <a:pPr marL="0" indent="0">
              <a:buNone/>
            </a:pPr>
            <a:endParaRPr lang="en-US" dirty="0"/>
          </a:p>
        </p:txBody>
      </p:sp>
      <p:sp>
        <p:nvSpPr>
          <p:cNvPr id="5" name="Title 4"/>
          <p:cNvSpPr>
            <a:spLocks noGrp="1"/>
          </p:cNvSpPr>
          <p:nvPr>
            <p:ph type="title"/>
          </p:nvPr>
        </p:nvSpPr>
        <p:spPr/>
        <p:txBody>
          <a:bodyPr>
            <a:normAutofit/>
          </a:bodyPr>
          <a:lstStyle/>
          <a:p>
            <a:r>
              <a:rPr lang="en-US" dirty="0"/>
              <a:t>Branch Microservice Design Pattern</a:t>
            </a:r>
          </a:p>
        </p:txBody>
      </p:sp>
      <p:pic>
        <p:nvPicPr>
          <p:cNvPr id="4098" name="Picture 2" descr="Microservice Branch Design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7349" y="2880523"/>
            <a:ext cx="7002717" cy="3840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3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l"/>
            <a:r>
              <a:rPr lang="en-IN"/>
              <a:t>©2015 ITC Infotech. All Rights Reserved.</a:t>
            </a:r>
            <a:endParaRPr lang="en-US" dirty="0"/>
          </a:p>
        </p:txBody>
      </p:sp>
      <p:sp>
        <p:nvSpPr>
          <p:cNvPr id="3" name="Slide Number Placeholder 2"/>
          <p:cNvSpPr>
            <a:spLocks noGrp="1"/>
          </p:cNvSpPr>
          <p:nvPr>
            <p:ph type="sldNum" sz="quarter" idx="4"/>
          </p:nvPr>
        </p:nvSpPr>
        <p:spPr/>
        <p:txBody>
          <a:bodyPr/>
          <a:lstStyle/>
          <a:p>
            <a:fld id="{10E4A4DB-036F-4816-A98C-42C4167E83C5}" type="slidenum">
              <a:rPr lang="en-US" smtClean="0"/>
              <a:pPr/>
              <a:t>32</a:t>
            </a:fld>
            <a:endParaRPr lang="en-US"/>
          </a:p>
        </p:txBody>
      </p:sp>
      <p:sp>
        <p:nvSpPr>
          <p:cNvPr id="4" name="Content Placeholder 3"/>
          <p:cNvSpPr>
            <a:spLocks noGrp="1"/>
          </p:cNvSpPr>
          <p:nvPr>
            <p:ph idx="1"/>
          </p:nvPr>
        </p:nvSpPr>
        <p:spPr/>
        <p:txBody>
          <a:bodyPr>
            <a:normAutofit fontScale="85000" lnSpcReduction="10000"/>
          </a:bodyPr>
          <a:lstStyle/>
          <a:p>
            <a:r>
              <a:rPr lang="en-IN" dirty="0"/>
              <a:t>One of the design principles of microservice is autonomy. That means the service is full-stack and has control of all the components – UI, middleware, persistence, transaction. This allows the service to be polyglot, and use the right tool for the right job. For example, if a NoSQL data store can be used if that is more appropriate instead of jamming that data in a SQL database.</a:t>
            </a:r>
          </a:p>
          <a:p>
            <a:r>
              <a:rPr lang="en-IN" dirty="0"/>
              <a:t>However a typical problem, especially when refactoring from an existing monolithic application, is database normalization such that each microservice has the right amount of data – nothing less and nothing more. Even if only a SQL database is used in the monolithic application, </a:t>
            </a:r>
            <a:r>
              <a:rPr lang="en-IN" dirty="0" err="1"/>
              <a:t>denormalizing</a:t>
            </a:r>
            <a:r>
              <a:rPr lang="en-IN" dirty="0"/>
              <a:t> the database would lead to duplication of data, and possibly inconsistency. In a transition phase, some applications may benefit from a shared data microservice design pattern.</a:t>
            </a:r>
          </a:p>
          <a:p>
            <a:r>
              <a:rPr lang="en-IN" dirty="0"/>
              <a:t>In this design pattern, some microservices, likely in a chain, may share caching and database stores. This would only make sense if there is a strong coupling between the two services. Some might consider this an anti-pattern but business needs might require in some cases to follow this. This would certainly be an anti-pattern for greenfield applications that are design based upon </a:t>
            </a:r>
          </a:p>
          <a:p>
            <a:endParaRPr lang="en-US" dirty="0"/>
          </a:p>
        </p:txBody>
      </p:sp>
      <p:sp>
        <p:nvSpPr>
          <p:cNvPr id="5" name="Title 4"/>
          <p:cNvSpPr>
            <a:spLocks noGrp="1"/>
          </p:cNvSpPr>
          <p:nvPr>
            <p:ph type="title"/>
          </p:nvPr>
        </p:nvSpPr>
        <p:spPr/>
        <p:txBody>
          <a:bodyPr>
            <a:normAutofit/>
          </a:bodyPr>
          <a:lstStyle/>
          <a:p>
            <a:r>
              <a:rPr lang="en-US" dirty="0"/>
              <a:t>Shared Data Microservice Design Pattern</a:t>
            </a:r>
          </a:p>
        </p:txBody>
      </p:sp>
    </p:spTree>
    <p:extLst>
      <p:ext uri="{BB962C8B-B14F-4D97-AF65-F5344CB8AC3E}">
        <p14:creationId xmlns:p14="http://schemas.microsoft.com/office/powerpoint/2010/main" val="1961404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l"/>
            <a:r>
              <a:rPr lang="en-IN"/>
              <a:t>©2015 ITC Infotech. All Rights Reserved.</a:t>
            </a:r>
            <a:endParaRPr lang="en-US" dirty="0"/>
          </a:p>
        </p:txBody>
      </p:sp>
      <p:sp>
        <p:nvSpPr>
          <p:cNvPr id="3" name="Slide Number Placeholder 2"/>
          <p:cNvSpPr>
            <a:spLocks noGrp="1"/>
          </p:cNvSpPr>
          <p:nvPr>
            <p:ph type="sldNum" sz="quarter" idx="4"/>
          </p:nvPr>
        </p:nvSpPr>
        <p:spPr/>
        <p:txBody>
          <a:bodyPr/>
          <a:lstStyle/>
          <a:p>
            <a:fld id="{10E4A4DB-036F-4816-A98C-42C4167E83C5}" type="slidenum">
              <a:rPr lang="en-US" smtClean="0"/>
              <a:pPr/>
              <a:t>33</a:t>
            </a:fld>
            <a:endParaRPr lang="en-US"/>
          </a:p>
        </p:txBody>
      </p:sp>
      <p:sp>
        <p:nvSpPr>
          <p:cNvPr id="5" name="Title 4"/>
          <p:cNvSpPr>
            <a:spLocks noGrp="1"/>
          </p:cNvSpPr>
          <p:nvPr>
            <p:ph type="title"/>
          </p:nvPr>
        </p:nvSpPr>
        <p:spPr/>
        <p:txBody>
          <a:bodyPr/>
          <a:lstStyle/>
          <a:p>
            <a:r>
              <a:rPr lang="en-US" dirty="0"/>
              <a:t>Shared Data Microservice Design Pattern</a:t>
            </a:r>
          </a:p>
        </p:txBody>
      </p:sp>
      <p:pic>
        <p:nvPicPr>
          <p:cNvPr id="5122" name="Picture 2" descr="Microservice Branch Shared Data Design Patter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7960" y="1143000"/>
            <a:ext cx="8117743" cy="502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0460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l"/>
            <a:r>
              <a:rPr lang="en-IN"/>
              <a:t>©2015 ITC Infotech. All Rights Reserved.</a:t>
            </a:r>
            <a:endParaRPr lang="en-US" dirty="0"/>
          </a:p>
        </p:txBody>
      </p:sp>
      <p:sp>
        <p:nvSpPr>
          <p:cNvPr id="3" name="Slide Number Placeholder 2"/>
          <p:cNvSpPr>
            <a:spLocks noGrp="1"/>
          </p:cNvSpPr>
          <p:nvPr>
            <p:ph type="sldNum" sz="quarter" idx="4"/>
          </p:nvPr>
        </p:nvSpPr>
        <p:spPr/>
        <p:txBody>
          <a:bodyPr/>
          <a:lstStyle/>
          <a:p>
            <a:fld id="{10E4A4DB-036F-4816-A98C-42C4167E83C5}" type="slidenum">
              <a:rPr lang="en-US" smtClean="0"/>
              <a:pPr/>
              <a:t>34</a:t>
            </a:fld>
            <a:endParaRPr lang="en-US"/>
          </a:p>
        </p:txBody>
      </p:sp>
      <p:sp>
        <p:nvSpPr>
          <p:cNvPr id="4" name="Content Placeholder 3"/>
          <p:cNvSpPr>
            <a:spLocks noGrp="1"/>
          </p:cNvSpPr>
          <p:nvPr>
            <p:ph idx="1"/>
          </p:nvPr>
        </p:nvSpPr>
        <p:spPr/>
        <p:txBody>
          <a:bodyPr/>
          <a:lstStyle/>
          <a:p>
            <a:r>
              <a:rPr lang="en-IN" dirty="0"/>
              <a:t>While REST design pattern is quite prevalent, and well understood, but it has the limitation of being synchronous, and thus blocking. Asynchrony can be achieved but that is done in an application specific way. Some microservice architectures may elect to use message queues instead of REST request/response because of that. In this design pattern, Service A may call Service C synchronously which is then communicating with Service B and D asynchronously using a shared message queue. Service A -&gt; Service C communication may be asynchronous, possibly using </a:t>
            </a:r>
            <a:r>
              <a:rPr lang="en-IN" dirty="0" err="1"/>
              <a:t>WebSockets</a:t>
            </a:r>
            <a:r>
              <a:rPr lang="en-IN" dirty="0"/>
              <a:t>, to achieve the desired scalability.</a:t>
            </a:r>
          </a:p>
          <a:p>
            <a:r>
              <a:rPr lang="en-IN" dirty="0"/>
              <a:t>A combination of REST request/response and pub/sub messaging may be used to accomplish the business need.</a:t>
            </a:r>
          </a:p>
          <a:p>
            <a:endParaRPr lang="en-US" dirty="0"/>
          </a:p>
        </p:txBody>
      </p:sp>
      <p:sp>
        <p:nvSpPr>
          <p:cNvPr id="5" name="Title 4"/>
          <p:cNvSpPr>
            <a:spLocks noGrp="1"/>
          </p:cNvSpPr>
          <p:nvPr>
            <p:ph type="title"/>
          </p:nvPr>
        </p:nvSpPr>
        <p:spPr/>
        <p:txBody>
          <a:bodyPr>
            <a:normAutofit/>
          </a:bodyPr>
          <a:lstStyle/>
          <a:p>
            <a:r>
              <a:rPr lang="en-IN" dirty="0"/>
              <a:t>Asynchronous Messaging Microservice Design Pattern</a:t>
            </a:r>
            <a:endParaRPr lang="en-US" dirty="0"/>
          </a:p>
        </p:txBody>
      </p:sp>
    </p:spTree>
    <p:extLst>
      <p:ext uri="{BB962C8B-B14F-4D97-AF65-F5344CB8AC3E}">
        <p14:creationId xmlns:p14="http://schemas.microsoft.com/office/powerpoint/2010/main" val="109467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l"/>
            <a:r>
              <a:rPr lang="en-IN"/>
              <a:t>©2015 ITC Infotech. All Rights Reserved.</a:t>
            </a:r>
            <a:endParaRPr lang="en-US" dirty="0"/>
          </a:p>
        </p:txBody>
      </p:sp>
      <p:sp>
        <p:nvSpPr>
          <p:cNvPr id="3" name="Slide Number Placeholder 2"/>
          <p:cNvSpPr>
            <a:spLocks noGrp="1"/>
          </p:cNvSpPr>
          <p:nvPr>
            <p:ph type="sldNum" sz="quarter" idx="4"/>
          </p:nvPr>
        </p:nvSpPr>
        <p:spPr/>
        <p:txBody>
          <a:bodyPr/>
          <a:lstStyle/>
          <a:p>
            <a:fld id="{10E4A4DB-036F-4816-A98C-42C4167E83C5}" type="slidenum">
              <a:rPr lang="en-US" smtClean="0"/>
              <a:pPr/>
              <a:t>35</a:t>
            </a:fld>
            <a:endParaRPr lang="en-US"/>
          </a:p>
        </p:txBody>
      </p:sp>
      <p:sp>
        <p:nvSpPr>
          <p:cNvPr id="5" name="Title 4"/>
          <p:cNvSpPr>
            <a:spLocks noGrp="1"/>
          </p:cNvSpPr>
          <p:nvPr>
            <p:ph type="title"/>
          </p:nvPr>
        </p:nvSpPr>
        <p:spPr/>
        <p:txBody>
          <a:bodyPr>
            <a:normAutofit/>
          </a:bodyPr>
          <a:lstStyle/>
          <a:p>
            <a:r>
              <a:rPr lang="en-IN" dirty="0"/>
              <a:t>Asynchronous Messaging Microservice Design Pattern</a:t>
            </a:r>
            <a:endParaRPr lang="en-US" dirty="0"/>
          </a:p>
        </p:txBody>
      </p:sp>
      <p:pic>
        <p:nvPicPr>
          <p:cNvPr id="6146" name="Picture 2" descr="Microservice Async Messaging Design Patter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76011" y="1143000"/>
            <a:ext cx="8041640" cy="502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544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l"/>
            <a:r>
              <a:rPr lang="en-IN"/>
              <a:t>©2015 ITC Infotech. All Rights Reserved.</a:t>
            </a:r>
            <a:endParaRPr lang="en-US" dirty="0"/>
          </a:p>
        </p:txBody>
      </p:sp>
      <p:sp>
        <p:nvSpPr>
          <p:cNvPr id="3" name="Slide Number Placeholder 2"/>
          <p:cNvSpPr>
            <a:spLocks noGrp="1"/>
          </p:cNvSpPr>
          <p:nvPr>
            <p:ph type="sldNum" sz="quarter" idx="4"/>
          </p:nvPr>
        </p:nvSpPr>
        <p:spPr/>
        <p:txBody>
          <a:bodyPr/>
          <a:lstStyle/>
          <a:p>
            <a:fld id="{10E4A4DB-036F-4816-A98C-42C4167E83C5}" type="slidenum">
              <a:rPr lang="en-US" smtClean="0"/>
              <a:pPr/>
              <a:t>36</a:t>
            </a:fld>
            <a:endParaRPr lang="en-US"/>
          </a:p>
        </p:txBody>
      </p:sp>
      <p:sp>
        <p:nvSpPr>
          <p:cNvPr id="4" name="Content Placeholder 3"/>
          <p:cNvSpPr>
            <a:spLocks noGrp="1"/>
          </p:cNvSpPr>
          <p:nvPr>
            <p:ph idx="1"/>
          </p:nvPr>
        </p:nvSpPr>
        <p:spPr>
          <a:xfrm>
            <a:off x="832908" y="1061885"/>
            <a:ext cx="11201776" cy="5294466"/>
          </a:xfrm>
        </p:spPr>
        <p:txBody>
          <a:bodyPr>
            <a:normAutofit fontScale="55000" lnSpcReduction="20000"/>
          </a:bodyPr>
          <a:lstStyle/>
          <a:p>
            <a:pPr fontAlgn="base"/>
            <a:r>
              <a:rPr lang="en-IN" sz="3300" dirty="0"/>
              <a:t>A microservices architecture necessitates a </a:t>
            </a:r>
            <a:r>
              <a:rPr lang="en-IN" sz="3300" b="1" dirty="0"/>
              <a:t>distributed system which can be complex</a:t>
            </a:r>
            <a:r>
              <a:rPr lang="en-IN" sz="3300" dirty="0"/>
              <a:t> and hard to manage. Having the right resources and knowledge can be an inhibitor for organizations considering a transition. Netflix has </a:t>
            </a:r>
            <a:r>
              <a:rPr lang="en-IN" sz="3300" dirty="0">
                <a:hlinkClick r:id="rId2"/>
              </a:rPr>
              <a:t>a great slide deck</a:t>
            </a:r>
            <a:r>
              <a:rPr lang="en-IN" sz="3300" dirty="0"/>
              <a:t> on the issues they faced.</a:t>
            </a:r>
          </a:p>
          <a:p>
            <a:pPr fontAlgn="base"/>
            <a:r>
              <a:rPr lang="en-IN" sz="3300" dirty="0"/>
              <a:t>Microservices creates an increased amount of infrastructure and </a:t>
            </a:r>
            <a:r>
              <a:rPr lang="en-IN" sz="3300" b="1" dirty="0"/>
              <a:t>increased operations management</a:t>
            </a:r>
            <a:r>
              <a:rPr lang="en-IN" sz="3300" dirty="0"/>
              <a:t>. Each service will require its own resources, monitoring, and testing. Additionally, replicating the automated build, test, and deployment pipeline of each service using continuous delivery practices is a standard for most microservices infrastructures.</a:t>
            </a:r>
          </a:p>
          <a:p>
            <a:pPr fontAlgn="base"/>
            <a:r>
              <a:rPr lang="en-IN" sz="3300" dirty="0"/>
              <a:t>Testing within each service is not anything unusual or difficult. However, </a:t>
            </a:r>
            <a:r>
              <a:rPr lang="en-IN" sz="3300" b="1" dirty="0"/>
              <a:t>testing an application utilizing a microservices architecture is not cut and dry</a:t>
            </a:r>
            <a:r>
              <a:rPr lang="en-IN" sz="3300" dirty="0"/>
              <a:t>. Testing the entire application as a whole, and how services function with one another can be difficult.</a:t>
            </a:r>
          </a:p>
          <a:p>
            <a:pPr fontAlgn="base"/>
            <a:r>
              <a:rPr lang="en-IN" sz="3300" dirty="0"/>
              <a:t>Since microservices are isolated from one another, developers have the opportunity to choose which technologies, languages, and libraries should be used for their component. While this is on the list of advantages</a:t>
            </a:r>
            <a:r>
              <a:rPr lang="en-IN" sz="3300" b="1" dirty="0"/>
              <a:t>, a polyglot environment could lead to a more chaotic and hard to manage application</a:t>
            </a:r>
            <a:r>
              <a:rPr lang="en-IN" sz="3300" dirty="0"/>
              <a:t>.</a:t>
            </a:r>
          </a:p>
          <a:p>
            <a:pPr fontAlgn="base"/>
            <a:r>
              <a:rPr lang="en-IN" sz="3300" dirty="0"/>
              <a:t>Common practice in a microservices architecture is to segment services and their corresponding data management systems. Since each database is segmented to support the service, </a:t>
            </a:r>
            <a:r>
              <a:rPr lang="en-IN" sz="3300" b="1" dirty="0"/>
              <a:t>management of the databases and its data becomes much more difficult</a:t>
            </a:r>
            <a:r>
              <a:rPr lang="en-IN" sz="3300" dirty="0"/>
              <a:t>.</a:t>
            </a:r>
          </a:p>
          <a:p>
            <a:pPr fontAlgn="base"/>
            <a:r>
              <a:rPr lang="en-IN" sz="3300" dirty="0"/>
              <a:t>While most argue that team segmentation is generally a positive thing, </a:t>
            </a:r>
            <a:r>
              <a:rPr lang="en-IN" sz="3300" b="1" dirty="0"/>
              <a:t>management complexity increases when teams are separated and working in isolation. </a:t>
            </a:r>
            <a:r>
              <a:rPr lang="en-IN" sz="3300" dirty="0"/>
              <a:t>Orchestration of microservices brings about a need for increased communication throughout the organization.</a:t>
            </a:r>
          </a:p>
          <a:p>
            <a:pPr fontAlgn="base"/>
            <a:r>
              <a:rPr lang="en-IN" sz="3300" dirty="0"/>
              <a:t>A microservices architecture </a:t>
            </a:r>
            <a:r>
              <a:rPr lang="en-IN" sz="3300" b="1" dirty="0"/>
              <a:t>could increase the amount of memory used</a:t>
            </a:r>
            <a:r>
              <a:rPr lang="en-IN" sz="3300" dirty="0"/>
              <a:t>. In most applications, several classes and libraries are often replicated in each microservice bundle and the overall memory footprint increases.</a:t>
            </a:r>
          </a:p>
          <a:p>
            <a:pPr fontAlgn="base"/>
            <a:r>
              <a:rPr lang="en-IN" sz="3300" dirty="0"/>
              <a:t>Depending on how you implement communications between microservices, there could be </a:t>
            </a:r>
            <a:r>
              <a:rPr lang="en-IN" sz="3300" b="1" dirty="0"/>
              <a:t>decreased performance</a:t>
            </a:r>
            <a:r>
              <a:rPr lang="en-IN" sz="3300" dirty="0"/>
              <a:t> due to increase in communication between various services via HTTP calls.</a:t>
            </a:r>
          </a:p>
          <a:p>
            <a:endParaRPr lang="en-US" dirty="0"/>
          </a:p>
        </p:txBody>
      </p:sp>
      <p:sp>
        <p:nvSpPr>
          <p:cNvPr id="5" name="Title 4"/>
          <p:cNvSpPr>
            <a:spLocks noGrp="1"/>
          </p:cNvSpPr>
          <p:nvPr>
            <p:ph type="title"/>
          </p:nvPr>
        </p:nvSpPr>
        <p:spPr/>
        <p:txBody>
          <a:bodyPr/>
          <a:lstStyle/>
          <a:p>
            <a:r>
              <a:rPr lang="en-US" dirty="0"/>
              <a:t>Microservices Disadvantages</a:t>
            </a:r>
          </a:p>
        </p:txBody>
      </p:sp>
    </p:spTree>
    <p:extLst>
      <p:ext uri="{BB962C8B-B14F-4D97-AF65-F5344CB8AC3E}">
        <p14:creationId xmlns:p14="http://schemas.microsoft.com/office/powerpoint/2010/main" val="1232429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l"/>
            <a:r>
              <a:rPr lang="en-IN"/>
              <a:t>©2015 ITC Infotech. All Rights Reserved.</a:t>
            </a:r>
            <a:endParaRPr lang="en-US" dirty="0"/>
          </a:p>
        </p:txBody>
      </p:sp>
      <p:sp>
        <p:nvSpPr>
          <p:cNvPr id="3" name="Slide Number Placeholder 2"/>
          <p:cNvSpPr>
            <a:spLocks noGrp="1"/>
          </p:cNvSpPr>
          <p:nvPr>
            <p:ph type="sldNum" sz="quarter" idx="4"/>
          </p:nvPr>
        </p:nvSpPr>
        <p:spPr/>
        <p:txBody>
          <a:bodyPr/>
          <a:lstStyle/>
          <a:p>
            <a:fld id="{10E4A4DB-036F-4816-A98C-42C4167E83C5}" type="slidenum">
              <a:rPr lang="en-US" smtClean="0"/>
              <a:pPr/>
              <a:t>37</a:t>
            </a:fld>
            <a:endParaRPr lang="en-US"/>
          </a:p>
        </p:txBody>
      </p:sp>
      <p:sp>
        <p:nvSpPr>
          <p:cNvPr id="4" name="Content Placeholder 3"/>
          <p:cNvSpPr>
            <a:spLocks noGrp="1"/>
          </p:cNvSpPr>
          <p:nvPr>
            <p:ph idx="1"/>
          </p:nvPr>
        </p:nvSpPr>
        <p:spPr/>
        <p:txBody>
          <a:bodyPr>
            <a:normAutofit fontScale="92500" lnSpcReduction="10000"/>
          </a:bodyPr>
          <a:lstStyle/>
          <a:p>
            <a:r>
              <a:rPr lang="en-IN" dirty="0"/>
              <a:t>Developing distributed systems can be complex. By which I mean, because everything is now an independent service, you have to carefully handle requests travelling between your modules. There can be a scenario where one of the services may not be responding, forcing you to write extra code specifically to avoid disruption. Things can get more complicated when remote calls experience latency.</a:t>
            </a:r>
          </a:p>
          <a:p>
            <a:r>
              <a:rPr lang="en-IN" dirty="0"/>
              <a:t>Multiple databases and transaction management can be painful.</a:t>
            </a:r>
          </a:p>
          <a:p>
            <a:r>
              <a:rPr lang="en-IN" dirty="0"/>
              <a:t>Testing a microservices-based application can be cumbersome. Using the monolithic approach, we would just need to launch our WAR on an application server and ensure its connectivity with the underlying database. But now, each dependent service needs to be confirmed before you can start testing.</a:t>
            </a:r>
          </a:p>
          <a:p>
            <a:r>
              <a:rPr lang="en-IN" dirty="0"/>
              <a:t>Deploying microservices can be complex. They may need coordination among multiple services, which may not be as straightforward as deploying a WAR in a container.</a:t>
            </a:r>
          </a:p>
          <a:p>
            <a:endParaRPr lang="en-US" dirty="0"/>
          </a:p>
        </p:txBody>
      </p:sp>
      <p:sp>
        <p:nvSpPr>
          <p:cNvPr id="5" name="Title 4"/>
          <p:cNvSpPr>
            <a:spLocks noGrp="1"/>
          </p:cNvSpPr>
          <p:nvPr>
            <p:ph type="title"/>
          </p:nvPr>
        </p:nvSpPr>
        <p:spPr/>
        <p:txBody>
          <a:bodyPr/>
          <a:lstStyle/>
          <a:p>
            <a:r>
              <a:rPr lang="en-US" dirty="0"/>
              <a:t>Microservices Disadvantages</a:t>
            </a:r>
          </a:p>
        </p:txBody>
      </p:sp>
    </p:spTree>
    <p:extLst>
      <p:ext uri="{BB962C8B-B14F-4D97-AF65-F5344CB8AC3E}">
        <p14:creationId xmlns:p14="http://schemas.microsoft.com/office/powerpoint/2010/main" val="411744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l"/>
            <a:r>
              <a:rPr lang="en-IN"/>
              <a:t>©2015 ITC Infotech. All Rights Reserved.</a:t>
            </a:r>
            <a:endParaRPr lang="en-US" dirty="0"/>
          </a:p>
        </p:txBody>
      </p:sp>
      <p:sp>
        <p:nvSpPr>
          <p:cNvPr id="3" name="Slide Number Placeholder 2"/>
          <p:cNvSpPr>
            <a:spLocks noGrp="1"/>
          </p:cNvSpPr>
          <p:nvPr>
            <p:ph type="sldNum" sz="quarter" idx="4"/>
          </p:nvPr>
        </p:nvSpPr>
        <p:spPr/>
        <p:txBody>
          <a:bodyPr/>
          <a:lstStyle/>
          <a:p>
            <a:fld id="{10E4A4DB-036F-4816-A98C-42C4167E83C5}" type="slidenum">
              <a:rPr lang="en-US" smtClean="0"/>
              <a:pPr/>
              <a:t>38</a:t>
            </a:fld>
            <a:endParaRPr lang="en-US"/>
          </a:p>
        </p:txBody>
      </p:sp>
      <p:sp>
        <p:nvSpPr>
          <p:cNvPr id="4" name="Content Placeholder 3"/>
          <p:cNvSpPr>
            <a:spLocks noGrp="1"/>
          </p:cNvSpPr>
          <p:nvPr>
            <p:ph idx="1"/>
          </p:nvPr>
        </p:nvSpPr>
        <p:spPr>
          <a:xfrm>
            <a:off x="832908" y="817277"/>
            <a:ext cx="11128034" cy="5539074"/>
          </a:xfrm>
        </p:spPr>
        <p:txBody>
          <a:bodyPr>
            <a:normAutofit fontScale="92500" lnSpcReduction="10000"/>
          </a:bodyPr>
          <a:lstStyle/>
          <a:p>
            <a:r>
              <a:rPr lang="en-IN" dirty="0"/>
              <a:t>Obviously, no one is saying microservices can solve every problem. But microservices architecture may succeed where other service-based approaches have failed, because it's coming from the bottom up. </a:t>
            </a:r>
          </a:p>
          <a:p>
            <a:r>
              <a:rPr lang="en-IN" dirty="0"/>
              <a:t>A key driver in the movement toward microservices is the proliferation of connected devices — smartphones, tablets, wearables, smart home appliances, fitness trackers, drones and beyond. With connected devices flooding the market, there’s an increased emphasis on APIs.</a:t>
            </a:r>
          </a:p>
          <a:p>
            <a:r>
              <a:rPr lang="en-IN" dirty="0"/>
              <a:t>Each Service Can Use It’s Own Language. Resources are affordable in terms of cost.</a:t>
            </a:r>
          </a:p>
          <a:p>
            <a:r>
              <a:rPr lang="en-IN" dirty="0"/>
              <a:t>Success of Netflix and Amazon with microservices led other organizations to follow this architecture.</a:t>
            </a:r>
          </a:p>
          <a:p>
            <a:r>
              <a:rPr lang="en-IN" dirty="0"/>
              <a:t>It is only because of Microservices, Docker, Kubernetes, Microsoft, Amazon were able to sell their product nicely in the market. Develop a product and use Microservice propaganda to place the product in the market.</a:t>
            </a:r>
          </a:p>
          <a:p>
            <a:endParaRPr lang="en-US" dirty="0"/>
          </a:p>
        </p:txBody>
      </p:sp>
      <p:sp>
        <p:nvSpPr>
          <p:cNvPr id="5" name="Title 4"/>
          <p:cNvSpPr>
            <a:spLocks noGrp="1"/>
          </p:cNvSpPr>
          <p:nvPr>
            <p:ph type="title"/>
          </p:nvPr>
        </p:nvSpPr>
        <p:spPr/>
        <p:txBody>
          <a:bodyPr/>
          <a:lstStyle/>
          <a:p>
            <a:r>
              <a:rPr lang="en-US" dirty="0"/>
              <a:t>Popularity of Microservices</a:t>
            </a:r>
          </a:p>
        </p:txBody>
      </p:sp>
    </p:spTree>
    <p:extLst>
      <p:ext uri="{BB962C8B-B14F-4D97-AF65-F5344CB8AC3E}">
        <p14:creationId xmlns:p14="http://schemas.microsoft.com/office/powerpoint/2010/main" val="3136403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l"/>
            <a:r>
              <a:rPr lang="en-IN"/>
              <a:t>©2015 ITC Infotech. All Rights Reserved.</a:t>
            </a:r>
            <a:endParaRPr lang="en-US" dirty="0"/>
          </a:p>
        </p:txBody>
      </p:sp>
      <p:sp>
        <p:nvSpPr>
          <p:cNvPr id="3" name="Slide Number Placeholder 2"/>
          <p:cNvSpPr>
            <a:spLocks noGrp="1"/>
          </p:cNvSpPr>
          <p:nvPr>
            <p:ph type="sldNum" sz="quarter" idx="4"/>
          </p:nvPr>
        </p:nvSpPr>
        <p:spPr/>
        <p:txBody>
          <a:bodyPr/>
          <a:lstStyle/>
          <a:p>
            <a:fld id="{10E4A4DB-036F-4816-A98C-42C4167E83C5}" type="slidenum">
              <a:rPr lang="en-US" smtClean="0"/>
              <a:pPr/>
              <a:t>39</a:t>
            </a:fld>
            <a:endParaRPr lang="en-US"/>
          </a:p>
        </p:txBody>
      </p:sp>
      <p:sp>
        <p:nvSpPr>
          <p:cNvPr id="4" name="Content Placeholder 3"/>
          <p:cNvSpPr>
            <a:spLocks noGrp="1"/>
          </p:cNvSpPr>
          <p:nvPr>
            <p:ph idx="1"/>
          </p:nvPr>
        </p:nvSpPr>
        <p:spPr/>
        <p:txBody>
          <a:bodyPr>
            <a:normAutofit/>
          </a:bodyPr>
          <a:lstStyle/>
          <a:p>
            <a:pPr marL="0" indent="0">
              <a:buNone/>
            </a:pPr>
            <a:r>
              <a:rPr lang="en-US" sz="9600" dirty="0"/>
              <a:t>Questions / Answers</a:t>
            </a:r>
          </a:p>
        </p:txBody>
      </p:sp>
      <p:sp>
        <p:nvSpPr>
          <p:cNvPr id="5" name="Title 4"/>
          <p:cNvSpPr>
            <a:spLocks noGrp="1"/>
          </p:cNvSpPr>
          <p:nvPr>
            <p:ph type="title"/>
          </p:nvPr>
        </p:nvSpPr>
        <p:spPr/>
        <p:txBody>
          <a:bodyPr/>
          <a:lstStyle/>
          <a:p>
            <a:r>
              <a:rPr lang="en-US" dirty="0"/>
              <a:t>End</a:t>
            </a:r>
          </a:p>
        </p:txBody>
      </p:sp>
    </p:spTree>
    <p:extLst>
      <p:ext uri="{BB962C8B-B14F-4D97-AF65-F5344CB8AC3E}">
        <p14:creationId xmlns:p14="http://schemas.microsoft.com/office/powerpoint/2010/main" val="433344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l"/>
            <a:r>
              <a:rPr lang="en-IN"/>
              <a:t>©2015 ITC Infotech. All Rights Reserved.</a:t>
            </a:r>
            <a:endParaRPr lang="en-US" dirty="0"/>
          </a:p>
        </p:txBody>
      </p:sp>
      <p:sp>
        <p:nvSpPr>
          <p:cNvPr id="3" name="Slide Number Placeholder 2"/>
          <p:cNvSpPr>
            <a:spLocks noGrp="1"/>
          </p:cNvSpPr>
          <p:nvPr>
            <p:ph type="sldNum" sz="quarter" idx="4"/>
          </p:nvPr>
        </p:nvSpPr>
        <p:spPr/>
        <p:txBody>
          <a:bodyPr/>
          <a:lstStyle/>
          <a:p>
            <a:fld id="{10E4A4DB-036F-4816-A98C-42C4167E83C5}" type="slidenum">
              <a:rPr lang="en-US" smtClean="0"/>
              <a:pPr/>
              <a:t>4</a:t>
            </a:fld>
            <a:endParaRPr lang="en-US"/>
          </a:p>
        </p:txBody>
      </p:sp>
      <p:sp>
        <p:nvSpPr>
          <p:cNvPr id="4" name="Content Placeholder 3"/>
          <p:cNvSpPr>
            <a:spLocks noGrp="1"/>
          </p:cNvSpPr>
          <p:nvPr>
            <p:ph idx="1"/>
          </p:nvPr>
        </p:nvSpPr>
        <p:spPr/>
        <p:txBody>
          <a:bodyPr/>
          <a:lstStyle/>
          <a:p>
            <a:r>
              <a:rPr lang="en-US" dirty="0"/>
              <a:t>Spring Boot is used to create Microservices</a:t>
            </a:r>
          </a:p>
          <a:p>
            <a:r>
              <a:rPr lang="en-US" dirty="0"/>
              <a:t>Docker is used to develop Microservices</a:t>
            </a:r>
          </a:p>
          <a:p>
            <a:r>
              <a:rPr lang="en-US" dirty="0"/>
              <a:t>Microservice is nothing but a combination of Docker and Spring Boot</a:t>
            </a:r>
          </a:p>
          <a:p>
            <a:r>
              <a:rPr lang="en-US" dirty="0"/>
              <a:t>Microservice means – Micro – service – small </a:t>
            </a:r>
            <a:r>
              <a:rPr lang="en-US" dirty="0" err="1"/>
              <a:t>small</a:t>
            </a:r>
            <a:r>
              <a:rPr lang="en-US" dirty="0"/>
              <a:t> jar files packaged in an application.</a:t>
            </a:r>
          </a:p>
          <a:p>
            <a:r>
              <a:rPr lang="en-US" dirty="0"/>
              <a:t>Microservice is better than SOA.</a:t>
            </a:r>
          </a:p>
          <a:p>
            <a:r>
              <a:rPr lang="en-US" dirty="0"/>
              <a:t>Microservice=REST ( Not Stomp over </a:t>
            </a:r>
            <a:r>
              <a:rPr lang="en-US" dirty="0" err="1"/>
              <a:t>Websocket</a:t>
            </a:r>
            <a:r>
              <a:rPr lang="en-US" dirty="0"/>
              <a:t>)</a:t>
            </a:r>
          </a:p>
          <a:p>
            <a:r>
              <a:rPr lang="en-US" dirty="0"/>
              <a:t>Only Java provides a way to develop Microservice</a:t>
            </a:r>
          </a:p>
          <a:p>
            <a:endParaRPr lang="en-US" dirty="0"/>
          </a:p>
        </p:txBody>
      </p:sp>
      <p:sp>
        <p:nvSpPr>
          <p:cNvPr id="5" name="Title 4"/>
          <p:cNvSpPr>
            <a:spLocks noGrp="1"/>
          </p:cNvSpPr>
          <p:nvPr>
            <p:ph type="title"/>
          </p:nvPr>
        </p:nvSpPr>
        <p:spPr/>
        <p:txBody>
          <a:bodyPr/>
          <a:lstStyle/>
          <a:p>
            <a:r>
              <a:rPr lang="en-US" dirty="0"/>
              <a:t>Confusing Notion/Concept</a:t>
            </a:r>
          </a:p>
        </p:txBody>
      </p:sp>
    </p:spTree>
    <p:extLst>
      <p:ext uri="{BB962C8B-B14F-4D97-AF65-F5344CB8AC3E}">
        <p14:creationId xmlns:p14="http://schemas.microsoft.com/office/powerpoint/2010/main" val="5904537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l"/>
            <a:r>
              <a:rPr lang="en-IN"/>
              <a:t>©2015 ITC Infotech. All Rights Reserved.</a:t>
            </a:r>
            <a:endParaRPr lang="en-US" dirty="0"/>
          </a:p>
        </p:txBody>
      </p:sp>
      <p:sp>
        <p:nvSpPr>
          <p:cNvPr id="3" name="Slide Number Placeholder 2"/>
          <p:cNvSpPr>
            <a:spLocks noGrp="1"/>
          </p:cNvSpPr>
          <p:nvPr>
            <p:ph type="sldNum" sz="quarter" idx="4"/>
          </p:nvPr>
        </p:nvSpPr>
        <p:spPr/>
        <p:txBody>
          <a:bodyPr/>
          <a:lstStyle/>
          <a:p>
            <a:fld id="{10E4A4DB-036F-4816-A98C-42C4167E83C5}" type="slidenum">
              <a:rPr lang="en-US" smtClean="0"/>
              <a:pPr/>
              <a:t>5</a:t>
            </a:fld>
            <a:endParaRPr lang="en-US"/>
          </a:p>
        </p:txBody>
      </p:sp>
      <p:sp>
        <p:nvSpPr>
          <p:cNvPr id="4" name="Content Placeholder 3"/>
          <p:cNvSpPr>
            <a:spLocks noGrp="1"/>
          </p:cNvSpPr>
          <p:nvPr>
            <p:ph idx="1"/>
          </p:nvPr>
        </p:nvSpPr>
        <p:spPr/>
        <p:txBody>
          <a:bodyPr>
            <a:normAutofit lnSpcReduction="10000"/>
          </a:bodyPr>
          <a:lstStyle/>
          <a:p>
            <a:r>
              <a:rPr lang="en-US" dirty="0"/>
              <a:t>James Lewis and Martin Fowler say that “When talking about components we run into the difficult situation of what makes a component. </a:t>
            </a:r>
            <a:r>
              <a:rPr lang="en-US" b="1" dirty="0"/>
              <a:t>Our definition is that a component is a unit of software that is independently replaceable and upgradable</a:t>
            </a:r>
            <a:r>
              <a:rPr lang="en-US" dirty="0"/>
              <a:t>.</a:t>
            </a:r>
          </a:p>
          <a:p>
            <a:pPr fontAlgn="base"/>
            <a:r>
              <a:rPr lang="en-IN" dirty="0"/>
              <a:t>Microservice architectures will use libraries, but their primary way of componentizing their own software is by breaking down into services. We define </a:t>
            </a:r>
            <a:r>
              <a:rPr lang="en-IN" b="1" dirty="0"/>
              <a:t>libraries</a:t>
            </a:r>
            <a:r>
              <a:rPr lang="en-IN" dirty="0"/>
              <a:t> as components that are linked into a program and called using in-memory function calls, while </a:t>
            </a:r>
            <a:r>
              <a:rPr lang="en-IN" b="1" dirty="0"/>
              <a:t>services</a:t>
            </a:r>
            <a:r>
              <a:rPr lang="en-IN" dirty="0"/>
              <a:t> are out-of-process components who communicate with a mechanism such as a web service request, or remote procedure call. (This is a different concept to that of a service object in many OO programs </a:t>
            </a:r>
            <a:r>
              <a:rPr lang="en-IN" dirty="0">
                <a:hlinkClick r:id="rId2"/>
              </a:rPr>
              <a:t>[3]</a:t>
            </a:r>
            <a:r>
              <a:rPr lang="en-IN" dirty="0"/>
              <a:t>.)</a:t>
            </a:r>
          </a:p>
          <a:p>
            <a:pPr fontAlgn="base"/>
            <a:r>
              <a:rPr lang="en-IN" dirty="0"/>
              <a:t>One main reason for using services as components (rather than libraries) is that services are independently deployable. </a:t>
            </a:r>
          </a:p>
          <a:p>
            <a:endParaRPr lang="en-US" dirty="0"/>
          </a:p>
        </p:txBody>
      </p:sp>
      <p:sp>
        <p:nvSpPr>
          <p:cNvPr id="5" name="Title 4"/>
          <p:cNvSpPr>
            <a:spLocks noGrp="1"/>
          </p:cNvSpPr>
          <p:nvPr>
            <p:ph type="title"/>
          </p:nvPr>
        </p:nvSpPr>
        <p:spPr/>
        <p:txBody>
          <a:bodyPr/>
          <a:lstStyle/>
          <a:p>
            <a:r>
              <a:rPr lang="en-US" dirty="0"/>
              <a:t>Component vs Service</a:t>
            </a:r>
          </a:p>
        </p:txBody>
      </p:sp>
    </p:spTree>
    <p:extLst>
      <p:ext uri="{BB962C8B-B14F-4D97-AF65-F5344CB8AC3E}">
        <p14:creationId xmlns:p14="http://schemas.microsoft.com/office/powerpoint/2010/main" val="800805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l"/>
            <a:r>
              <a:rPr lang="en-IN"/>
              <a:t>©2015 ITC Infotech. All Rights Reserved.</a:t>
            </a:r>
            <a:endParaRPr lang="en-US" dirty="0"/>
          </a:p>
        </p:txBody>
      </p:sp>
      <p:sp>
        <p:nvSpPr>
          <p:cNvPr id="3" name="Slide Number Placeholder 2"/>
          <p:cNvSpPr>
            <a:spLocks noGrp="1"/>
          </p:cNvSpPr>
          <p:nvPr>
            <p:ph type="sldNum" sz="quarter" idx="4"/>
          </p:nvPr>
        </p:nvSpPr>
        <p:spPr/>
        <p:txBody>
          <a:bodyPr/>
          <a:lstStyle/>
          <a:p>
            <a:fld id="{10E4A4DB-036F-4816-A98C-42C4167E83C5}" type="slidenum">
              <a:rPr lang="en-US" smtClean="0"/>
              <a:pPr/>
              <a:t>6</a:t>
            </a:fld>
            <a:endParaRPr lang="en-US"/>
          </a:p>
        </p:txBody>
      </p:sp>
      <p:sp>
        <p:nvSpPr>
          <p:cNvPr id="4" name="Content Placeholder 3"/>
          <p:cNvSpPr>
            <a:spLocks noGrp="1"/>
          </p:cNvSpPr>
          <p:nvPr>
            <p:ph idx="1"/>
          </p:nvPr>
        </p:nvSpPr>
        <p:spPr/>
        <p:txBody>
          <a:bodyPr/>
          <a:lstStyle/>
          <a:p>
            <a:pPr marL="0" indent="0">
              <a:buNone/>
            </a:pPr>
            <a:r>
              <a:rPr lang="en-US" sz="3600" dirty="0"/>
              <a:t>	Monoliths</a:t>
            </a:r>
            <a:r>
              <a:rPr lang="en-US" dirty="0"/>
              <a:t>				</a:t>
            </a:r>
            <a:r>
              <a:rPr lang="en-US" sz="3600" dirty="0"/>
              <a:t>Microservices</a:t>
            </a:r>
            <a:endParaRPr lang="en-US" dirty="0"/>
          </a:p>
          <a:p>
            <a:pPr marL="0" indent="0">
              <a:buNone/>
            </a:pPr>
            <a:endParaRPr lang="en-US" dirty="0"/>
          </a:p>
        </p:txBody>
      </p:sp>
      <p:sp>
        <p:nvSpPr>
          <p:cNvPr id="5" name="Title 4"/>
          <p:cNvSpPr>
            <a:spLocks noGrp="1"/>
          </p:cNvSpPr>
          <p:nvPr>
            <p:ph type="title"/>
          </p:nvPr>
        </p:nvSpPr>
        <p:spPr/>
        <p:txBody>
          <a:bodyPr/>
          <a:lstStyle/>
          <a:p>
            <a:r>
              <a:rPr lang="en-US" dirty="0"/>
              <a:t>Monoliths vs. Microservices</a:t>
            </a:r>
          </a:p>
        </p:txBody>
      </p:sp>
      <p:pic>
        <p:nvPicPr>
          <p:cNvPr id="6"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908" y="1669352"/>
            <a:ext cx="5158459" cy="3974218"/>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7027" y="1669352"/>
            <a:ext cx="5230041" cy="3974218"/>
          </a:xfrm>
          <a:prstGeom prst="rect">
            <a:avLst/>
          </a:prstGeom>
        </p:spPr>
      </p:pic>
    </p:spTree>
    <p:extLst>
      <p:ext uri="{BB962C8B-B14F-4D97-AF65-F5344CB8AC3E}">
        <p14:creationId xmlns:p14="http://schemas.microsoft.com/office/powerpoint/2010/main" val="2421666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l"/>
            <a:r>
              <a:rPr lang="en-IN"/>
              <a:t>©2015 ITC Infotech. All Rights Reserved.</a:t>
            </a:r>
            <a:endParaRPr lang="en-US" dirty="0"/>
          </a:p>
        </p:txBody>
      </p:sp>
      <p:sp>
        <p:nvSpPr>
          <p:cNvPr id="3" name="Slide Number Placeholder 2"/>
          <p:cNvSpPr>
            <a:spLocks noGrp="1"/>
          </p:cNvSpPr>
          <p:nvPr>
            <p:ph type="sldNum" sz="quarter" idx="4"/>
          </p:nvPr>
        </p:nvSpPr>
        <p:spPr/>
        <p:txBody>
          <a:bodyPr/>
          <a:lstStyle/>
          <a:p>
            <a:fld id="{10E4A4DB-036F-4816-A98C-42C4167E83C5}" type="slidenum">
              <a:rPr lang="en-US" smtClean="0"/>
              <a:pPr/>
              <a:t>7</a:t>
            </a:fld>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9023" y="1143000"/>
            <a:ext cx="8215617" cy="5026025"/>
          </a:xfrm>
        </p:spPr>
      </p:pic>
      <p:sp>
        <p:nvSpPr>
          <p:cNvPr id="5" name="Title 4"/>
          <p:cNvSpPr>
            <a:spLocks noGrp="1"/>
          </p:cNvSpPr>
          <p:nvPr>
            <p:ph type="title"/>
          </p:nvPr>
        </p:nvSpPr>
        <p:spPr/>
        <p:txBody>
          <a:bodyPr/>
          <a:lstStyle/>
          <a:p>
            <a:r>
              <a:rPr lang="en-US" dirty="0"/>
              <a:t>Monoliths vs. Microservices</a:t>
            </a:r>
          </a:p>
        </p:txBody>
      </p:sp>
    </p:spTree>
    <p:extLst>
      <p:ext uri="{BB962C8B-B14F-4D97-AF65-F5344CB8AC3E}">
        <p14:creationId xmlns:p14="http://schemas.microsoft.com/office/powerpoint/2010/main" val="1888767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l"/>
            <a:r>
              <a:rPr lang="en-IN"/>
              <a:t>©2015 ITC Infotech. All Rights Reserved.</a:t>
            </a:r>
            <a:endParaRPr lang="en-US" dirty="0"/>
          </a:p>
        </p:txBody>
      </p:sp>
      <p:sp>
        <p:nvSpPr>
          <p:cNvPr id="3" name="Slide Number Placeholder 2"/>
          <p:cNvSpPr>
            <a:spLocks noGrp="1"/>
          </p:cNvSpPr>
          <p:nvPr>
            <p:ph type="sldNum" sz="quarter" idx="4"/>
          </p:nvPr>
        </p:nvSpPr>
        <p:spPr/>
        <p:txBody>
          <a:bodyPr/>
          <a:lstStyle/>
          <a:p>
            <a:fld id="{10E4A4DB-036F-4816-A98C-42C4167E83C5}" type="slidenum">
              <a:rPr lang="en-US" smtClean="0"/>
              <a:pPr/>
              <a:t>8</a:t>
            </a:fld>
            <a:endParaRPr lang="en-US"/>
          </a:p>
        </p:txBody>
      </p:sp>
      <p:sp>
        <p:nvSpPr>
          <p:cNvPr id="5" name="Title 4"/>
          <p:cNvSpPr>
            <a:spLocks noGrp="1"/>
          </p:cNvSpPr>
          <p:nvPr>
            <p:ph type="title"/>
          </p:nvPr>
        </p:nvSpPr>
        <p:spPr/>
        <p:txBody>
          <a:bodyPr/>
          <a:lstStyle/>
          <a:p>
            <a:r>
              <a:rPr lang="en-US" dirty="0"/>
              <a:t>Monolith Architecture</a:t>
            </a:r>
          </a:p>
        </p:txBody>
      </p:sp>
      <p:pic>
        <p:nvPicPr>
          <p:cNvPr id="1026" name="Picture 2" descr="Modular, but still monolithic, architecture used as basis for sample microservices applic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5151" y="1385587"/>
            <a:ext cx="8434317" cy="509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46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l"/>
            <a:r>
              <a:rPr lang="en-IN"/>
              <a:t>©2015 ITC Infotech. All Rights Reserved.</a:t>
            </a:r>
            <a:endParaRPr lang="en-US" dirty="0"/>
          </a:p>
        </p:txBody>
      </p:sp>
      <p:sp>
        <p:nvSpPr>
          <p:cNvPr id="3" name="Slide Number Placeholder 2"/>
          <p:cNvSpPr>
            <a:spLocks noGrp="1"/>
          </p:cNvSpPr>
          <p:nvPr>
            <p:ph type="sldNum" sz="quarter" idx="4"/>
          </p:nvPr>
        </p:nvSpPr>
        <p:spPr/>
        <p:txBody>
          <a:bodyPr/>
          <a:lstStyle/>
          <a:p>
            <a:fld id="{10E4A4DB-036F-4816-A98C-42C4167E83C5}" type="slidenum">
              <a:rPr lang="en-US" smtClean="0"/>
              <a:pPr/>
              <a:t>9</a:t>
            </a:fld>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0430" y="1143001"/>
            <a:ext cx="8529290" cy="4897678"/>
          </a:xfrm>
        </p:spPr>
      </p:pic>
      <p:sp>
        <p:nvSpPr>
          <p:cNvPr id="5" name="Title 4"/>
          <p:cNvSpPr>
            <a:spLocks noGrp="1"/>
          </p:cNvSpPr>
          <p:nvPr>
            <p:ph type="title"/>
          </p:nvPr>
        </p:nvSpPr>
        <p:spPr/>
        <p:txBody>
          <a:bodyPr/>
          <a:lstStyle/>
          <a:p>
            <a:r>
              <a:rPr lang="en-US" dirty="0"/>
              <a:t>Monolith Architecture</a:t>
            </a:r>
          </a:p>
        </p:txBody>
      </p:sp>
    </p:spTree>
    <p:extLst>
      <p:ext uri="{BB962C8B-B14F-4D97-AF65-F5344CB8AC3E}">
        <p14:creationId xmlns:p14="http://schemas.microsoft.com/office/powerpoint/2010/main" val="3212036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resentation level design">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tx2">
              <a:lumMod val="20000"/>
              <a:lumOff val="80000"/>
            </a:schemeClr>
          </a:solidFill>
        </a:ln>
      </a:spPr>
      <a:bodyPr wrap="none" rtlCol="0">
        <a:spAutoFit/>
      </a:bodyPr>
      <a:lstStyle>
        <a:defPPr>
          <a:defRPr dirty="0" err="1" smtClean="0">
            <a:ln>
              <a:solidFill>
                <a:schemeClr val="accent1">
                  <a:lumMod val="20000"/>
                  <a:lumOff val="80000"/>
                </a:schemeClr>
              </a:solidFill>
            </a:ln>
          </a:defRPr>
        </a:defPPr>
      </a:lstStyle>
    </a:txDef>
  </a:objectDefaults>
  <a:extraClrSchemeLst/>
  <a:extLst>
    <a:ext uri="{05A4C25C-085E-4340-85A3-A5531E510DB2}">
      <thm15:themeFamily xmlns:thm15="http://schemas.microsoft.com/office/thememl/2012/main" name="Presentation level design" id="{00E2FDB5-77A3-416C-8232-A2B8AB0B9A01}" vid="{6E3E8A63-E899-4F92-AFE5-C80B3CCFC0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63AA760-FEA7-44E2-BB85-0893DB8CD7D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Presentation design slides (Level design)</Template>
  <TotalTime>0</TotalTime>
  <Words>1890</Words>
  <Application>Microsoft Office PowerPoint</Application>
  <PresentationFormat>Widescreen</PresentationFormat>
  <Paragraphs>219</Paragraphs>
  <Slides>39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Calibri</vt:lpstr>
      <vt:lpstr>Century Gothic</vt:lpstr>
      <vt:lpstr>Times New Roman</vt:lpstr>
      <vt:lpstr>Wingdings</vt:lpstr>
      <vt:lpstr>Presentation level design</vt:lpstr>
      <vt:lpstr>An introduction to Microservices</vt:lpstr>
      <vt:lpstr>Contents</vt:lpstr>
      <vt:lpstr>Definition of Microservice</vt:lpstr>
      <vt:lpstr>Confusing Notion/Concept</vt:lpstr>
      <vt:lpstr>Component vs Service</vt:lpstr>
      <vt:lpstr>Monoliths vs. Microservices</vt:lpstr>
      <vt:lpstr>Monoliths vs. Microservices</vt:lpstr>
      <vt:lpstr>Monolith Architecture</vt:lpstr>
      <vt:lpstr>Monolith Architecture</vt:lpstr>
      <vt:lpstr>Monolithic architectures: challenges</vt:lpstr>
      <vt:lpstr>Microservices Architecture</vt:lpstr>
      <vt:lpstr>Microservices Architecture</vt:lpstr>
      <vt:lpstr>Microservices Architecture</vt:lpstr>
      <vt:lpstr>SOA vs Microservices</vt:lpstr>
      <vt:lpstr>Advantage of Microservices Architecture</vt:lpstr>
      <vt:lpstr>Principles of Microservices</vt:lpstr>
      <vt:lpstr>Model Around Business Domain</vt:lpstr>
      <vt:lpstr>Culture of Automation</vt:lpstr>
      <vt:lpstr>Hide implementation details</vt:lpstr>
      <vt:lpstr>Decentralize all the things</vt:lpstr>
      <vt:lpstr>Deploy independently</vt:lpstr>
      <vt:lpstr>Consumer First (Documentation)</vt:lpstr>
      <vt:lpstr>Consumer First (Documentation) contd.</vt:lpstr>
      <vt:lpstr>Isolate failure</vt:lpstr>
      <vt:lpstr>Highly Observable</vt:lpstr>
      <vt:lpstr>Part-II – Advanced Concepts on Microservices</vt:lpstr>
      <vt:lpstr>Microservices Design Patterns</vt:lpstr>
      <vt:lpstr>Aggregator Microservice Design Pattern </vt:lpstr>
      <vt:lpstr>Proxy Microservice Design Pattern</vt:lpstr>
      <vt:lpstr>Chained Microservice Design Pattern</vt:lpstr>
      <vt:lpstr>Branch Microservice Design Pattern</vt:lpstr>
      <vt:lpstr>Shared Data Microservice Design Pattern</vt:lpstr>
      <vt:lpstr>Shared Data Microservice Design Pattern</vt:lpstr>
      <vt:lpstr>Asynchronous Messaging Microservice Design Pattern</vt:lpstr>
      <vt:lpstr>Asynchronous Messaging Microservice Design Pattern</vt:lpstr>
      <vt:lpstr>Microservices Disadvantages</vt:lpstr>
      <vt:lpstr>Microservices Disadvantages</vt:lpstr>
      <vt:lpstr>Popularity of Microservices</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2015-12-16T06:35:59Z</dcterms:created>
  <dcterms:modified xsi:type="dcterms:W3CDTF">2017-04-06T17:07:27Z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TC034605409991</vt:lpwstr>
  </property>
</Properties>
</file>