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9"/>
  </p:notesMasterIdLst>
  <p:sldIdLst>
    <p:sldId id="258" r:id="rId2"/>
    <p:sldId id="266" r:id="rId3"/>
    <p:sldId id="257" r:id="rId4"/>
    <p:sldId id="324" r:id="rId5"/>
    <p:sldId id="325" r:id="rId6"/>
    <p:sldId id="328" r:id="rId7"/>
    <p:sldId id="327" r:id="rId8"/>
    <p:sldId id="329" r:id="rId9"/>
    <p:sldId id="331" r:id="rId10"/>
    <p:sldId id="330" r:id="rId11"/>
    <p:sldId id="333" r:id="rId12"/>
    <p:sldId id="334" r:id="rId13"/>
    <p:sldId id="335" r:id="rId14"/>
    <p:sldId id="346" r:id="rId15"/>
    <p:sldId id="337" r:id="rId16"/>
    <p:sldId id="343" r:id="rId17"/>
    <p:sldId id="345" r:id="rId18"/>
    <p:sldId id="344" r:id="rId19"/>
    <p:sldId id="278" r:id="rId20"/>
    <p:sldId id="347" r:id="rId21"/>
    <p:sldId id="348" r:id="rId22"/>
    <p:sldId id="349" r:id="rId23"/>
    <p:sldId id="350" r:id="rId24"/>
    <p:sldId id="351" r:id="rId25"/>
    <p:sldId id="352" r:id="rId26"/>
    <p:sldId id="353" r:id="rId27"/>
    <p:sldId id="358" r:id="rId28"/>
    <p:sldId id="359" r:id="rId29"/>
    <p:sldId id="311" r:id="rId30"/>
    <p:sldId id="262" r:id="rId31"/>
    <p:sldId id="320" r:id="rId32"/>
    <p:sldId id="355" r:id="rId33"/>
    <p:sldId id="356" r:id="rId34"/>
    <p:sldId id="357" r:id="rId35"/>
    <p:sldId id="341" r:id="rId36"/>
    <p:sldId id="269" r:id="rId37"/>
    <p:sldId id="270" r:id="rId38"/>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A6A0"/>
    <a:srgbClr val="34B1EC"/>
    <a:srgbClr val="00A5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6" autoAdjust="0"/>
    <p:restoredTop sz="83628" autoAdjust="0"/>
  </p:normalViewPr>
  <p:slideViewPr>
    <p:cSldViewPr snapToGrid="0">
      <p:cViewPr varScale="1">
        <p:scale>
          <a:sx n="90" d="100"/>
          <a:sy n="90" d="100"/>
        </p:scale>
        <p:origin x="643"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067D468-E539-EB41-893A-5EAB3E5A6CFE}" type="datetimeFigureOut">
              <a:rPr lang="en-US" smtClean="0"/>
              <a:pPr/>
              <a:t>9/14/2016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2E0F24E-8FAE-4741-821C-A84A8EECB683}" type="slidenum">
              <a:rPr lang="en-US" smtClean="0"/>
              <a:pPr/>
              <a:t>‹#›</a:t>
            </a:fld>
            <a:endParaRPr lang="en-US"/>
          </a:p>
        </p:txBody>
      </p:sp>
    </p:spTree>
    <p:extLst>
      <p:ext uri="{BB962C8B-B14F-4D97-AF65-F5344CB8AC3E}">
        <p14:creationId xmlns:p14="http://schemas.microsoft.com/office/powerpoint/2010/main" val="10464552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kubernetes/heapster/blob/master/docs/model.md"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github.com/kubernetes/heapster/blob/master/docs/source-configuration.md" TargetMode="External"/><Relationship Id="rId4" Type="http://schemas.openxmlformats.org/officeDocument/2006/relationships/hyperlink" Target="https://github.com/kubernetes/heapster/blob/master/docs/storage-schema.md"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B7F661-BBF3-4EC7-9F2F-71D1B2A3F965}" type="slidenum">
              <a:rPr lang="en-US"/>
              <a:pPr/>
              <a:t>8</a:t>
            </a:fld>
            <a:endParaRPr lang="en-US"/>
          </a:p>
        </p:txBody>
      </p:sp>
    </p:spTree>
    <p:extLst>
      <p:ext uri="{BB962C8B-B14F-4D97-AF65-F5344CB8AC3E}">
        <p14:creationId xmlns:p14="http://schemas.microsoft.com/office/powerpoint/2010/main" val="838181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pPr/>
              <a:t>20</a:t>
            </a:fld>
            <a:endParaRPr lang="en-US" dirty="0"/>
          </a:p>
        </p:txBody>
      </p:sp>
    </p:spTree>
    <p:extLst>
      <p:ext uri="{BB962C8B-B14F-4D97-AF65-F5344CB8AC3E}">
        <p14:creationId xmlns:p14="http://schemas.microsoft.com/office/powerpoint/2010/main" val="444789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9D0A3F-C1EE-4DD8-975B-B97E3729D8C0}" type="slidenum">
              <a:rPr lang="en-US" smtClean="0"/>
              <a:pPr>
                <a:defRPr/>
              </a:pPr>
              <a:t>22</a:t>
            </a:fld>
            <a:endParaRPr lang="en-US"/>
          </a:p>
        </p:txBody>
      </p:sp>
    </p:spTree>
    <p:extLst>
      <p:ext uri="{BB962C8B-B14F-4D97-AF65-F5344CB8AC3E}">
        <p14:creationId xmlns:p14="http://schemas.microsoft.com/office/powerpoint/2010/main" val="149786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4562"/>
          </a:xfrm>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pPr>
              <a:defRPr/>
            </a:pPr>
            <a:fld id="{3B9D0A3F-C1EE-4DD8-975B-B97E3729D8C0}" type="slidenum">
              <a:rPr lang="en-US" smtClean="0"/>
              <a:pPr>
                <a:defRPr/>
              </a:pPr>
              <a:t>23</a:t>
            </a:fld>
            <a:endParaRPr lang="en-US"/>
          </a:p>
        </p:txBody>
      </p:sp>
    </p:spTree>
    <p:extLst>
      <p:ext uri="{BB962C8B-B14F-4D97-AF65-F5344CB8AC3E}">
        <p14:creationId xmlns:p14="http://schemas.microsoft.com/office/powerpoint/2010/main" val="133420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524FA9-F351-6C4C-99CA-CB2213EA5BDE}" type="slidenum">
              <a:rPr lang="en-US" altLang="zh-CN" smtClean="0">
                <a:solidFill>
                  <a:prstClr val="black"/>
                </a:solidFill>
                <a:latin typeface="Calibri"/>
                <a:ea typeface="宋体"/>
              </a:rPr>
              <a:pPr>
                <a:defRPr/>
              </a:pPr>
              <a:t>24</a:t>
            </a:fld>
            <a:endParaRPr lang="en-US" altLang="zh-CN">
              <a:solidFill>
                <a:prstClr val="black"/>
              </a:solidFill>
              <a:latin typeface="Calibri"/>
              <a:ea typeface="宋体"/>
            </a:endParaRPr>
          </a:p>
        </p:txBody>
      </p:sp>
    </p:spTree>
    <p:extLst>
      <p:ext uri="{BB962C8B-B14F-4D97-AF65-F5344CB8AC3E}">
        <p14:creationId xmlns:p14="http://schemas.microsoft.com/office/powerpoint/2010/main" val="168312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0002" indent="-195738"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5pPr>
            <a:lvl6pPr marL="2562377"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6pPr>
            <a:lvl7pPr marL="3028264"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7pPr>
            <a:lvl8pPr marL="3494151"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8pPr>
            <a:lvl9pPr marL="3960038"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9pPr>
          </a:lstStyle>
          <a:p>
            <a:pPr eaLnBrk="1" hangingPunct="1"/>
            <a:fld id="{4417058D-9141-44A3-A018-331C8AF1A2D1}" type="slidenum">
              <a:rPr lang="en-US" altLang="en-US" sz="1200">
                <a:solidFill>
                  <a:srgbClr val="000000"/>
                </a:solidFill>
                <a:latin typeface="Times New Roman" panose="02020603050405020304" pitchFamily="18" charset="0"/>
              </a:rPr>
              <a:pPr eaLnBrk="1" hangingPunct="1"/>
              <a:t>34</a:t>
            </a:fld>
            <a:endParaRPr lang="en-US" altLang="en-US" sz="1200">
              <a:solidFill>
                <a:srgbClr val="000000"/>
              </a:solidFill>
              <a:latin typeface="Times New Roman" panose="02020603050405020304" pitchFamily="18" charset="0"/>
            </a:endParaRPr>
          </a:p>
        </p:txBody>
      </p:sp>
      <p:sp>
        <p:nvSpPr>
          <p:cNvPr id="29699" name="Text Box 1"/>
          <p:cNvSpPr txBox="1">
            <a:spLocks noChangeArrowheads="1"/>
          </p:cNvSpPr>
          <p:nvPr/>
        </p:nvSpPr>
        <p:spPr bwMode="auto">
          <a:xfrm>
            <a:off x="4112119" y="9065605"/>
            <a:ext cx="3122224" cy="45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112" tIns="48056" rIns="96112" bIns="48056" anchor="b"/>
          <a:lstStyle>
            <a:lvl1pPr marL="215900" indent="-192088"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9pPr>
          </a:lstStyle>
          <a:p>
            <a:pPr algn="r" eaLnBrk="1" hangingPunct="1">
              <a:buClrTx/>
              <a:buFontTx/>
              <a:buNone/>
            </a:pPr>
            <a:fld id="{B6A90E73-63B3-44B8-AF82-0588A5A03E0F}" type="slidenum">
              <a:rPr lang="en-US" altLang="en-US" sz="1200">
                <a:solidFill>
                  <a:srgbClr val="000000"/>
                </a:solidFill>
                <a:latin typeface="Times New Roman" panose="02020603050405020304" pitchFamily="18" charset="0"/>
              </a:rPr>
              <a:pPr algn="r" eaLnBrk="1" hangingPunct="1">
                <a:buClrTx/>
                <a:buFontTx/>
                <a:buNone/>
              </a:pPr>
              <a:t>34</a:t>
            </a:fld>
            <a:endParaRPr lang="en-US" altLang="en-US" sz="1200">
              <a:solidFill>
                <a:srgbClr val="000000"/>
              </a:solidFill>
              <a:latin typeface="Times New Roman" panose="02020603050405020304" pitchFamily="18" charset="0"/>
            </a:endParaRPr>
          </a:p>
        </p:txBody>
      </p:sp>
      <p:sp>
        <p:nvSpPr>
          <p:cNvPr id="29700" name="Rectangle 2"/>
          <p:cNvSpPr txBox="1">
            <a:spLocks noGrp="1" noRot="1" noChangeAspect="1" noChangeArrowheads="1" noTextEdit="1"/>
          </p:cNvSpPr>
          <p:nvPr>
            <p:ph type="sldImg"/>
          </p:nvPr>
        </p:nvSpPr>
        <p:spPr>
          <a:xfrm>
            <a:off x="455613" y="714375"/>
            <a:ext cx="6326187" cy="3557588"/>
          </a:xfrm>
          <a:solidFill>
            <a:srgbClr val="FFFFFF"/>
          </a:solidFill>
          <a:ln/>
        </p:spPr>
      </p:sp>
      <p:sp>
        <p:nvSpPr>
          <p:cNvPr id="29701" name="Text Box 3"/>
          <p:cNvSpPr txBox="1">
            <a:spLocks noChangeArrowheads="1"/>
          </p:cNvSpPr>
          <p:nvPr/>
        </p:nvSpPr>
        <p:spPr bwMode="auto">
          <a:xfrm>
            <a:off x="725382" y="4533610"/>
            <a:ext cx="5786826" cy="427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177" tIns="46589" rIns="93177" bIns="46589" anchor="ctr"/>
          <a:lstStyle/>
          <a:p>
            <a:endParaRPr lang="en-US" altLang="en-US"/>
          </a:p>
        </p:txBody>
      </p:sp>
    </p:spTree>
    <p:extLst>
      <p:ext uri="{BB962C8B-B14F-4D97-AF65-F5344CB8AC3E}">
        <p14:creationId xmlns:p14="http://schemas.microsoft.com/office/powerpoint/2010/main" val="1967949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57066" indent="-291179" eaLnBrk="0" hangingPunct="0">
              <a:defRPr sz="2000">
                <a:solidFill>
                  <a:srgbClr val="191919"/>
                </a:solidFill>
                <a:latin typeface="HelvNeue Light for IBM"/>
                <a:cs typeface="Arial" panose="020B0604020202020204" pitchFamily="34" charset="0"/>
              </a:defRPr>
            </a:lvl2pPr>
            <a:lvl3pPr marL="1164717" indent="-232943" eaLnBrk="0" hangingPunct="0">
              <a:defRPr sz="2000">
                <a:solidFill>
                  <a:srgbClr val="191919"/>
                </a:solidFill>
                <a:latin typeface="HelvNeue Light for IBM"/>
                <a:cs typeface="Arial" panose="020B0604020202020204" pitchFamily="34" charset="0"/>
              </a:defRPr>
            </a:lvl3pPr>
            <a:lvl4pPr marL="1630604" indent="-232943" eaLnBrk="0" hangingPunct="0">
              <a:defRPr sz="2000">
                <a:solidFill>
                  <a:srgbClr val="191919"/>
                </a:solidFill>
                <a:latin typeface="HelvNeue Light for IBM"/>
                <a:cs typeface="Arial" panose="020B0604020202020204" pitchFamily="34" charset="0"/>
              </a:defRPr>
            </a:lvl4pPr>
            <a:lvl5pPr marL="2096491" indent="-232943" eaLnBrk="0" hangingPunct="0">
              <a:defRPr sz="2000">
                <a:solidFill>
                  <a:srgbClr val="191919"/>
                </a:solidFill>
                <a:latin typeface="HelvNeue Light for IBM"/>
                <a:cs typeface="Arial" panose="020B0604020202020204" pitchFamily="34" charset="0"/>
              </a:defRPr>
            </a:lvl5pPr>
            <a:lvl6pPr marL="2562377" indent="-232943"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3028264" indent="-232943"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94151" indent="-232943"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960038" indent="-232943"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D7D4B59E-2743-41BC-AD2D-9FFD72314B0A}" type="slidenum">
              <a:rPr lang="en-US" altLang="en-US" sz="1200">
                <a:solidFill>
                  <a:schemeClr val="tx1"/>
                </a:solidFill>
                <a:latin typeface="Calibri" panose="020F0502020204030204" pitchFamily="34" charset="0"/>
              </a:rPr>
              <a:pPr eaLnBrk="1" hangingPunct="1"/>
              <a:t>36</a:t>
            </a:fld>
            <a:endParaRPr lang="en-US" altLang="en-US" sz="1200">
              <a:solidFill>
                <a:schemeClr val="tx1"/>
              </a:solidFill>
              <a:latin typeface="Calibri" panose="020F0502020204030204" pitchFamily="34" charset="0"/>
            </a:endParaRPr>
          </a:p>
        </p:txBody>
      </p:sp>
    </p:spTree>
    <p:extLst>
      <p:ext uri="{BB962C8B-B14F-4D97-AF65-F5344CB8AC3E}">
        <p14:creationId xmlns:p14="http://schemas.microsoft.com/office/powerpoint/2010/main" val="61169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0002" indent="-195738"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5pPr>
            <a:lvl6pPr marL="2562377"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6pPr>
            <a:lvl7pPr marL="3028264"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7pPr>
            <a:lvl8pPr marL="3494151"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8pPr>
            <a:lvl9pPr marL="3960038"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9pPr>
          </a:lstStyle>
          <a:p>
            <a:pPr eaLnBrk="1" hangingPunct="1"/>
            <a:fld id="{ABB52FD7-40F4-4C6F-B836-38344D94B0A3}" type="slidenum">
              <a:rPr lang="en-US" altLang="en-US" sz="1200">
                <a:solidFill>
                  <a:srgbClr val="000000"/>
                </a:solidFill>
                <a:latin typeface="Times New Roman" panose="02020603050405020304" pitchFamily="18" charset="0"/>
              </a:rPr>
              <a:pPr eaLnBrk="1" hangingPunct="1"/>
              <a:t>10</a:t>
            </a:fld>
            <a:endParaRPr lang="en-US" altLang="en-US" sz="1200">
              <a:solidFill>
                <a:srgbClr val="000000"/>
              </a:solidFill>
              <a:latin typeface="Times New Roman" panose="02020603050405020304" pitchFamily="18" charset="0"/>
            </a:endParaRPr>
          </a:p>
        </p:txBody>
      </p:sp>
      <p:sp>
        <p:nvSpPr>
          <p:cNvPr id="21507" name="Rectangle 1"/>
          <p:cNvSpPr txBox="1">
            <a:spLocks noGrp="1" noRot="1" noChangeAspect="1" noChangeArrowheads="1" noTextEdit="1"/>
          </p:cNvSpPr>
          <p:nvPr>
            <p:ph type="sldImg"/>
          </p:nvPr>
        </p:nvSpPr>
        <p:spPr>
          <a:xfrm>
            <a:off x="457200" y="714375"/>
            <a:ext cx="6321425" cy="3556000"/>
          </a:xfrm>
          <a:solidFill>
            <a:srgbClr val="FFFFFF"/>
          </a:solidFill>
          <a:ln/>
        </p:spPr>
      </p:sp>
      <p:sp>
        <p:nvSpPr>
          <p:cNvPr id="21508" name="Rectangle 2"/>
          <p:cNvSpPr txBox="1">
            <a:spLocks noGrp="1" noChangeArrowheads="1"/>
          </p:cNvSpPr>
          <p:nvPr>
            <p:ph type="body" idx="1"/>
          </p:nvPr>
        </p:nvSpPr>
        <p:spPr>
          <a:xfrm>
            <a:off x="725383" y="4533610"/>
            <a:ext cx="5785202" cy="42705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523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0002" indent="-195738"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5pPr>
            <a:lvl6pPr marL="2562377"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6pPr>
            <a:lvl7pPr marL="3028264"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7pPr>
            <a:lvl8pPr marL="3494151"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8pPr>
            <a:lvl9pPr marL="3960038"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9pPr>
          </a:lstStyle>
          <a:p>
            <a:pPr eaLnBrk="1" hangingPunct="1"/>
            <a:fld id="{1E69DA6B-4518-4A19-9FDF-D6F62369C389}" type="slidenum">
              <a:rPr lang="en-US" altLang="en-US" sz="1200">
                <a:solidFill>
                  <a:srgbClr val="000000"/>
                </a:solidFill>
                <a:latin typeface="Times New Roman" panose="02020603050405020304" pitchFamily="18" charset="0"/>
              </a:rPr>
              <a:pPr eaLnBrk="1" hangingPunct="1"/>
              <a:t>11</a:t>
            </a:fld>
            <a:endParaRPr lang="en-US" altLang="en-US" sz="1200">
              <a:solidFill>
                <a:srgbClr val="000000"/>
              </a:solidFill>
              <a:latin typeface="Times New Roman" panose="02020603050405020304" pitchFamily="18" charset="0"/>
            </a:endParaRPr>
          </a:p>
        </p:txBody>
      </p:sp>
      <p:sp>
        <p:nvSpPr>
          <p:cNvPr id="22531" name="Rectangle 1"/>
          <p:cNvSpPr txBox="1">
            <a:spLocks noGrp="1" noRot="1" noChangeAspect="1" noChangeArrowheads="1" noTextEdit="1"/>
          </p:cNvSpPr>
          <p:nvPr>
            <p:ph type="sldImg"/>
          </p:nvPr>
        </p:nvSpPr>
        <p:spPr>
          <a:xfrm>
            <a:off x="457200" y="714375"/>
            <a:ext cx="6321425" cy="3556000"/>
          </a:xfrm>
          <a:solidFill>
            <a:srgbClr val="FFFFFF"/>
          </a:solidFill>
          <a:ln/>
        </p:spPr>
      </p:sp>
      <p:sp>
        <p:nvSpPr>
          <p:cNvPr id="22532" name="Rectangle 2"/>
          <p:cNvSpPr txBox="1">
            <a:spLocks noGrp="1" noChangeArrowheads="1"/>
          </p:cNvSpPr>
          <p:nvPr>
            <p:ph type="body" idx="1"/>
          </p:nvPr>
        </p:nvSpPr>
        <p:spPr>
          <a:xfrm>
            <a:off x="725383" y="4533610"/>
            <a:ext cx="5785202" cy="42705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3647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2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0002" indent="-195738"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5pPr>
            <a:lvl6pPr marL="2562377"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6pPr>
            <a:lvl7pPr marL="3028264"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7pPr>
            <a:lvl8pPr marL="3494151"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8pPr>
            <a:lvl9pPr marL="3960038"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9pPr>
          </a:lstStyle>
          <a:p>
            <a:pPr eaLnBrk="1" hangingPunct="1"/>
            <a:fld id="{52A1163A-2D3A-4B5C-97DE-68D705A79CBD}" type="slidenum">
              <a:rPr lang="en-US" altLang="en-US" sz="1200">
                <a:solidFill>
                  <a:srgbClr val="000000"/>
                </a:solidFill>
                <a:latin typeface="Times New Roman" panose="02020603050405020304" pitchFamily="18" charset="0"/>
              </a:rPr>
              <a:pPr eaLnBrk="1" hangingPunct="1"/>
              <a:t>12</a:t>
            </a:fld>
            <a:endParaRPr lang="en-US" altLang="en-US" sz="1200">
              <a:solidFill>
                <a:srgbClr val="000000"/>
              </a:solidFill>
              <a:latin typeface="Times New Roman" panose="02020603050405020304" pitchFamily="18" charset="0"/>
            </a:endParaRPr>
          </a:p>
        </p:txBody>
      </p:sp>
      <p:sp>
        <p:nvSpPr>
          <p:cNvPr id="23555" name="Rectangle 1"/>
          <p:cNvSpPr txBox="1">
            <a:spLocks noGrp="1" noRot="1" noChangeAspect="1" noChangeArrowheads="1" noTextEdit="1"/>
          </p:cNvSpPr>
          <p:nvPr>
            <p:ph type="sldImg"/>
          </p:nvPr>
        </p:nvSpPr>
        <p:spPr>
          <a:xfrm>
            <a:off x="457200" y="714375"/>
            <a:ext cx="6321425" cy="3556000"/>
          </a:xfrm>
          <a:solidFill>
            <a:srgbClr val="FFFFFF"/>
          </a:solidFill>
          <a:ln/>
        </p:spPr>
      </p:sp>
      <p:sp>
        <p:nvSpPr>
          <p:cNvPr id="23556" name="Rectangle 2"/>
          <p:cNvSpPr txBox="1">
            <a:spLocks noGrp="1" noChangeArrowheads="1"/>
          </p:cNvSpPr>
          <p:nvPr>
            <p:ph type="body" idx="1"/>
          </p:nvPr>
        </p:nvSpPr>
        <p:spPr>
          <a:xfrm>
            <a:off x="725383" y="4533610"/>
            <a:ext cx="5785202" cy="42705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2040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2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0002" indent="-195738"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5pPr>
            <a:lvl6pPr marL="2562377"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6pPr>
            <a:lvl7pPr marL="3028264"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7pPr>
            <a:lvl8pPr marL="3494151"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8pPr>
            <a:lvl9pPr marL="3960038"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9pPr>
          </a:lstStyle>
          <a:p>
            <a:pPr eaLnBrk="1" hangingPunct="1"/>
            <a:fld id="{3BB254F8-ED16-42C9-B261-C13114695CDC}" type="slidenum">
              <a:rPr lang="en-US" altLang="en-US" sz="1200">
                <a:solidFill>
                  <a:srgbClr val="000000"/>
                </a:solidFill>
                <a:latin typeface="Times New Roman" panose="02020603050405020304" pitchFamily="18" charset="0"/>
              </a:rPr>
              <a:pPr eaLnBrk="1" hangingPunct="1"/>
              <a:t>14</a:t>
            </a:fld>
            <a:endParaRPr lang="en-US" altLang="en-US" sz="1200">
              <a:solidFill>
                <a:srgbClr val="000000"/>
              </a:solidFill>
              <a:latin typeface="Times New Roman" panose="02020603050405020304" pitchFamily="18" charset="0"/>
            </a:endParaRPr>
          </a:p>
        </p:txBody>
      </p:sp>
      <p:sp>
        <p:nvSpPr>
          <p:cNvPr id="25603" name="Rectangle 1"/>
          <p:cNvSpPr txBox="1">
            <a:spLocks noGrp="1" noRot="1" noChangeAspect="1" noChangeArrowheads="1" noTextEdit="1"/>
          </p:cNvSpPr>
          <p:nvPr>
            <p:ph type="sldImg"/>
          </p:nvPr>
        </p:nvSpPr>
        <p:spPr>
          <a:xfrm>
            <a:off x="457200" y="714375"/>
            <a:ext cx="6321425" cy="3556000"/>
          </a:xfrm>
          <a:solidFill>
            <a:srgbClr val="FFFFFF"/>
          </a:solidFill>
          <a:ln/>
        </p:spPr>
      </p:sp>
      <p:sp>
        <p:nvSpPr>
          <p:cNvPr id="25604" name="Rectangle 2"/>
          <p:cNvSpPr txBox="1">
            <a:spLocks noGrp="1" noChangeArrowheads="1"/>
          </p:cNvSpPr>
          <p:nvPr>
            <p:ph type="body" idx="1"/>
          </p:nvPr>
        </p:nvSpPr>
        <p:spPr>
          <a:xfrm>
            <a:off x="725383" y="4533610"/>
            <a:ext cx="5785202" cy="42705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pPr marL="214313" indent="-214313">
              <a:buFont typeface="Arial" charset="0"/>
              <a:buChar char="•"/>
            </a:pPr>
            <a:r>
              <a:rPr lang="en-US" sz="1200" dirty="0">
                <a:hlinkClick r:id="rId3"/>
              </a:rPr>
              <a:t>https://github.com/kubernetes/heapster/blob/master/docs/model.md</a:t>
            </a:r>
            <a:endParaRPr lang="en-US" sz="1200" dirty="0"/>
          </a:p>
          <a:p>
            <a:pPr marL="214313" indent="-214313">
              <a:buFont typeface="Arial" charset="0"/>
              <a:buChar char="•"/>
            </a:pPr>
            <a:r>
              <a:rPr lang="en-US" sz="1200" dirty="0">
                <a:hlinkClick r:id="rId4"/>
              </a:rPr>
              <a:t>https://github.com/kubernetes/heapster/blob/master/docs/storage-schema.md</a:t>
            </a:r>
            <a:endParaRPr lang="en-US" sz="1200" dirty="0"/>
          </a:p>
          <a:p>
            <a:pPr marL="214313" indent="-214313">
              <a:buFont typeface="Arial" charset="0"/>
              <a:buChar char="•"/>
            </a:pPr>
            <a:r>
              <a:rPr lang="en-US" sz="1200" dirty="0">
                <a:hlinkClick r:id="rId5"/>
              </a:rPr>
              <a:t>https://github.com/kubernetes/heapster/blob/master/docs/source-configuration.md</a:t>
            </a:r>
            <a:endParaRPr lang="en-US" sz="1200" dirty="0"/>
          </a:p>
          <a:p>
            <a:r>
              <a:rPr lang="en-US" sz="1200" dirty="0"/>
              <a:t>--source=</a:t>
            </a:r>
            <a:r>
              <a:rPr lang="en-US" sz="1200" dirty="0" err="1"/>
              <a:t>kubernetes</a:t>
            </a:r>
            <a:r>
              <a:rPr lang="en-US" sz="1200" dirty="0"/>
              <a:t>:&lt;KUBERNETES_MASTER&gt;[?&lt;KUBERNETES_OPTIONS&gt;]</a:t>
            </a:r>
          </a:p>
          <a:p>
            <a:endParaRPr lang="en-US" sz="1200" dirty="0"/>
          </a:p>
          <a:p>
            <a:r>
              <a:rPr lang="en-US" sz="1200" dirty="0"/>
              <a:t>--source=</a:t>
            </a:r>
            <a:r>
              <a:rPr lang="en-US" sz="1200" dirty="0" err="1"/>
              <a:t>kubernetes.summary_api</a:t>
            </a:r>
            <a:r>
              <a:rPr lang="en-US" sz="1200" dirty="0"/>
              <a:t>:&lt;KUBERNETES_MASTER&gt;[?&lt;KUBERNETES_OPTIONS&gt;]</a:t>
            </a:r>
          </a:p>
          <a:p>
            <a:endParaRPr lang="en-US" sz="1200"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47310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E0F24E-8FAE-4741-821C-A84A8EECB683}" type="slidenum">
              <a:rPr lang="en-US" smtClean="0"/>
              <a:pPr/>
              <a:t>15</a:t>
            </a:fld>
            <a:endParaRPr lang="en-US"/>
          </a:p>
        </p:txBody>
      </p:sp>
    </p:spTree>
    <p:extLst>
      <p:ext uri="{BB962C8B-B14F-4D97-AF65-F5344CB8AC3E}">
        <p14:creationId xmlns:p14="http://schemas.microsoft.com/office/powerpoint/2010/main" val="847034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0002" indent="-195738"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5pPr>
            <a:lvl6pPr marL="2562377"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6pPr>
            <a:lvl7pPr marL="3028264"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7pPr>
            <a:lvl8pPr marL="3494151"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8pPr>
            <a:lvl9pPr marL="3960038"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9pPr>
          </a:lstStyle>
          <a:p>
            <a:pPr eaLnBrk="1" hangingPunct="1"/>
            <a:fld id="{4417058D-9141-44A3-A018-331C8AF1A2D1}" type="slidenum">
              <a:rPr lang="en-US" altLang="en-US" sz="1200">
                <a:solidFill>
                  <a:srgbClr val="000000"/>
                </a:solidFill>
                <a:latin typeface="Times New Roman" panose="02020603050405020304" pitchFamily="18" charset="0"/>
              </a:rPr>
              <a:pPr eaLnBrk="1" hangingPunct="1"/>
              <a:t>16</a:t>
            </a:fld>
            <a:endParaRPr lang="en-US" altLang="en-US" sz="1200">
              <a:solidFill>
                <a:srgbClr val="000000"/>
              </a:solidFill>
              <a:latin typeface="Times New Roman" panose="02020603050405020304" pitchFamily="18" charset="0"/>
            </a:endParaRPr>
          </a:p>
        </p:txBody>
      </p:sp>
      <p:sp>
        <p:nvSpPr>
          <p:cNvPr id="29699" name="Text Box 1"/>
          <p:cNvSpPr txBox="1">
            <a:spLocks noChangeArrowheads="1"/>
          </p:cNvSpPr>
          <p:nvPr/>
        </p:nvSpPr>
        <p:spPr bwMode="auto">
          <a:xfrm>
            <a:off x="4112119" y="9065605"/>
            <a:ext cx="3122224" cy="45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112" tIns="48056" rIns="96112" bIns="48056" anchor="b"/>
          <a:lstStyle>
            <a:lvl1pPr marL="215900" indent="-192088"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9pPr>
          </a:lstStyle>
          <a:p>
            <a:pPr algn="r" eaLnBrk="1" hangingPunct="1">
              <a:buClrTx/>
              <a:buFontTx/>
              <a:buNone/>
            </a:pPr>
            <a:fld id="{B6A90E73-63B3-44B8-AF82-0588A5A03E0F}" type="slidenum">
              <a:rPr lang="en-US" altLang="en-US" sz="1200">
                <a:solidFill>
                  <a:srgbClr val="000000"/>
                </a:solidFill>
                <a:latin typeface="Times New Roman" panose="02020603050405020304" pitchFamily="18" charset="0"/>
              </a:rPr>
              <a:pPr algn="r" eaLnBrk="1" hangingPunct="1">
                <a:buClrTx/>
                <a:buFontTx/>
                <a:buNone/>
              </a:pPr>
              <a:t>16</a:t>
            </a:fld>
            <a:endParaRPr lang="en-US" altLang="en-US" sz="1200">
              <a:solidFill>
                <a:srgbClr val="000000"/>
              </a:solidFill>
              <a:latin typeface="Times New Roman" panose="02020603050405020304" pitchFamily="18" charset="0"/>
            </a:endParaRPr>
          </a:p>
        </p:txBody>
      </p:sp>
      <p:sp>
        <p:nvSpPr>
          <p:cNvPr id="29700" name="Rectangle 2"/>
          <p:cNvSpPr txBox="1">
            <a:spLocks noGrp="1" noRot="1" noChangeAspect="1" noChangeArrowheads="1" noTextEdit="1"/>
          </p:cNvSpPr>
          <p:nvPr>
            <p:ph type="sldImg"/>
          </p:nvPr>
        </p:nvSpPr>
        <p:spPr>
          <a:xfrm>
            <a:off x="455613" y="714375"/>
            <a:ext cx="6326187" cy="3557588"/>
          </a:xfrm>
          <a:solidFill>
            <a:srgbClr val="FFFFFF"/>
          </a:solidFill>
          <a:ln/>
        </p:spPr>
      </p:sp>
      <p:sp>
        <p:nvSpPr>
          <p:cNvPr id="29701" name="Text Box 3"/>
          <p:cNvSpPr txBox="1">
            <a:spLocks noChangeArrowheads="1"/>
          </p:cNvSpPr>
          <p:nvPr/>
        </p:nvSpPr>
        <p:spPr bwMode="auto">
          <a:xfrm>
            <a:off x="725382" y="4533610"/>
            <a:ext cx="5786826" cy="427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177" tIns="46589" rIns="93177" bIns="46589" anchor="ctr"/>
          <a:lstStyle/>
          <a:p>
            <a:endParaRPr lang="en-US" altLang="en-US"/>
          </a:p>
        </p:txBody>
      </p:sp>
    </p:spTree>
    <p:extLst>
      <p:ext uri="{BB962C8B-B14F-4D97-AF65-F5344CB8AC3E}">
        <p14:creationId xmlns:p14="http://schemas.microsoft.com/office/powerpoint/2010/main" val="137463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20002" indent="-195738"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5pPr>
            <a:lvl6pPr marL="2562377"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6pPr>
            <a:lvl7pPr marL="3028264"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7pPr>
            <a:lvl8pPr marL="3494151"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8pPr>
            <a:lvl9pPr marL="3960038" indent="-232943" defTabSz="465887" eaLnBrk="0" fontAlgn="base" hangingPunct="0">
              <a:spcBef>
                <a:spcPct val="0"/>
              </a:spcBef>
              <a:spcAft>
                <a:spcPct val="0"/>
              </a:spcAft>
              <a:buClr>
                <a:srgbClr val="000000"/>
              </a:buClr>
              <a:buSzPct val="100000"/>
              <a:buFont typeface="Times New Roman" panose="02020603050405020304" pitchFamily="18" charset="0"/>
              <a:tabLst>
                <a:tab pos="220002" algn="l"/>
                <a:tab pos="685889" algn="l"/>
                <a:tab pos="1151776" algn="l"/>
                <a:tab pos="1617663" algn="l"/>
                <a:tab pos="2083549" algn="l"/>
                <a:tab pos="2549436" algn="l"/>
                <a:tab pos="3015323" algn="l"/>
                <a:tab pos="3481210" algn="l"/>
                <a:tab pos="3947097" algn="l"/>
                <a:tab pos="4412983" algn="l"/>
                <a:tab pos="4878870" algn="l"/>
                <a:tab pos="5344757" algn="l"/>
                <a:tab pos="5810644" algn="l"/>
                <a:tab pos="6276531" algn="l"/>
                <a:tab pos="6742417" algn="l"/>
                <a:tab pos="7208304" algn="l"/>
                <a:tab pos="7674191" algn="l"/>
                <a:tab pos="8140078" algn="l"/>
                <a:tab pos="8605965" algn="l"/>
                <a:tab pos="9071851" algn="l"/>
                <a:tab pos="9537738" algn="l"/>
              </a:tabLst>
              <a:defRPr sz="2400">
                <a:solidFill>
                  <a:schemeClr val="bg1"/>
                </a:solidFill>
                <a:latin typeface="Calibri" panose="020F0502020204030204" pitchFamily="34" charset="0"/>
                <a:ea typeface="MS PGothic" panose="020B0600070205080204" pitchFamily="34" charset="-128"/>
              </a:defRPr>
            </a:lvl9pPr>
          </a:lstStyle>
          <a:p>
            <a:pPr eaLnBrk="1" hangingPunct="1"/>
            <a:fld id="{4417058D-9141-44A3-A018-331C8AF1A2D1}" type="slidenum">
              <a:rPr lang="en-US" altLang="en-US" sz="1200">
                <a:solidFill>
                  <a:srgbClr val="000000"/>
                </a:solidFill>
                <a:latin typeface="Times New Roman" panose="02020603050405020304" pitchFamily="18" charset="0"/>
              </a:rPr>
              <a:pPr eaLnBrk="1" hangingPunct="1"/>
              <a:t>17</a:t>
            </a:fld>
            <a:endParaRPr lang="en-US" altLang="en-US" sz="1200">
              <a:solidFill>
                <a:srgbClr val="000000"/>
              </a:solidFill>
              <a:latin typeface="Times New Roman" panose="02020603050405020304" pitchFamily="18" charset="0"/>
            </a:endParaRPr>
          </a:p>
        </p:txBody>
      </p:sp>
      <p:sp>
        <p:nvSpPr>
          <p:cNvPr id="29699" name="Text Box 1"/>
          <p:cNvSpPr txBox="1">
            <a:spLocks noChangeArrowheads="1"/>
          </p:cNvSpPr>
          <p:nvPr/>
        </p:nvSpPr>
        <p:spPr bwMode="auto">
          <a:xfrm>
            <a:off x="4112119" y="9065605"/>
            <a:ext cx="3122224" cy="45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112" tIns="48056" rIns="96112" bIns="48056" anchor="b"/>
          <a:lstStyle>
            <a:lvl1pPr marL="215900" indent="-192088"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a:solidFill>
                  <a:schemeClr val="bg1"/>
                </a:solidFill>
                <a:latin typeface="Calibri" panose="020F0502020204030204" pitchFamily="34" charset="0"/>
                <a:ea typeface="MS PGothic" panose="020B0600070205080204" pitchFamily="34" charset="-128"/>
              </a:defRPr>
            </a:lvl9pPr>
          </a:lstStyle>
          <a:p>
            <a:pPr algn="r" eaLnBrk="1" hangingPunct="1">
              <a:buClrTx/>
              <a:buFontTx/>
              <a:buNone/>
            </a:pPr>
            <a:fld id="{B6A90E73-63B3-44B8-AF82-0588A5A03E0F}" type="slidenum">
              <a:rPr lang="en-US" altLang="en-US" sz="1200">
                <a:solidFill>
                  <a:srgbClr val="000000"/>
                </a:solidFill>
                <a:latin typeface="Times New Roman" panose="02020603050405020304" pitchFamily="18" charset="0"/>
              </a:rPr>
              <a:pPr algn="r" eaLnBrk="1" hangingPunct="1">
                <a:buClrTx/>
                <a:buFontTx/>
                <a:buNone/>
              </a:pPr>
              <a:t>17</a:t>
            </a:fld>
            <a:endParaRPr lang="en-US" altLang="en-US" sz="1200">
              <a:solidFill>
                <a:srgbClr val="000000"/>
              </a:solidFill>
              <a:latin typeface="Times New Roman" panose="02020603050405020304" pitchFamily="18" charset="0"/>
            </a:endParaRPr>
          </a:p>
        </p:txBody>
      </p:sp>
      <p:sp>
        <p:nvSpPr>
          <p:cNvPr id="29700" name="Rectangle 2"/>
          <p:cNvSpPr txBox="1">
            <a:spLocks noGrp="1" noRot="1" noChangeAspect="1" noChangeArrowheads="1" noTextEdit="1"/>
          </p:cNvSpPr>
          <p:nvPr>
            <p:ph type="sldImg"/>
          </p:nvPr>
        </p:nvSpPr>
        <p:spPr>
          <a:xfrm>
            <a:off x="455613" y="714375"/>
            <a:ext cx="6326187" cy="3557588"/>
          </a:xfrm>
          <a:solidFill>
            <a:srgbClr val="FFFFFF"/>
          </a:solidFill>
          <a:ln/>
        </p:spPr>
      </p:sp>
      <p:sp>
        <p:nvSpPr>
          <p:cNvPr id="29701" name="Text Box 3"/>
          <p:cNvSpPr txBox="1">
            <a:spLocks noChangeArrowheads="1"/>
          </p:cNvSpPr>
          <p:nvPr/>
        </p:nvSpPr>
        <p:spPr bwMode="auto">
          <a:xfrm>
            <a:off x="725382" y="4533610"/>
            <a:ext cx="5786826" cy="427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3177" tIns="46589" rIns="93177" bIns="46589" anchor="ctr"/>
          <a:lstStyle/>
          <a:p>
            <a:endParaRPr lang="en-US" altLang="en-US"/>
          </a:p>
        </p:txBody>
      </p:sp>
    </p:spTree>
    <p:extLst>
      <p:ext uri="{BB962C8B-B14F-4D97-AF65-F5344CB8AC3E}">
        <p14:creationId xmlns:p14="http://schemas.microsoft.com/office/powerpoint/2010/main" val="283462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pPr/>
              <a:t>19</a:t>
            </a:fld>
            <a:endParaRPr lang="en-US" dirty="0"/>
          </a:p>
        </p:txBody>
      </p:sp>
    </p:spTree>
    <p:extLst>
      <p:ext uri="{BB962C8B-B14F-4D97-AF65-F5344CB8AC3E}">
        <p14:creationId xmlns:p14="http://schemas.microsoft.com/office/powerpoint/2010/main" val="444789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5" y="0"/>
            <a:ext cx="6885647" cy="5143500"/>
          </a:xfrm>
          <a:prstGeom prst="rect">
            <a:avLst/>
          </a:prstGeom>
        </p:spPr>
      </p:pic>
      <p:pic>
        <p:nvPicPr>
          <p:cNvPr id="18" name="Picture 17" descr="Edge w Descript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8010" y="3587686"/>
            <a:ext cx="2236882" cy="654115"/>
          </a:xfrm>
          <a:prstGeom prst="rect">
            <a:avLst/>
          </a:prstGeom>
        </p:spPr>
      </p:pic>
      <p:pic>
        <p:nvPicPr>
          <p:cNvPr id="19" name="Picture 18" descr="Edge2016-Theme-Gray-300.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83120" y="4438650"/>
            <a:ext cx="1867809" cy="195967"/>
          </a:xfrm>
          <a:prstGeom prst="rect">
            <a:avLst/>
          </a:prstGeom>
        </p:spPr>
      </p:pic>
      <p:sp>
        <p:nvSpPr>
          <p:cNvPr id="26" name="TextBox 25"/>
          <p:cNvSpPr txBox="1"/>
          <p:nvPr userDrawn="1"/>
        </p:nvSpPr>
        <p:spPr>
          <a:xfrm>
            <a:off x="7774255" y="4850791"/>
            <a:ext cx="696083" cy="207749"/>
          </a:xfrm>
          <a:prstGeom prst="rect">
            <a:avLst/>
          </a:prstGeom>
          <a:noFill/>
        </p:spPr>
        <p:txBody>
          <a:bodyPr wrap="square" rtlCol="0">
            <a:spAutoFit/>
          </a:bodyPr>
          <a:lstStyle/>
          <a:p>
            <a:r>
              <a:rPr lang="en-US" sz="750" dirty="0">
                <a:solidFill>
                  <a:schemeClr val="tx1">
                    <a:lumMod val="50000"/>
                  </a:schemeClr>
                </a:solidFill>
              </a:rPr>
              <a:t>#ibmedge</a:t>
            </a:r>
          </a:p>
        </p:txBody>
      </p:sp>
      <p:sp>
        <p:nvSpPr>
          <p:cNvPr id="2" name="Title 1"/>
          <p:cNvSpPr>
            <a:spLocks noGrp="1"/>
          </p:cNvSpPr>
          <p:nvPr>
            <p:ph type="ctrTitle"/>
          </p:nvPr>
        </p:nvSpPr>
        <p:spPr>
          <a:xfrm>
            <a:off x="375142" y="623677"/>
            <a:ext cx="5974858" cy="1345289"/>
          </a:xfrm>
        </p:spPr>
        <p:txBody>
          <a:bodyPr anchor="b" anchorCtr="0">
            <a:noAutofit/>
          </a:bodyPr>
          <a:lstStyle>
            <a:lvl1pPr>
              <a:lnSpc>
                <a:spcPct val="90000"/>
              </a:lnSpc>
              <a:defRPr sz="3200">
                <a:solidFill>
                  <a:schemeClr val="accent5"/>
                </a:solidFill>
              </a:defRPr>
            </a:lvl1pPr>
          </a:lstStyle>
          <a:p>
            <a:r>
              <a:rPr lang="en-US" dirty="0"/>
              <a:t>Click to edit Master title style</a:t>
            </a:r>
          </a:p>
        </p:txBody>
      </p:sp>
      <p:sp>
        <p:nvSpPr>
          <p:cNvPr id="3" name="Subtitle 2"/>
          <p:cNvSpPr>
            <a:spLocks noGrp="1"/>
          </p:cNvSpPr>
          <p:nvPr>
            <p:ph type="subTitle" idx="1"/>
          </p:nvPr>
        </p:nvSpPr>
        <p:spPr>
          <a:xfrm>
            <a:off x="375139" y="2092444"/>
            <a:ext cx="4400063" cy="557330"/>
          </a:xfrm>
        </p:spPr>
        <p:txBody>
          <a:bodyPr>
            <a:noAutofit/>
          </a:bodyPr>
          <a:lstStyle>
            <a:lvl1pPr marL="0" indent="0" algn="l">
              <a:lnSpc>
                <a:spcPct val="90000"/>
              </a:lnSpc>
              <a:buNone/>
              <a:defRPr sz="1600" i="0">
                <a:solidFill>
                  <a:schemeClr val="tx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305390" y="4898996"/>
            <a:ext cx="1159292" cy="200055"/>
          </a:xfrm>
          <a:prstGeom prst="rect">
            <a:avLst/>
          </a:prstGeom>
        </p:spPr>
        <p:txBody>
          <a:bodyPr wrap="none">
            <a:spAutoFit/>
          </a:bodyPr>
          <a:lstStyle/>
          <a:p>
            <a:pPr algn="l"/>
            <a:r>
              <a:rPr lang="en-US" sz="700" dirty="0">
                <a:solidFill>
                  <a:schemeClr val="bg1">
                    <a:lumMod val="50000"/>
                  </a:schemeClr>
                </a:solidFill>
              </a:rPr>
              <a:t>© 2016 IBM Corporation</a:t>
            </a:r>
          </a:p>
        </p:txBody>
      </p:sp>
      <p:pic>
        <p:nvPicPr>
          <p:cNvPr id="15" name="Picture 14" descr="ibm logo-vert.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7013" indent="-227013">
              <a:defRPr/>
            </a:lvl1pPr>
            <a:lvl2pPr marL="854075" indent="-171450">
              <a:defRPr/>
            </a:lvl2pPr>
            <a:lvl3pPr marL="1379538" indent="-228600">
              <a:tabLst>
                <a:tab pos="1381125" algn="l"/>
              </a:tabLst>
              <a:defRPr/>
            </a:lvl3pPr>
            <a:lvl4pPr marL="1851025" indent="-228600">
              <a:buFont typeface="Arial"/>
              <a:buChar cha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0"/>
          </p:nvPr>
        </p:nvSpPr>
        <p:spPr>
          <a:xfrm>
            <a:off x="8603857" y="4903893"/>
            <a:ext cx="482561" cy="229951"/>
          </a:xfrm>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423689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6B7A19-9BD6-654B-9E7A-5FCB6FF99B9F}" type="slidenum">
              <a:rPr lang="en-US" smtClean="0"/>
              <a:pPr/>
              <a:t>‹#›</a:t>
            </a:fld>
            <a:endParaRPr lang="en-US" dirty="0"/>
          </a:p>
        </p:txBody>
      </p:sp>
      <p:pic>
        <p:nvPicPr>
          <p:cNvPr id="12" name="Picture 11"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5" y="0"/>
            <a:ext cx="6885647" cy="5143500"/>
          </a:xfrm>
          <a:prstGeom prst="rect">
            <a:avLst/>
          </a:prstGeom>
        </p:spPr>
      </p:pic>
      <p:pic>
        <p:nvPicPr>
          <p:cNvPr id="14" name="Picture 13"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2" name="Title 1"/>
          <p:cNvSpPr>
            <a:spLocks noGrp="1"/>
          </p:cNvSpPr>
          <p:nvPr>
            <p:ph type="title"/>
          </p:nvPr>
        </p:nvSpPr>
        <p:spPr>
          <a:xfrm>
            <a:off x="335453" y="1106303"/>
            <a:ext cx="4458799" cy="1610243"/>
          </a:xfrm>
        </p:spPr>
        <p:txBody>
          <a:bodyPr lIns="0">
            <a:noAutofit/>
          </a:bodyPr>
          <a:lstStyle>
            <a:lvl1pPr>
              <a:defRPr sz="3200">
                <a:solidFill>
                  <a:srgbClr val="00649D"/>
                </a:solidFill>
              </a:defRPr>
            </a:lvl1pPr>
          </a:lstStyle>
          <a:p>
            <a:r>
              <a:rPr lang="en-US" dirty="0"/>
              <a:t>Click to edit Master title style</a:t>
            </a:r>
          </a:p>
        </p:txBody>
      </p:sp>
      <p:pic>
        <p:nvPicPr>
          <p:cNvPr id="15" name="Picture 14" descr="Edge w Descriptor.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47471" y="4085462"/>
            <a:ext cx="1939983" cy="567295"/>
          </a:xfrm>
          <a:prstGeom prst="rect">
            <a:avLst/>
          </a:prstGeom>
        </p:spPr>
      </p:pic>
      <p:pic>
        <p:nvPicPr>
          <p:cNvPr id="18" name="Picture 17" descr="Edge2016-Theme-Gray-300.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47471" y="292100"/>
            <a:ext cx="1867809" cy="195967"/>
          </a:xfrm>
          <a:prstGeom prst="rect">
            <a:avLst/>
          </a:prstGeom>
        </p:spPr>
      </p:pic>
      <p:sp>
        <p:nvSpPr>
          <p:cNvPr id="19" name="Rectangle 18"/>
          <p:cNvSpPr/>
          <p:nvPr userDrawn="1"/>
        </p:nvSpPr>
        <p:spPr>
          <a:xfrm>
            <a:off x="267290" y="4898996"/>
            <a:ext cx="1159292" cy="200055"/>
          </a:xfrm>
          <a:prstGeom prst="rect">
            <a:avLst/>
          </a:prstGeom>
        </p:spPr>
        <p:txBody>
          <a:bodyPr wrap="none">
            <a:spAutoFit/>
          </a:bodyPr>
          <a:lstStyle/>
          <a:p>
            <a:pPr algn="l"/>
            <a:r>
              <a:rPr lang="en-US" sz="700" dirty="0">
                <a:solidFill>
                  <a:schemeClr val="bg1">
                    <a:lumMod val="50000"/>
                  </a:schemeClr>
                </a:solidFill>
              </a:rPr>
              <a:t>© 2016 IBM Corporation</a:t>
            </a:r>
          </a:p>
        </p:txBody>
      </p:sp>
      <p:sp>
        <p:nvSpPr>
          <p:cNvPr id="20" name="TextBox 19"/>
          <p:cNvSpPr txBox="1"/>
          <p:nvPr userDrawn="1"/>
        </p:nvSpPr>
        <p:spPr>
          <a:xfrm>
            <a:off x="7774255" y="4850791"/>
            <a:ext cx="696083" cy="207749"/>
          </a:xfrm>
          <a:prstGeom prst="rect">
            <a:avLst/>
          </a:prstGeom>
          <a:noFill/>
        </p:spPr>
        <p:txBody>
          <a:bodyPr wrap="square" rtlCol="0">
            <a:spAutoFit/>
          </a:bodyPr>
          <a:lstStyle/>
          <a:p>
            <a:r>
              <a:rPr lang="en-US" sz="750" dirty="0">
                <a:solidFill>
                  <a:schemeClr val="tx1">
                    <a:lumMod val="50000"/>
                  </a:schemeClr>
                </a:solidFill>
              </a:rPr>
              <a:t>#ibmedge</a:t>
            </a:r>
          </a:p>
        </p:txBody>
      </p:sp>
    </p:spTree>
    <p:extLst>
      <p:ext uri="{BB962C8B-B14F-4D97-AF65-F5344CB8AC3E}">
        <p14:creationId xmlns:p14="http://schemas.microsoft.com/office/powerpoint/2010/main" val="110805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4" name="Picture 13"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5" y="0"/>
            <a:ext cx="6885647" cy="5143500"/>
          </a:xfrm>
          <a:prstGeom prst="rect">
            <a:avLst/>
          </a:prstGeom>
        </p:spPr>
      </p:pic>
      <p:pic>
        <p:nvPicPr>
          <p:cNvPr id="22" name="Picture 21"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23" name="Picture 22"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12" name="Title 1"/>
          <p:cNvSpPr>
            <a:spLocks noGrp="1"/>
          </p:cNvSpPr>
          <p:nvPr>
            <p:ph type="ctrTitle"/>
          </p:nvPr>
        </p:nvSpPr>
        <p:spPr>
          <a:xfrm>
            <a:off x="321857" y="909835"/>
            <a:ext cx="6321061" cy="1134422"/>
          </a:xfrm>
        </p:spPr>
        <p:txBody>
          <a:bodyPr lIns="0" anchor="b" anchorCtr="0">
            <a:noAutofit/>
          </a:bodyPr>
          <a:lstStyle>
            <a:lvl1pPr>
              <a:lnSpc>
                <a:spcPct val="90000"/>
              </a:lnSpc>
              <a:defRPr sz="5400">
                <a:solidFill>
                  <a:schemeClr val="accent5"/>
                </a:solidFill>
              </a:defRPr>
            </a:lvl1pPr>
          </a:lstStyle>
          <a:p>
            <a:r>
              <a:rPr lang="en-US" dirty="0"/>
              <a:t>Click to edit Master title style</a:t>
            </a:r>
          </a:p>
        </p:txBody>
      </p:sp>
      <p:pic>
        <p:nvPicPr>
          <p:cNvPr id="24" name="Picture 23" descr="Edge w Descriptor.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8010" y="3587686"/>
            <a:ext cx="2236882" cy="654115"/>
          </a:xfrm>
          <a:prstGeom prst="rect">
            <a:avLst/>
          </a:prstGeom>
        </p:spPr>
      </p:pic>
      <p:pic>
        <p:nvPicPr>
          <p:cNvPr id="26" name="Picture 25" descr="Edge2016-Theme-Gray-300.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83120" y="4438650"/>
            <a:ext cx="1867809" cy="195967"/>
          </a:xfrm>
          <a:prstGeom prst="rect">
            <a:avLst/>
          </a:prstGeom>
        </p:spPr>
      </p:pic>
      <p:sp>
        <p:nvSpPr>
          <p:cNvPr id="28" name="Rectangle 27"/>
          <p:cNvSpPr/>
          <p:nvPr userDrawn="1"/>
        </p:nvSpPr>
        <p:spPr>
          <a:xfrm>
            <a:off x="305390" y="4898996"/>
            <a:ext cx="1159292" cy="200055"/>
          </a:xfrm>
          <a:prstGeom prst="rect">
            <a:avLst/>
          </a:prstGeom>
        </p:spPr>
        <p:txBody>
          <a:bodyPr wrap="none">
            <a:spAutoFit/>
          </a:bodyPr>
          <a:lstStyle/>
          <a:p>
            <a:pPr algn="l"/>
            <a:r>
              <a:rPr lang="en-US" sz="700" dirty="0">
                <a:solidFill>
                  <a:schemeClr val="bg1">
                    <a:lumMod val="50000"/>
                  </a:schemeClr>
                </a:solidFill>
              </a:rPr>
              <a:t>© 2016 IBM Corporation</a:t>
            </a:r>
          </a:p>
        </p:txBody>
      </p:sp>
      <p:sp>
        <p:nvSpPr>
          <p:cNvPr id="29" name="TextBox 28"/>
          <p:cNvSpPr txBox="1"/>
          <p:nvPr userDrawn="1"/>
        </p:nvSpPr>
        <p:spPr>
          <a:xfrm>
            <a:off x="7774255" y="4850791"/>
            <a:ext cx="696083" cy="207749"/>
          </a:xfrm>
          <a:prstGeom prst="rect">
            <a:avLst/>
          </a:prstGeom>
          <a:noFill/>
        </p:spPr>
        <p:txBody>
          <a:bodyPr wrap="square" rtlCol="0">
            <a:spAutoFit/>
          </a:bodyPr>
          <a:lstStyle/>
          <a:p>
            <a:r>
              <a:rPr lang="en-US" sz="750" dirty="0">
                <a:solidFill>
                  <a:schemeClr val="tx1">
                    <a:lumMod val="50000"/>
                  </a:schemeClr>
                </a:solidFill>
              </a:rPr>
              <a:t>#ibmedge</a:t>
            </a:r>
          </a:p>
        </p:txBody>
      </p:sp>
    </p:spTree>
    <p:extLst>
      <p:ext uri="{BB962C8B-B14F-4D97-AF65-F5344CB8AC3E}">
        <p14:creationId xmlns:p14="http://schemas.microsoft.com/office/powerpoint/2010/main" val="227497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idx="10"/>
          </p:nvPr>
        </p:nvSpPr>
        <p:spPr>
          <a:ln/>
        </p:spPr>
        <p:txBody>
          <a:bodyPr/>
          <a:lstStyle>
            <a:lvl1pPr>
              <a:defRPr/>
            </a:lvl1pPr>
          </a:lstStyle>
          <a:p>
            <a:fld id="{666D947B-C735-470E-B523-E609D8F2D97C}" type="slidenum">
              <a:rPr lang="en-US" altLang="en-US"/>
              <a:pPr/>
              <a:t>‹#›</a:t>
            </a:fld>
            <a:endParaRPr lang="en-US" altLang="en-US"/>
          </a:p>
        </p:txBody>
      </p:sp>
    </p:spTree>
    <p:extLst>
      <p:ext uri="{BB962C8B-B14F-4D97-AF65-F5344CB8AC3E}">
        <p14:creationId xmlns:p14="http://schemas.microsoft.com/office/powerpoint/2010/main" val="141053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51925553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Magenta hexes.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1413218" y="4764998"/>
            <a:ext cx="421228" cy="322368"/>
          </a:xfrm>
          <a:prstGeom prst="rect">
            <a:avLst/>
          </a:prstGeom>
        </p:spPr>
      </p:pic>
      <p:pic>
        <p:nvPicPr>
          <p:cNvPr id="13" name="Picture 12" descr="Edge 2016.png"/>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335033" y="4857790"/>
            <a:ext cx="859109" cy="186324"/>
          </a:xfrm>
          <a:prstGeom prst="rect">
            <a:avLst/>
          </a:prstGeom>
        </p:spPr>
      </p:pic>
      <p:pic>
        <p:nvPicPr>
          <p:cNvPr id="14" name="Picture 13" descr="Edge2016-Theme-Gray-300.png"/>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2090229" y="4872375"/>
            <a:ext cx="1254521" cy="131622"/>
          </a:xfrm>
          <a:prstGeom prst="rect">
            <a:avLst/>
          </a:prstGeom>
        </p:spPr>
      </p:pic>
      <p:sp>
        <p:nvSpPr>
          <p:cNvPr id="3" name="Text Placeholder 2"/>
          <p:cNvSpPr>
            <a:spLocks noGrp="1"/>
          </p:cNvSpPr>
          <p:nvPr userDrawn="1">
            <p:ph type="body" idx="1"/>
          </p:nvPr>
        </p:nvSpPr>
        <p:spPr>
          <a:xfrm>
            <a:off x="335450" y="782036"/>
            <a:ext cx="8506046" cy="3896525"/>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Slide Number Placeholder 3"/>
          <p:cNvSpPr>
            <a:spLocks noGrp="1"/>
          </p:cNvSpPr>
          <p:nvPr userDrawn="1">
            <p:ph type="sldNum" sz="quarter" idx="4"/>
          </p:nvPr>
        </p:nvSpPr>
        <p:spPr>
          <a:xfrm>
            <a:off x="8603857" y="4845803"/>
            <a:ext cx="482561" cy="218191"/>
          </a:xfrm>
          <a:prstGeom prst="rect">
            <a:avLst/>
          </a:prstGeom>
        </p:spPr>
        <p:txBody>
          <a:bodyPr/>
          <a:lstStyle>
            <a:lvl1pPr algn="ctr">
              <a:defRPr sz="750">
                <a:solidFill>
                  <a:schemeClr val="bg1">
                    <a:lumMod val="50000"/>
                  </a:schemeClr>
                </a:solidFill>
              </a:defRPr>
            </a:lvl1pPr>
          </a:lstStyle>
          <a:p>
            <a:fld id="{9B6B7A19-9BD6-654B-9E7A-5FCB6FF99B9F}" type="slidenum">
              <a:rPr lang="en-US" smtClean="0"/>
              <a:pPr/>
              <a:t>‹#›</a:t>
            </a:fld>
            <a:endParaRPr lang="en-US" dirty="0"/>
          </a:p>
        </p:txBody>
      </p:sp>
      <p:sp>
        <p:nvSpPr>
          <p:cNvPr id="2" name="Title Placeholder 1"/>
          <p:cNvSpPr>
            <a:spLocks noGrp="1"/>
          </p:cNvSpPr>
          <p:nvPr userDrawn="1">
            <p:ph type="title"/>
          </p:nvPr>
        </p:nvSpPr>
        <p:spPr>
          <a:xfrm>
            <a:off x="335450" y="58800"/>
            <a:ext cx="8506046" cy="676196"/>
          </a:xfrm>
          <a:prstGeom prst="rect">
            <a:avLst/>
          </a:prstGeom>
        </p:spPr>
        <p:txBody>
          <a:bodyPr vert="horz" lIns="0" tIns="45720" rIns="91440" bIns="45720" rtlCol="0" anchor="ctr" anchorCtr="0">
            <a:noAutofit/>
          </a:bodyPr>
          <a:lstStyle/>
          <a:p>
            <a:r>
              <a:rPr lang="en-US" dirty="0"/>
              <a:t>Click to edit Master title style</a:t>
            </a:r>
          </a:p>
        </p:txBody>
      </p:sp>
      <p:sp>
        <p:nvSpPr>
          <p:cNvPr id="10" name="TextBox 9"/>
          <p:cNvSpPr txBox="1"/>
          <p:nvPr userDrawn="1"/>
        </p:nvSpPr>
        <p:spPr>
          <a:xfrm>
            <a:off x="4165256" y="4834117"/>
            <a:ext cx="1123156" cy="207749"/>
          </a:xfrm>
          <a:prstGeom prst="rect">
            <a:avLst/>
          </a:prstGeom>
          <a:noFill/>
        </p:spPr>
        <p:txBody>
          <a:bodyPr wrap="square" lIns="0" rtlCol="0">
            <a:spAutoFit/>
          </a:bodyPr>
          <a:lstStyle/>
          <a:p>
            <a:r>
              <a:rPr lang="en-US" sz="750" dirty="0">
                <a:solidFill>
                  <a:schemeClr val="tx1">
                    <a:lumMod val="50000"/>
                  </a:schemeClr>
                </a:solidFill>
              </a:rPr>
              <a:t>#ibmedge</a:t>
            </a:r>
          </a:p>
        </p:txBody>
      </p:sp>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 id="2147483656" r:id="rId6"/>
    <p:sldLayoutId id="2147483657" r:id="rId7"/>
  </p:sldLayoutIdLst>
  <p:hf hdr="0" ftr="0" dt="0"/>
  <p:txStyles>
    <p:title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p:titleStyle>
    <p:bodyStyle>
      <a:lvl1pPr marL="234950" indent="-234950" algn="l" defTabSz="457200" rtl="0" eaLnBrk="1" latinLnBrk="0" hangingPunct="1">
        <a:lnSpc>
          <a:spcPct val="90000"/>
        </a:lnSpc>
        <a:spcBef>
          <a:spcPts val="1200"/>
        </a:spcBef>
        <a:spcAft>
          <a:spcPts val="200"/>
        </a:spcAft>
        <a:buClr>
          <a:schemeClr val="accent1"/>
        </a:buClr>
        <a:buSzPct val="100000"/>
        <a:buFont typeface="Arial"/>
        <a:buChar char="•"/>
        <a:defRPr sz="2000" kern="1200">
          <a:solidFill>
            <a:schemeClr val="tx1">
              <a:lumMod val="75000"/>
            </a:schemeClr>
          </a:solidFill>
          <a:latin typeface="+mn-lt"/>
          <a:ea typeface="+mn-ea"/>
          <a:cs typeface="+mn-cs"/>
        </a:defRPr>
      </a:lvl1pPr>
      <a:lvl2pPr marL="712788" indent="-285750" algn="l" defTabSz="457200" rtl="0" eaLnBrk="1" latinLnBrk="0" hangingPunct="1">
        <a:lnSpc>
          <a:spcPct val="90000"/>
        </a:lnSpc>
        <a:spcBef>
          <a:spcPts val="300"/>
        </a:spcBef>
        <a:buFont typeface="Arial"/>
        <a:buChar char="•"/>
        <a:defRPr sz="1800" kern="1200">
          <a:solidFill>
            <a:schemeClr val="tx1">
              <a:lumMod val="75000"/>
            </a:schemeClr>
          </a:solidFill>
          <a:latin typeface="+mn-lt"/>
          <a:ea typeface="+mn-ea"/>
          <a:cs typeface="+mn-cs"/>
        </a:defRPr>
      </a:lvl2pPr>
      <a:lvl3pPr marL="1082675" indent="-228600" algn="l" defTabSz="457200" rtl="0" eaLnBrk="1" latinLnBrk="0" hangingPunct="1">
        <a:lnSpc>
          <a:spcPct val="90000"/>
        </a:lnSpc>
        <a:spcBef>
          <a:spcPts val="300"/>
        </a:spcBef>
        <a:buFont typeface="Lucida Grande"/>
        <a:buChar char="–"/>
        <a:defRPr sz="1600" kern="1200">
          <a:solidFill>
            <a:schemeClr val="tx1">
              <a:lumMod val="75000"/>
            </a:schemeClr>
          </a:solidFill>
          <a:latin typeface="+mn-lt"/>
          <a:ea typeface="+mn-ea"/>
          <a:cs typeface="+mn-cs"/>
        </a:defRPr>
      </a:lvl3pPr>
      <a:lvl4pPr marL="1600200" indent="-228600" algn="l" defTabSz="457200" rtl="0" eaLnBrk="1" latinLnBrk="0" hangingPunct="1">
        <a:lnSpc>
          <a:spcPct val="90000"/>
        </a:lnSpc>
        <a:spcBef>
          <a:spcPts val="300"/>
        </a:spcBef>
        <a:buFont typeface="Arial"/>
        <a:buChar char="–"/>
        <a:defRPr sz="1400" kern="1200">
          <a:solidFill>
            <a:schemeClr val="tx1">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8.tif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ibm.biz/ConductorForContainer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0463" y="141668"/>
            <a:ext cx="8237230" cy="1345289"/>
          </a:xfrm>
        </p:spPr>
        <p:txBody>
          <a:bodyPr/>
          <a:lstStyle/>
          <a:p>
            <a:r>
              <a:rPr lang="en-US" dirty="0"/>
              <a:t>Building Your Own Docker Container Cloud on IBM Power Systems: A Client Use Case</a:t>
            </a:r>
          </a:p>
        </p:txBody>
      </p:sp>
      <p:sp>
        <p:nvSpPr>
          <p:cNvPr id="2" name="Subtitle 1"/>
          <p:cNvSpPr>
            <a:spLocks noGrp="1"/>
          </p:cNvSpPr>
          <p:nvPr>
            <p:ph type="subTitle" idx="1"/>
          </p:nvPr>
        </p:nvSpPr>
        <p:spPr>
          <a:xfrm>
            <a:off x="389316" y="1823086"/>
            <a:ext cx="4400063" cy="557330"/>
          </a:xfrm>
        </p:spPr>
        <p:txBody>
          <a:bodyPr/>
          <a:lstStyle/>
          <a:p>
            <a:r>
              <a:rPr lang="en-US" dirty="0" err="1"/>
              <a:t>Setharmi</a:t>
            </a:r>
            <a:r>
              <a:rPr lang="en-US" dirty="0"/>
              <a:t> </a:t>
            </a:r>
            <a:r>
              <a:rPr lang="en-US" dirty="0" err="1"/>
              <a:t>Seelam</a:t>
            </a:r>
            <a:endParaRPr lang="en-US" dirty="0"/>
          </a:p>
          <a:p>
            <a:r>
              <a:rPr lang="en-US" dirty="0"/>
              <a:t>Yong Feng</a:t>
            </a:r>
          </a:p>
          <a:p>
            <a:r>
              <a:rPr lang="en-US" dirty="0" err="1">
                <a:solidFill>
                  <a:schemeClr val="bg1">
                    <a:lumMod val="50000"/>
                  </a:schemeClr>
                </a:solidFill>
              </a:rPr>
              <a:t>Pradipta</a:t>
            </a:r>
            <a:r>
              <a:rPr lang="en-US" dirty="0">
                <a:solidFill>
                  <a:schemeClr val="bg1">
                    <a:lumMod val="50000"/>
                  </a:schemeClr>
                </a:solidFill>
              </a:rPr>
              <a:t> Kumar Banerjee</a:t>
            </a:r>
          </a:p>
          <a:p>
            <a:r>
              <a:rPr lang="en-US" dirty="0">
                <a:solidFill>
                  <a:schemeClr val="bg1">
                    <a:lumMod val="50000"/>
                  </a:schemeClr>
                </a:solidFill>
              </a:rPr>
              <a:t>Bruce Anthony</a:t>
            </a:r>
          </a:p>
          <a:p>
            <a:endParaRPr lang="en-US" dirty="0">
              <a:solidFill>
                <a:schemeClr val="bg1">
                  <a:lumMod val="50000"/>
                </a:schemeClr>
              </a:solidFill>
            </a:endParaRPr>
          </a:p>
        </p:txBody>
      </p:sp>
    </p:spTree>
    <p:extLst>
      <p:ext uri="{BB962C8B-B14F-4D97-AF65-F5344CB8AC3E}">
        <p14:creationId xmlns:p14="http://schemas.microsoft.com/office/powerpoint/2010/main" val="3542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1002006" y="2478059"/>
            <a:ext cx="3666247" cy="1313939"/>
          </a:xfrm>
          <a:prstGeom prst="ellipse">
            <a:avLst/>
          </a:prstGeom>
          <a:noFill/>
          <a:ln w="25400">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Client Environment</a:t>
            </a:r>
          </a:p>
        </p:txBody>
      </p:sp>
      <p:cxnSp>
        <p:nvCxnSpPr>
          <p:cNvPr id="8" name="Straight Connector 7"/>
          <p:cNvCxnSpPr/>
          <p:nvPr/>
        </p:nvCxnSpPr>
        <p:spPr>
          <a:xfrm>
            <a:off x="2852989" y="2261491"/>
            <a:ext cx="1" cy="17783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43214" y="2261490"/>
            <a:ext cx="881690" cy="43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K8s Master</a:t>
            </a:r>
          </a:p>
        </p:txBody>
      </p:sp>
      <p:sp>
        <p:nvSpPr>
          <p:cNvPr id="13" name="TextBox 12"/>
          <p:cNvSpPr txBox="1"/>
          <p:nvPr/>
        </p:nvSpPr>
        <p:spPr>
          <a:xfrm>
            <a:off x="1002006" y="4063877"/>
            <a:ext cx="1564106" cy="300082"/>
          </a:xfrm>
          <a:prstGeom prst="rect">
            <a:avLst/>
          </a:prstGeom>
          <a:noFill/>
        </p:spPr>
        <p:txBody>
          <a:bodyPr wrap="square" rtlCol="0">
            <a:spAutoFit/>
          </a:bodyPr>
          <a:lstStyle/>
          <a:p>
            <a:r>
              <a:rPr lang="en-US" sz="1350" dirty="0"/>
              <a:t>Environment-1</a:t>
            </a:r>
          </a:p>
        </p:txBody>
      </p:sp>
      <p:sp>
        <p:nvSpPr>
          <p:cNvPr id="14" name="TextBox 13"/>
          <p:cNvSpPr txBox="1"/>
          <p:nvPr/>
        </p:nvSpPr>
        <p:spPr>
          <a:xfrm>
            <a:off x="3483142" y="4063877"/>
            <a:ext cx="1564106" cy="300082"/>
          </a:xfrm>
          <a:prstGeom prst="rect">
            <a:avLst/>
          </a:prstGeom>
          <a:noFill/>
        </p:spPr>
        <p:txBody>
          <a:bodyPr wrap="square" rtlCol="0">
            <a:spAutoFit/>
          </a:bodyPr>
          <a:lstStyle/>
          <a:p>
            <a:r>
              <a:rPr lang="en-US" sz="1350" dirty="0"/>
              <a:t>Environment-2</a:t>
            </a:r>
          </a:p>
        </p:txBody>
      </p:sp>
      <p:sp>
        <p:nvSpPr>
          <p:cNvPr id="15" name="Rectangle 14"/>
          <p:cNvSpPr/>
          <p:nvPr/>
        </p:nvSpPr>
        <p:spPr>
          <a:xfrm>
            <a:off x="1343215" y="1789909"/>
            <a:ext cx="2921981" cy="3007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F5 </a:t>
            </a:r>
            <a:r>
              <a:rPr lang="en-US" sz="1350" dirty="0" err="1"/>
              <a:t>Loadbalancer</a:t>
            </a:r>
            <a:endParaRPr lang="en-US" sz="1350" dirty="0"/>
          </a:p>
        </p:txBody>
      </p:sp>
      <p:sp>
        <p:nvSpPr>
          <p:cNvPr id="16" name="Explosion 1 15"/>
          <p:cNvSpPr/>
          <p:nvPr/>
        </p:nvSpPr>
        <p:spPr>
          <a:xfrm>
            <a:off x="1507708" y="607233"/>
            <a:ext cx="2713121" cy="873459"/>
          </a:xfrm>
          <a:prstGeom prst="irregularSeal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Clients</a:t>
            </a:r>
          </a:p>
        </p:txBody>
      </p:sp>
      <p:sp>
        <p:nvSpPr>
          <p:cNvPr id="18" name="Explosion 1 17"/>
          <p:cNvSpPr/>
          <p:nvPr/>
        </p:nvSpPr>
        <p:spPr>
          <a:xfrm>
            <a:off x="3179441" y="3070103"/>
            <a:ext cx="1850983" cy="9697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K8s Slaves</a:t>
            </a:r>
          </a:p>
        </p:txBody>
      </p:sp>
      <p:sp>
        <p:nvSpPr>
          <p:cNvPr id="19" name="Explosion 1 18"/>
          <p:cNvSpPr/>
          <p:nvPr/>
        </p:nvSpPr>
        <p:spPr>
          <a:xfrm>
            <a:off x="802263" y="3089393"/>
            <a:ext cx="1850983" cy="9697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K8s Slaves</a:t>
            </a:r>
          </a:p>
        </p:txBody>
      </p:sp>
      <p:cxnSp>
        <p:nvCxnSpPr>
          <p:cNvPr id="23" name="Straight Connector 22"/>
          <p:cNvCxnSpPr/>
          <p:nvPr/>
        </p:nvCxnSpPr>
        <p:spPr>
          <a:xfrm flipH="1">
            <a:off x="2322096" y="1313492"/>
            <a:ext cx="132346" cy="476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31959" y="1313492"/>
            <a:ext cx="147482" cy="4764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56875" y="469877"/>
            <a:ext cx="3248527" cy="4247317"/>
          </a:xfrm>
          <a:prstGeom prst="rect">
            <a:avLst/>
          </a:prstGeom>
          <a:noFill/>
        </p:spPr>
        <p:txBody>
          <a:bodyPr wrap="square" rtlCol="0">
            <a:spAutoFit/>
          </a:bodyPr>
          <a:lstStyle/>
          <a:p>
            <a:pPr marL="214313" indent="-214313">
              <a:buFont typeface="Arial" charset="0"/>
              <a:buChar char="•"/>
            </a:pPr>
            <a:r>
              <a:rPr lang="en-US" sz="1500" dirty="0"/>
              <a:t>F5 Virtual IP (VIP) and port is configured for</a:t>
            </a:r>
          </a:p>
          <a:p>
            <a:pPr marL="557213" lvl="1" indent="-214313">
              <a:buFont typeface="Arial" charset="0"/>
              <a:buChar char="•"/>
            </a:pPr>
            <a:r>
              <a:rPr lang="en-US" sz="1500" dirty="0"/>
              <a:t>K8s master</a:t>
            </a:r>
          </a:p>
          <a:p>
            <a:pPr marL="557213" lvl="1" indent="-214313">
              <a:buFont typeface="Arial" charset="0"/>
              <a:buChar char="•"/>
            </a:pPr>
            <a:r>
              <a:rPr lang="en-US" sz="1500" dirty="0"/>
              <a:t>K8s slaves</a:t>
            </a:r>
          </a:p>
          <a:p>
            <a:pPr marL="557213" lvl="1" indent="-214313">
              <a:buFont typeface="Arial" charset="0"/>
              <a:buChar char="•"/>
            </a:pPr>
            <a:r>
              <a:rPr lang="en-US" sz="1500" dirty="0" err="1"/>
              <a:t>Etcd</a:t>
            </a:r>
            <a:r>
              <a:rPr lang="en-US" sz="1500" dirty="0"/>
              <a:t> distributed key-value store</a:t>
            </a:r>
          </a:p>
          <a:p>
            <a:pPr marL="214313" indent="-214313">
              <a:buFont typeface="Arial" charset="0"/>
              <a:buChar char="•"/>
            </a:pPr>
            <a:r>
              <a:rPr lang="en-US" sz="1500" dirty="0"/>
              <a:t>Any direct communication between servers in Environment-1 and Environment-2 needs to be explicitly allowed by Firewall rules</a:t>
            </a:r>
          </a:p>
          <a:p>
            <a:pPr marL="214313" indent="-214313">
              <a:buFont typeface="Arial" charset="0"/>
              <a:buChar char="•"/>
            </a:pPr>
            <a:r>
              <a:rPr lang="en-US" sz="1500" dirty="0"/>
              <a:t>K8s master and slaves are configured to use Flannel overlay network for PODs</a:t>
            </a:r>
          </a:p>
          <a:p>
            <a:pPr marL="214313" indent="-214313">
              <a:buFont typeface="Arial" charset="0"/>
              <a:buChar char="•"/>
            </a:pPr>
            <a:r>
              <a:rPr lang="en-US" sz="1500" dirty="0" err="1"/>
              <a:t>Heapster</a:t>
            </a:r>
            <a:r>
              <a:rPr lang="en-US" sz="1500" dirty="0"/>
              <a:t>/</a:t>
            </a:r>
            <a:r>
              <a:rPr lang="en-US" sz="1500" dirty="0" err="1"/>
              <a:t>InfluxDB</a:t>
            </a:r>
            <a:r>
              <a:rPr lang="en-US" sz="1500" dirty="0"/>
              <a:t>/</a:t>
            </a:r>
            <a:r>
              <a:rPr lang="en-US" sz="1500" dirty="0" err="1"/>
              <a:t>Grafana</a:t>
            </a:r>
            <a:r>
              <a:rPr lang="en-US" sz="1500" dirty="0"/>
              <a:t> is used for K8s resource monitoring</a:t>
            </a:r>
          </a:p>
          <a:p>
            <a:pPr marL="214313" indent="-214313">
              <a:buFont typeface="Arial" charset="0"/>
              <a:buChar char="•"/>
            </a:pPr>
            <a:r>
              <a:rPr lang="en-US" sz="1500" dirty="0"/>
              <a:t>Ingress (with Nginx) is used for exposing services to clients</a:t>
            </a:r>
          </a:p>
        </p:txBody>
      </p:sp>
      <p:sp>
        <p:nvSpPr>
          <p:cNvPr id="31" name="TextBox 30"/>
          <p:cNvSpPr txBox="1"/>
          <p:nvPr/>
        </p:nvSpPr>
        <p:spPr>
          <a:xfrm rot="16200000">
            <a:off x="2193808" y="2755666"/>
            <a:ext cx="1176701" cy="300082"/>
          </a:xfrm>
          <a:prstGeom prst="rect">
            <a:avLst/>
          </a:prstGeom>
          <a:noFill/>
        </p:spPr>
        <p:txBody>
          <a:bodyPr wrap="square" rtlCol="0">
            <a:spAutoFit/>
          </a:bodyPr>
          <a:lstStyle/>
          <a:p>
            <a:r>
              <a:rPr lang="en-US" sz="1350" dirty="0"/>
              <a:t>Firewall</a:t>
            </a:r>
          </a:p>
        </p:txBody>
      </p:sp>
      <p:sp>
        <p:nvSpPr>
          <p:cNvPr id="32" name="Rectangle 31"/>
          <p:cNvSpPr/>
          <p:nvPr/>
        </p:nvSpPr>
        <p:spPr>
          <a:xfrm rot="16200000">
            <a:off x="-762663" y="2972642"/>
            <a:ext cx="2212820" cy="36987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Docker Private Registry</a:t>
            </a:r>
          </a:p>
        </p:txBody>
      </p:sp>
      <p:sp>
        <p:nvSpPr>
          <p:cNvPr id="33" name="TextBox 32"/>
          <p:cNvSpPr txBox="1"/>
          <p:nvPr/>
        </p:nvSpPr>
        <p:spPr>
          <a:xfrm>
            <a:off x="3501843" y="2350133"/>
            <a:ext cx="900495" cy="300082"/>
          </a:xfrm>
          <a:prstGeom prst="rect">
            <a:avLst/>
          </a:prstGeom>
          <a:noFill/>
        </p:spPr>
        <p:txBody>
          <a:bodyPr wrap="square" rtlCol="0">
            <a:spAutoFit/>
          </a:bodyPr>
          <a:lstStyle/>
          <a:p>
            <a:r>
              <a:rPr lang="en-US" sz="1350" b="1" dirty="0">
                <a:solidFill>
                  <a:schemeClr val="accent4"/>
                </a:solidFill>
              </a:rPr>
              <a:t>Flannel</a:t>
            </a:r>
          </a:p>
        </p:txBody>
      </p:sp>
      <p:sp>
        <p:nvSpPr>
          <p:cNvPr id="3" name="Slide Number Placeholder 2"/>
          <p:cNvSpPr>
            <a:spLocks noGrp="1"/>
          </p:cNvSpPr>
          <p:nvPr>
            <p:ph type="sldNum" sz="quarter" idx="10"/>
          </p:nvPr>
        </p:nvSpPr>
        <p:spPr/>
        <p:txBody>
          <a:bodyPr/>
          <a:lstStyle/>
          <a:p>
            <a:fld id="{9B6B7A19-9BD6-654B-9E7A-5FCB6FF99B9F}" type="slidenum">
              <a:rPr lang="en-US" smtClean="0"/>
              <a:pPr/>
              <a:t>9</a:t>
            </a:fld>
            <a:endParaRPr lang="en-US" dirty="0"/>
          </a:p>
        </p:txBody>
      </p:sp>
    </p:spTree>
    <p:extLst>
      <p:ext uri="{BB962C8B-B14F-4D97-AF65-F5344CB8AC3E}">
        <p14:creationId xmlns:p14="http://schemas.microsoft.com/office/powerpoint/2010/main" val="310598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77826" y="94198"/>
            <a:ext cx="7686453" cy="5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lnSpc>
                <a:spcPct val="85000"/>
              </a:lnSpc>
              <a:buClrTx/>
              <a:buFontTx/>
              <a:buNone/>
            </a:pPr>
            <a:endParaRPr lang="en-US" altLang="en-US" b="1" dirty="0">
              <a:solidFill>
                <a:srgbClr val="004266"/>
              </a:solidFill>
              <a:latin typeface="Arial" panose="020B0604020202020204" pitchFamily="34" charset="0"/>
            </a:endParaRPr>
          </a:p>
        </p:txBody>
      </p:sp>
      <p:sp>
        <p:nvSpPr>
          <p:cNvPr id="7170" name="Text Box 2"/>
          <p:cNvSpPr txBox="1">
            <a:spLocks noChangeArrowheads="1"/>
          </p:cNvSpPr>
          <p:nvPr/>
        </p:nvSpPr>
        <p:spPr bwMode="auto">
          <a:xfrm>
            <a:off x="897565" y="1061539"/>
            <a:ext cx="7246974" cy="3521869"/>
          </a:xfrm>
          <a:prstGeom prst="rect">
            <a:avLst/>
          </a:prstGeom>
          <a:noFill/>
          <a:ln w="9525" cap="flat">
            <a:noFill/>
            <a:round/>
            <a:headEnd/>
            <a:tailEnd/>
          </a:ln>
          <a:effectLst/>
        </p:spPr>
        <p:txBody>
          <a:bodyPr lIns="67500" tIns="35100" rIns="67500" bIns="35100"/>
          <a:lstStyle/>
          <a:p>
            <a:pPr marL="260747">
              <a:lnSpc>
                <a:spcPct val="85000"/>
              </a:lnSpc>
              <a:spcAft>
                <a:spcPts val="900"/>
              </a:spcAft>
              <a:tabLst>
                <a:tab pos="260747" algn="l"/>
                <a:tab pos="345281" algn="l"/>
                <a:tab pos="688181" algn="l"/>
                <a:tab pos="1031081" algn="l"/>
                <a:tab pos="1373981" algn="l"/>
                <a:tab pos="1716881" algn="l"/>
                <a:tab pos="2059781" algn="l"/>
                <a:tab pos="2402681" algn="l"/>
                <a:tab pos="2745581" algn="l"/>
                <a:tab pos="3088481" algn="l"/>
                <a:tab pos="3431381" algn="l"/>
                <a:tab pos="3774281" algn="l"/>
                <a:tab pos="4117181" algn="l"/>
                <a:tab pos="4460081" algn="l"/>
                <a:tab pos="4802981" algn="l"/>
                <a:tab pos="5145881" algn="l"/>
                <a:tab pos="5488781" algn="l"/>
                <a:tab pos="5831681" algn="l"/>
                <a:tab pos="6174581" algn="l"/>
                <a:tab pos="6517481" algn="l"/>
                <a:tab pos="6860381" algn="l"/>
              </a:tabLst>
              <a:defRPr/>
            </a:pPr>
            <a:r>
              <a:rPr lang="en-US" sz="2000" dirty="0">
                <a:solidFill>
                  <a:srgbClr val="000000"/>
                </a:solidFill>
                <a:latin typeface="Arial" charset="0"/>
                <a:ea typeface="MS PGothic" pitchFamily="32" charset="-128"/>
              </a:rPr>
              <a:t>Kubernetes Dashboard - easy to use web UI providing the following functionalities:</a:t>
            </a:r>
          </a:p>
          <a:p>
            <a:pPr marL="422672" indent="-161925">
              <a:lnSpc>
                <a:spcPct val="85000"/>
              </a:lnSpc>
              <a:spcAft>
                <a:spcPts val="900"/>
              </a:spcAft>
              <a:buSzPct val="45000"/>
              <a:buFont typeface="Wingdings" charset="2"/>
              <a:buChar char=""/>
              <a:tabLst>
                <a:tab pos="260747" algn="l"/>
                <a:tab pos="345281" algn="l"/>
                <a:tab pos="688181" algn="l"/>
                <a:tab pos="1031081" algn="l"/>
                <a:tab pos="1373981" algn="l"/>
                <a:tab pos="1716881" algn="l"/>
                <a:tab pos="2059781" algn="l"/>
                <a:tab pos="2402681" algn="l"/>
                <a:tab pos="2745581" algn="l"/>
                <a:tab pos="3088481" algn="l"/>
                <a:tab pos="3431381" algn="l"/>
                <a:tab pos="3774281" algn="l"/>
                <a:tab pos="4117181" algn="l"/>
                <a:tab pos="4460081" algn="l"/>
                <a:tab pos="4802981" algn="l"/>
                <a:tab pos="5145881" algn="l"/>
                <a:tab pos="5488781" algn="l"/>
                <a:tab pos="5831681" algn="l"/>
                <a:tab pos="6174581" algn="l"/>
                <a:tab pos="6517481" algn="l"/>
                <a:tab pos="6860381" algn="l"/>
              </a:tabLst>
              <a:defRPr/>
            </a:pPr>
            <a:r>
              <a:rPr lang="en-US" sz="2000" dirty="0">
                <a:solidFill>
                  <a:srgbClr val="000000"/>
                </a:solidFill>
                <a:latin typeface="Arial" charset="0"/>
                <a:ea typeface="MS PGothic" pitchFamily="32" charset="-128"/>
              </a:rPr>
              <a:t>Creation/Deletion of Applications</a:t>
            </a:r>
          </a:p>
          <a:p>
            <a:pPr marL="422672" indent="-161925">
              <a:lnSpc>
                <a:spcPct val="85000"/>
              </a:lnSpc>
              <a:spcAft>
                <a:spcPts val="900"/>
              </a:spcAft>
              <a:buSzPct val="45000"/>
              <a:buFont typeface="Wingdings" charset="2"/>
              <a:buChar char=""/>
              <a:tabLst>
                <a:tab pos="260747" algn="l"/>
                <a:tab pos="345281" algn="l"/>
                <a:tab pos="688181" algn="l"/>
                <a:tab pos="1031081" algn="l"/>
                <a:tab pos="1373981" algn="l"/>
                <a:tab pos="1716881" algn="l"/>
                <a:tab pos="2059781" algn="l"/>
                <a:tab pos="2402681" algn="l"/>
                <a:tab pos="2745581" algn="l"/>
                <a:tab pos="3088481" algn="l"/>
                <a:tab pos="3431381" algn="l"/>
                <a:tab pos="3774281" algn="l"/>
                <a:tab pos="4117181" algn="l"/>
                <a:tab pos="4460081" algn="l"/>
                <a:tab pos="4802981" algn="l"/>
                <a:tab pos="5145881" algn="l"/>
                <a:tab pos="5488781" algn="l"/>
                <a:tab pos="5831681" algn="l"/>
                <a:tab pos="6174581" algn="l"/>
                <a:tab pos="6517481" algn="l"/>
                <a:tab pos="6860381" algn="l"/>
              </a:tabLst>
              <a:defRPr/>
            </a:pPr>
            <a:r>
              <a:rPr lang="en-US" sz="2000" dirty="0">
                <a:solidFill>
                  <a:srgbClr val="000000"/>
                </a:solidFill>
                <a:latin typeface="Arial" charset="0"/>
                <a:ea typeface="MS PGothic" pitchFamily="32" charset="-128"/>
              </a:rPr>
              <a:t>Creation/Deletion Replication Controllers</a:t>
            </a:r>
          </a:p>
          <a:p>
            <a:pPr marL="422672" indent="-161925">
              <a:lnSpc>
                <a:spcPct val="85000"/>
              </a:lnSpc>
              <a:spcAft>
                <a:spcPts val="900"/>
              </a:spcAft>
              <a:buSzPct val="45000"/>
              <a:buFont typeface="Wingdings" charset="2"/>
              <a:buChar char=""/>
              <a:tabLst>
                <a:tab pos="260747" algn="l"/>
                <a:tab pos="345281" algn="l"/>
                <a:tab pos="688181" algn="l"/>
                <a:tab pos="1031081" algn="l"/>
                <a:tab pos="1373981" algn="l"/>
                <a:tab pos="1716881" algn="l"/>
                <a:tab pos="2059781" algn="l"/>
                <a:tab pos="2402681" algn="l"/>
                <a:tab pos="2745581" algn="l"/>
                <a:tab pos="3088481" algn="l"/>
                <a:tab pos="3431381" algn="l"/>
                <a:tab pos="3774281" algn="l"/>
                <a:tab pos="4117181" algn="l"/>
                <a:tab pos="4460081" algn="l"/>
                <a:tab pos="4802981" algn="l"/>
                <a:tab pos="5145881" algn="l"/>
                <a:tab pos="5488781" algn="l"/>
                <a:tab pos="5831681" algn="l"/>
                <a:tab pos="6174581" algn="l"/>
                <a:tab pos="6517481" algn="l"/>
                <a:tab pos="6860381" algn="l"/>
              </a:tabLst>
              <a:defRPr/>
            </a:pPr>
            <a:r>
              <a:rPr lang="en-US" sz="2000" dirty="0">
                <a:solidFill>
                  <a:srgbClr val="000000"/>
                </a:solidFill>
                <a:latin typeface="Arial" charset="0"/>
                <a:ea typeface="MS PGothic" pitchFamily="32" charset="-128"/>
              </a:rPr>
              <a:t>Specify advanced POD Options – privileged containers, CPU and Memory constraints, Labels, Namespace </a:t>
            </a:r>
            <a:r>
              <a:rPr lang="en-US" sz="2000" dirty="0" err="1">
                <a:solidFill>
                  <a:srgbClr val="000000"/>
                </a:solidFill>
                <a:latin typeface="Arial" charset="0"/>
                <a:ea typeface="MS PGothic" pitchFamily="32" charset="-128"/>
              </a:rPr>
              <a:t>etc</a:t>
            </a:r>
            <a:endParaRPr lang="en-US" sz="2000" dirty="0">
              <a:solidFill>
                <a:srgbClr val="000000"/>
              </a:solidFill>
              <a:latin typeface="Arial" charset="0"/>
              <a:ea typeface="MS PGothic" pitchFamily="32" charset="-128"/>
            </a:endParaRPr>
          </a:p>
          <a:p>
            <a:pPr marL="422672" indent="-161925">
              <a:lnSpc>
                <a:spcPct val="85000"/>
              </a:lnSpc>
              <a:spcAft>
                <a:spcPts val="900"/>
              </a:spcAft>
              <a:buSzPct val="45000"/>
              <a:buFont typeface="Wingdings" charset="2"/>
              <a:buChar char=""/>
              <a:tabLst>
                <a:tab pos="260747" algn="l"/>
                <a:tab pos="345281" algn="l"/>
                <a:tab pos="688181" algn="l"/>
                <a:tab pos="1031081" algn="l"/>
                <a:tab pos="1373981" algn="l"/>
                <a:tab pos="1716881" algn="l"/>
                <a:tab pos="2059781" algn="l"/>
                <a:tab pos="2402681" algn="l"/>
                <a:tab pos="2745581" algn="l"/>
                <a:tab pos="3088481" algn="l"/>
                <a:tab pos="3431381" algn="l"/>
                <a:tab pos="3774281" algn="l"/>
                <a:tab pos="4117181" algn="l"/>
                <a:tab pos="4460081" algn="l"/>
                <a:tab pos="4802981" algn="l"/>
                <a:tab pos="5145881" algn="l"/>
                <a:tab pos="5488781" algn="l"/>
                <a:tab pos="5831681" algn="l"/>
                <a:tab pos="6174581" algn="l"/>
                <a:tab pos="6517481" algn="l"/>
                <a:tab pos="6860381" algn="l"/>
              </a:tabLst>
              <a:defRPr/>
            </a:pPr>
            <a:r>
              <a:rPr lang="en-US" sz="2000" dirty="0">
                <a:solidFill>
                  <a:srgbClr val="000000"/>
                </a:solidFill>
                <a:latin typeface="Arial" charset="0"/>
                <a:ea typeface="MS PGothic" pitchFamily="32" charset="-128"/>
              </a:rPr>
              <a:t>Check Application State</a:t>
            </a:r>
          </a:p>
          <a:p>
            <a:pPr marL="422672" indent="-161925">
              <a:lnSpc>
                <a:spcPct val="85000"/>
              </a:lnSpc>
              <a:spcAft>
                <a:spcPts val="900"/>
              </a:spcAft>
              <a:buSzPct val="45000"/>
              <a:buFont typeface="Wingdings" charset="2"/>
              <a:buChar char=""/>
              <a:tabLst>
                <a:tab pos="260747" algn="l"/>
                <a:tab pos="345281" algn="l"/>
                <a:tab pos="688181" algn="l"/>
                <a:tab pos="1031081" algn="l"/>
                <a:tab pos="1373981" algn="l"/>
                <a:tab pos="1716881" algn="l"/>
                <a:tab pos="2059781" algn="l"/>
                <a:tab pos="2402681" algn="l"/>
                <a:tab pos="2745581" algn="l"/>
                <a:tab pos="3088481" algn="l"/>
                <a:tab pos="3431381" algn="l"/>
                <a:tab pos="3774281" algn="l"/>
                <a:tab pos="4117181" algn="l"/>
                <a:tab pos="4460081" algn="l"/>
                <a:tab pos="4802981" algn="l"/>
                <a:tab pos="5145881" algn="l"/>
                <a:tab pos="5488781" algn="l"/>
                <a:tab pos="5831681" algn="l"/>
                <a:tab pos="6174581" algn="l"/>
                <a:tab pos="6517481" algn="l"/>
                <a:tab pos="6860381" algn="l"/>
              </a:tabLst>
              <a:defRPr/>
            </a:pPr>
            <a:r>
              <a:rPr lang="en-US" sz="2000" dirty="0">
                <a:solidFill>
                  <a:srgbClr val="000000"/>
                </a:solidFill>
                <a:latin typeface="Arial" charset="0"/>
                <a:ea typeface="MS PGothic" pitchFamily="32" charset="-128"/>
              </a:rPr>
              <a:t>Allows uploading of YAML or JSON file for Deployment</a:t>
            </a:r>
          </a:p>
        </p:txBody>
      </p:sp>
      <p:sp>
        <p:nvSpPr>
          <p:cNvPr id="2" name="Title 1"/>
          <p:cNvSpPr>
            <a:spLocks noGrp="1"/>
          </p:cNvSpPr>
          <p:nvPr>
            <p:ph type="title"/>
          </p:nvPr>
        </p:nvSpPr>
        <p:spPr/>
        <p:txBody>
          <a:bodyPr/>
          <a:lstStyle/>
          <a:p>
            <a:r>
              <a:rPr lang="en-US" altLang="en-US" dirty="0"/>
              <a:t>Overview of Kubernetes Dashboard Functionality</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10</a:t>
            </a:fld>
            <a:endParaRPr lang="en-US" dirty="0"/>
          </a:p>
        </p:txBody>
      </p:sp>
    </p:spTree>
    <p:extLst>
      <p:ext uri="{BB962C8B-B14F-4D97-AF65-F5344CB8AC3E}">
        <p14:creationId xmlns:p14="http://schemas.microsoft.com/office/powerpoint/2010/main" val="16651023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791" y="505582"/>
            <a:ext cx="6715125"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idx="10"/>
          </p:nvPr>
        </p:nvSpPr>
        <p:spPr/>
        <p:txBody>
          <a:bodyPr/>
          <a:lstStyle/>
          <a:p>
            <a:fld id="{666D947B-C735-470E-B523-E609D8F2D97C}" type="slidenum">
              <a:rPr lang="en-US" altLang="en-US" smtClean="0"/>
              <a:pPr/>
              <a:t>11</a:t>
            </a:fld>
            <a:endParaRPr lang="en-US" altLang="en-US"/>
          </a:p>
        </p:txBody>
      </p:sp>
      <p:sp>
        <p:nvSpPr>
          <p:cNvPr id="3" name="Rectangle 2"/>
          <p:cNvSpPr/>
          <p:nvPr/>
        </p:nvSpPr>
        <p:spPr>
          <a:xfrm>
            <a:off x="528083" y="0"/>
            <a:ext cx="7992139" cy="406265"/>
          </a:xfrm>
          <a:prstGeom prst="rect">
            <a:avLst/>
          </a:prstGeom>
        </p:spPr>
        <p:txBody>
          <a:bodyPr wrap="square">
            <a:spAutoFit/>
          </a:bodyPr>
          <a:lstStyle/>
          <a:p>
            <a:pPr>
              <a:lnSpc>
                <a:spcPct val="85000"/>
              </a:lnSpc>
            </a:pPr>
            <a:r>
              <a:rPr lang="en-US" altLang="en-US" sz="2400" b="1" dirty="0">
                <a:solidFill>
                  <a:srgbClr val="004266"/>
                </a:solidFill>
                <a:latin typeface="Arial" panose="020B0604020202020204" pitchFamily="34" charset="0"/>
              </a:rPr>
              <a:t>Example of Kubernetes Dashboard User Interface</a:t>
            </a:r>
          </a:p>
        </p:txBody>
      </p:sp>
    </p:spTree>
    <p:extLst>
      <p:ext uri="{BB962C8B-B14F-4D97-AF65-F5344CB8AC3E}">
        <p14:creationId xmlns:p14="http://schemas.microsoft.com/office/powerpoint/2010/main" val="17776538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687" y="406265"/>
            <a:ext cx="5929866" cy="431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idx="10"/>
          </p:nvPr>
        </p:nvSpPr>
        <p:spPr/>
        <p:txBody>
          <a:bodyPr/>
          <a:lstStyle/>
          <a:p>
            <a:fld id="{666D947B-C735-470E-B523-E609D8F2D97C}" type="slidenum">
              <a:rPr lang="en-US" altLang="en-US" smtClean="0"/>
              <a:pPr/>
              <a:t>12</a:t>
            </a:fld>
            <a:endParaRPr lang="en-US" altLang="en-US"/>
          </a:p>
        </p:txBody>
      </p:sp>
      <p:sp>
        <p:nvSpPr>
          <p:cNvPr id="4" name="Rectangle 3"/>
          <p:cNvSpPr/>
          <p:nvPr/>
        </p:nvSpPr>
        <p:spPr>
          <a:xfrm>
            <a:off x="528083" y="0"/>
            <a:ext cx="7992139" cy="406265"/>
          </a:xfrm>
          <a:prstGeom prst="rect">
            <a:avLst/>
          </a:prstGeom>
        </p:spPr>
        <p:txBody>
          <a:bodyPr wrap="square">
            <a:spAutoFit/>
          </a:bodyPr>
          <a:lstStyle/>
          <a:p>
            <a:pPr>
              <a:lnSpc>
                <a:spcPct val="85000"/>
              </a:lnSpc>
            </a:pPr>
            <a:r>
              <a:rPr lang="en-US" altLang="en-US" sz="2400" b="1" dirty="0">
                <a:solidFill>
                  <a:srgbClr val="004266"/>
                </a:solidFill>
                <a:latin typeface="Arial" panose="020B0604020202020204" pitchFamily="34" charset="0"/>
              </a:rPr>
              <a:t>Example of Kubernetes Dashboard User Interface - 2</a:t>
            </a:r>
          </a:p>
        </p:txBody>
      </p:sp>
    </p:spTree>
    <p:extLst>
      <p:ext uri="{BB962C8B-B14F-4D97-AF65-F5344CB8AC3E}">
        <p14:creationId xmlns:p14="http://schemas.microsoft.com/office/powerpoint/2010/main" val="35369558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5450" y="58800"/>
            <a:ext cx="8506046" cy="560655"/>
          </a:xfrm>
        </p:spPr>
        <p:txBody>
          <a:bodyPr/>
          <a:lstStyle/>
          <a:p>
            <a:r>
              <a:rPr lang="en-US" dirty="0"/>
              <a:t>Integration with Client’s Enterprise LDAP Server</a:t>
            </a:r>
          </a:p>
        </p:txBody>
      </p:sp>
      <p:sp>
        <p:nvSpPr>
          <p:cNvPr id="2" name="Slide Number Placeholder 1"/>
          <p:cNvSpPr>
            <a:spLocks noGrp="1"/>
          </p:cNvSpPr>
          <p:nvPr>
            <p:ph type="sldNum" sz="quarter" idx="10"/>
          </p:nvPr>
        </p:nvSpPr>
        <p:spPr>
          <a:xfrm>
            <a:off x="8661439" y="4913549"/>
            <a:ext cx="482561" cy="229951"/>
          </a:xfrm>
        </p:spPr>
        <p:txBody>
          <a:bodyPr/>
          <a:lstStyle/>
          <a:p>
            <a:fld id="{666D947B-C735-470E-B523-E609D8F2D97C}" type="slidenum">
              <a:rPr lang="en-US" altLang="en-US" smtClean="0"/>
              <a:pPr/>
              <a:t>13</a:t>
            </a:fld>
            <a:endParaRPr lang="en-US" altLang="en-US"/>
          </a:p>
        </p:txBody>
      </p:sp>
      <p:grpSp>
        <p:nvGrpSpPr>
          <p:cNvPr id="17" name="Group 16"/>
          <p:cNvGrpSpPr/>
          <p:nvPr/>
        </p:nvGrpSpPr>
        <p:grpSpPr>
          <a:xfrm>
            <a:off x="3267738" y="619455"/>
            <a:ext cx="5598262" cy="2696592"/>
            <a:chOff x="3147236" y="923996"/>
            <a:chExt cx="5598262" cy="2696592"/>
          </a:xfrm>
        </p:grpSpPr>
        <p:pic>
          <p:nvPicPr>
            <p:cNvPr id="6" name="Picture 5"/>
            <p:cNvPicPr>
              <a:picLocks noChangeAspect="1"/>
            </p:cNvPicPr>
            <p:nvPr/>
          </p:nvPicPr>
          <p:blipFill>
            <a:blip r:embed="rId2"/>
            <a:stretch>
              <a:fillRect/>
            </a:stretch>
          </p:blipFill>
          <p:spPr>
            <a:xfrm>
              <a:off x="3267739" y="923996"/>
              <a:ext cx="5477759" cy="2696592"/>
            </a:xfrm>
            <a:prstGeom prst="rect">
              <a:avLst/>
            </a:prstGeom>
          </p:spPr>
        </p:pic>
        <p:sp>
          <p:nvSpPr>
            <p:cNvPr id="7" name="TextBox 6"/>
            <p:cNvSpPr txBox="1"/>
            <p:nvPr/>
          </p:nvSpPr>
          <p:spPr>
            <a:xfrm>
              <a:off x="4394793" y="2385593"/>
              <a:ext cx="992370" cy="307777"/>
            </a:xfrm>
            <a:prstGeom prst="rect">
              <a:avLst/>
            </a:prstGeom>
            <a:solidFill>
              <a:srgbClr val="C00000"/>
            </a:solidFill>
          </p:spPr>
          <p:txBody>
            <a:bodyPr wrap="square" rtlCol="0">
              <a:spAutoFit/>
            </a:bodyPr>
            <a:lstStyle/>
            <a:p>
              <a:pPr algn="ctr"/>
              <a:r>
                <a:rPr lang="en-US" sz="1400" dirty="0">
                  <a:solidFill>
                    <a:schemeClr val="bg1"/>
                  </a:solidFill>
                </a:rPr>
                <a:t>Keystone</a:t>
              </a:r>
            </a:p>
          </p:txBody>
        </p:sp>
        <p:sp>
          <p:nvSpPr>
            <p:cNvPr id="8" name="TextBox 7"/>
            <p:cNvSpPr txBox="1"/>
            <p:nvPr/>
          </p:nvSpPr>
          <p:spPr>
            <a:xfrm>
              <a:off x="3147236" y="2378505"/>
              <a:ext cx="817697" cy="461665"/>
            </a:xfrm>
            <a:prstGeom prst="rect">
              <a:avLst/>
            </a:prstGeom>
            <a:solidFill>
              <a:schemeClr val="accent2">
                <a:lumMod val="40000"/>
                <a:lumOff val="60000"/>
              </a:schemeClr>
            </a:solidFill>
          </p:spPr>
          <p:txBody>
            <a:bodyPr wrap="square" rtlCol="0">
              <a:spAutoFit/>
            </a:bodyPr>
            <a:lstStyle/>
            <a:p>
              <a:pPr algn="ctr"/>
              <a:r>
                <a:rPr lang="en-US" sz="1200" dirty="0">
                  <a:solidFill>
                    <a:schemeClr val="bg1"/>
                  </a:solidFill>
                </a:rPr>
                <a:t>Existing</a:t>
              </a:r>
            </a:p>
            <a:p>
              <a:pPr algn="ctr"/>
              <a:r>
                <a:rPr lang="en-US" sz="1200" dirty="0">
                  <a:solidFill>
                    <a:schemeClr val="bg1"/>
                  </a:solidFill>
                </a:rPr>
                <a:t>LDAP</a:t>
              </a:r>
            </a:p>
          </p:txBody>
        </p:sp>
        <p:cxnSp>
          <p:nvCxnSpPr>
            <p:cNvPr id="10" name="Straight Arrow Connector 9"/>
            <p:cNvCxnSpPr/>
            <p:nvPr/>
          </p:nvCxnSpPr>
          <p:spPr>
            <a:xfrm>
              <a:off x="3964934" y="2539481"/>
              <a:ext cx="429859"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4727944" y="2272292"/>
              <a:ext cx="14177" cy="166108"/>
            </a:xfrm>
            <a:prstGeom prst="straightConnector1">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155944" y="623779"/>
            <a:ext cx="394822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Kubernetes uses namespaces to partition the cluster among multiple users</a:t>
            </a:r>
          </a:p>
          <a:p>
            <a:pPr marL="285750" indent="-285750">
              <a:buFont typeface="Arial" panose="020B0604020202020204" pitchFamily="34" charset="0"/>
              <a:buChar char="•"/>
            </a:pPr>
            <a:r>
              <a:rPr lang="en-US" sz="1400" dirty="0"/>
              <a:t>Three steps to Access:</a:t>
            </a:r>
          </a:p>
          <a:p>
            <a:pPr marL="742950" lvl="1" indent="-285750">
              <a:buFont typeface="Arial" panose="020B0604020202020204" pitchFamily="34" charset="0"/>
              <a:buChar char="•"/>
            </a:pPr>
            <a:r>
              <a:rPr lang="en-US" sz="1400" dirty="0"/>
              <a:t>Authentication</a:t>
            </a:r>
          </a:p>
          <a:p>
            <a:pPr marL="742950" lvl="1" indent="-285750">
              <a:buFont typeface="Arial" panose="020B0604020202020204" pitchFamily="34" charset="0"/>
              <a:buChar char="•"/>
            </a:pPr>
            <a:r>
              <a:rPr lang="en-US" sz="1400" dirty="0"/>
              <a:t>Authorization</a:t>
            </a:r>
          </a:p>
          <a:p>
            <a:pPr marL="742950" lvl="1" indent="-285750">
              <a:buFont typeface="Arial" panose="020B0604020202020204" pitchFamily="34" charset="0"/>
              <a:buChar char="•"/>
            </a:pPr>
            <a:r>
              <a:rPr lang="en-US" sz="1400" dirty="0"/>
              <a:t>Admission Control</a:t>
            </a:r>
          </a:p>
        </p:txBody>
      </p:sp>
      <p:sp>
        <p:nvSpPr>
          <p:cNvPr id="15" name="TextBox 14"/>
          <p:cNvSpPr txBox="1"/>
          <p:nvPr/>
        </p:nvSpPr>
        <p:spPr>
          <a:xfrm>
            <a:off x="155944" y="3296815"/>
            <a:ext cx="8034666" cy="1477328"/>
          </a:xfrm>
          <a:prstGeom prst="rect">
            <a:avLst/>
          </a:prstGeom>
          <a:noFill/>
        </p:spPr>
        <p:txBody>
          <a:bodyPr wrap="square" rtlCol="0">
            <a:spAutoFit/>
          </a:bodyPr>
          <a:lstStyle/>
          <a:p>
            <a:pPr marL="285750" indent="-285750">
              <a:buFont typeface="Arial" panose="020B0604020202020204" pitchFamily="34" charset="0"/>
              <a:buChar char="•"/>
            </a:pPr>
            <a:r>
              <a:rPr lang="en-US" sz="1400" dirty="0"/>
              <a:t>Authorization defines what a Authenticated user can and can’t do:</a:t>
            </a:r>
          </a:p>
          <a:p>
            <a:pPr marL="420840" lvl="1" indent="-179640">
              <a:lnSpc>
                <a:spcPct val="100000"/>
              </a:lnSpc>
              <a:buClr>
                <a:srgbClr val="777677"/>
              </a:buClr>
              <a:buFont typeface="Arial"/>
              <a:buChar char="–"/>
            </a:pPr>
            <a:r>
              <a:rPr lang="en-US" sz="1000" spc="-1" dirty="0" err="1">
                <a:solidFill>
                  <a:srgbClr val="777677"/>
                </a:solidFill>
                <a:uFill>
                  <a:solidFill>
                    <a:srgbClr val="FFFFFF"/>
                  </a:solidFill>
                </a:uFill>
                <a:ea typeface="MS PGothic"/>
              </a:rPr>
              <a:t>AlwaysDeny</a:t>
            </a:r>
            <a:r>
              <a:rPr lang="en-US" sz="1000" spc="-1" dirty="0">
                <a:solidFill>
                  <a:srgbClr val="777677"/>
                </a:solidFill>
                <a:uFill>
                  <a:solidFill>
                    <a:srgbClr val="FFFFFF"/>
                  </a:solidFill>
                </a:uFill>
                <a:ea typeface="MS PGothic"/>
              </a:rPr>
              <a:t>: Used only for testing  	- </a:t>
            </a:r>
            <a:r>
              <a:rPr lang="en-US" sz="1000" spc="-1" dirty="0" err="1">
                <a:solidFill>
                  <a:srgbClr val="777677"/>
                </a:solidFill>
                <a:uFill>
                  <a:solidFill>
                    <a:srgbClr val="FFFFFF"/>
                  </a:solidFill>
                </a:uFill>
                <a:ea typeface="MS PGothic"/>
              </a:rPr>
              <a:t>AlwaysAllow</a:t>
            </a:r>
            <a:r>
              <a:rPr lang="en-US" sz="1000" spc="-1" dirty="0">
                <a:solidFill>
                  <a:srgbClr val="777677"/>
                </a:solidFill>
                <a:uFill>
                  <a:solidFill>
                    <a:srgbClr val="FFFFFF"/>
                  </a:solidFill>
                </a:uFill>
                <a:ea typeface="MS PGothic"/>
              </a:rPr>
              <a:t>: Used only for testing</a:t>
            </a:r>
            <a:endParaRPr lang="en-US" sz="1000" dirty="0"/>
          </a:p>
          <a:p>
            <a:pPr marL="420840" lvl="1" indent="-179640">
              <a:lnSpc>
                <a:spcPct val="100000"/>
              </a:lnSpc>
              <a:buClr>
                <a:srgbClr val="777677"/>
              </a:buClr>
              <a:buFont typeface="Arial"/>
              <a:buChar char="–"/>
            </a:pPr>
            <a:r>
              <a:rPr lang="en-US" sz="1000" spc="-1" dirty="0">
                <a:solidFill>
                  <a:srgbClr val="C00000"/>
                </a:solidFill>
                <a:uFill>
                  <a:solidFill>
                    <a:srgbClr val="FFFFFF"/>
                  </a:solidFill>
                </a:uFill>
                <a:ea typeface="MS PGothic"/>
              </a:rPr>
              <a:t>ABAC: Attribute-based access control  </a:t>
            </a:r>
            <a:r>
              <a:rPr lang="en-US" sz="1000" spc="-1" dirty="0">
                <a:solidFill>
                  <a:srgbClr val="777677"/>
                </a:solidFill>
                <a:uFill>
                  <a:solidFill>
                    <a:srgbClr val="FFFFFF"/>
                  </a:solidFill>
                </a:uFill>
                <a:ea typeface="MS PGothic"/>
              </a:rPr>
              <a:t>	-  </a:t>
            </a:r>
            <a:r>
              <a:rPr lang="en-US" sz="1000" spc="-1" dirty="0" err="1">
                <a:solidFill>
                  <a:srgbClr val="777677"/>
                </a:solidFill>
                <a:uFill>
                  <a:solidFill>
                    <a:srgbClr val="FFFFFF"/>
                  </a:solidFill>
                </a:uFill>
                <a:ea typeface="MS PGothic"/>
              </a:rPr>
              <a:t>Webhook</a:t>
            </a:r>
            <a:r>
              <a:rPr lang="en-US" sz="1000" spc="-1" dirty="0">
                <a:solidFill>
                  <a:srgbClr val="777677"/>
                </a:solidFill>
                <a:uFill>
                  <a:solidFill>
                    <a:srgbClr val="FFFFFF"/>
                  </a:solidFill>
                </a:uFill>
                <a:ea typeface="MS PGothic"/>
              </a:rPr>
              <a:t>: Calls out to an external authorization service via a REST call </a:t>
            </a:r>
            <a:endParaRPr lang="en-US" sz="1000" dirty="0"/>
          </a:p>
          <a:p>
            <a:pPr marL="181080" indent="-179640">
              <a:lnSpc>
                <a:spcPct val="100000"/>
              </a:lnSpc>
              <a:buClr>
                <a:srgbClr val="4178BE"/>
              </a:buClr>
              <a:buFont typeface="Arial"/>
              <a:buChar char="•"/>
            </a:pPr>
            <a:r>
              <a:rPr lang="en-US" sz="1400" spc="-1" dirty="0">
                <a:solidFill>
                  <a:srgbClr val="777677"/>
                </a:solidFill>
                <a:uFill>
                  <a:solidFill>
                    <a:srgbClr val="FFFFFF"/>
                  </a:solidFill>
                </a:uFill>
                <a:ea typeface="MS PGothic"/>
              </a:rPr>
              <a:t>ABAC based Authorization </a:t>
            </a:r>
            <a:endParaRPr lang="en-US" sz="1400" dirty="0"/>
          </a:p>
          <a:p>
            <a:pPr marL="638280" lvl="1" indent="-179640">
              <a:buClr>
                <a:srgbClr val="4178BE"/>
              </a:buClr>
              <a:buFont typeface="Arial"/>
              <a:buChar char="•"/>
            </a:pPr>
            <a:r>
              <a:rPr lang="en-US" sz="1200" spc="-1" dirty="0" err="1">
                <a:solidFill>
                  <a:srgbClr val="777677"/>
                </a:solidFill>
                <a:uFill>
                  <a:solidFill>
                    <a:srgbClr val="FFFFFF"/>
                  </a:solidFill>
                </a:uFill>
                <a:ea typeface="MS PGothic"/>
              </a:rPr>
              <a:t>Auth</a:t>
            </a:r>
            <a:r>
              <a:rPr lang="en-US" sz="1200" spc="-1" dirty="0">
                <a:solidFill>
                  <a:srgbClr val="777677"/>
                </a:solidFill>
                <a:uFill>
                  <a:solidFill>
                    <a:srgbClr val="FFFFFF"/>
                  </a:solidFill>
                </a:uFill>
                <a:ea typeface="MS PGothic"/>
              </a:rPr>
              <a:t> policies need to be created for every user and can be changed only by API server restart</a:t>
            </a:r>
          </a:p>
          <a:p>
            <a:pPr marL="1095480" lvl="2" indent="-179640">
              <a:buClr>
                <a:srgbClr val="4178BE"/>
              </a:buClr>
              <a:buFont typeface="Arial"/>
              <a:buChar char="•"/>
            </a:pPr>
            <a:r>
              <a:rPr lang="en-US" sz="1000" spc="-1" dirty="0">
                <a:solidFill>
                  <a:srgbClr val="777677"/>
                </a:solidFill>
                <a:uFill>
                  <a:solidFill>
                    <a:srgbClr val="FFFFFF"/>
                  </a:solidFill>
                </a:uFill>
                <a:ea typeface="MS PGothic"/>
              </a:rPr>
              <a:t>Every user get's their own namespace</a:t>
            </a:r>
          </a:p>
          <a:p>
            <a:pPr marL="1095480" lvl="2" indent="-179640">
              <a:buClr>
                <a:srgbClr val="4178BE"/>
              </a:buClr>
              <a:buFont typeface="Arial"/>
              <a:buChar char="•"/>
            </a:pPr>
            <a:r>
              <a:rPr lang="en-US" sz="1000" spc="-1" dirty="0">
                <a:solidFill>
                  <a:srgbClr val="777677"/>
                </a:solidFill>
                <a:uFill>
                  <a:solidFill>
                    <a:srgbClr val="FFFFFF"/>
                  </a:solidFill>
                </a:uFill>
                <a:ea typeface="MS PGothic"/>
              </a:rPr>
              <a:t>Read/write access to their own namespace</a:t>
            </a:r>
          </a:p>
          <a:p>
            <a:pPr marL="1095480" lvl="2" indent="-179640">
              <a:buClr>
                <a:srgbClr val="4178BE"/>
              </a:buClr>
              <a:buFont typeface="Arial"/>
              <a:buChar char="•"/>
            </a:pPr>
            <a:r>
              <a:rPr lang="en-US" sz="1000" spc="-1" dirty="0">
                <a:solidFill>
                  <a:srgbClr val="777677"/>
                </a:solidFill>
                <a:uFill>
                  <a:solidFill>
                    <a:srgbClr val="FFFFFF"/>
                  </a:solidFill>
                </a:uFill>
                <a:ea typeface="MS PGothic"/>
              </a:rPr>
              <a:t>Read access to default (global) namespace</a:t>
            </a:r>
            <a:endParaRPr lang="en-US" sz="1000" dirty="0"/>
          </a:p>
        </p:txBody>
      </p:sp>
      <p:sp>
        <p:nvSpPr>
          <p:cNvPr id="16" name="Rectangle 15"/>
          <p:cNvSpPr/>
          <p:nvPr/>
        </p:nvSpPr>
        <p:spPr>
          <a:xfrm>
            <a:off x="155944" y="1988977"/>
            <a:ext cx="3111794" cy="1169551"/>
          </a:xfrm>
          <a:prstGeom prst="rect">
            <a:avLst/>
          </a:prstGeom>
        </p:spPr>
        <p:txBody>
          <a:bodyPr wrap="square">
            <a:spAutoFit/>
          </a:bodyPr>
          <a:lstStyle/>
          <a:p>
            <a:pPr marL="285750" indent="-285750">
              <a:buFont typeface="Arial" panose="020B0604020202020204" pitchFamily="34" charset="0"/>
              <a:buChar char="•"/>
            </a:pPr>
            <a:r>
              <a:rPr lang="en-US" sz="1400" dirty="0"/>
              <a:t>Kubernetes supports </a:t>
            </a:r>
            <a:r>
              <a:rPr lang="en-US" sz="1400" dirty="0" err="1"/>
              <a:t>Openstack</a:t>
            </a:r>
            <a:r>
              <a:rPr lang="en-US" sz="1400" dirty="0"/>
              <a:t> Keystone Component for Authentication</a:t>
            </a:r>
          </a:p>
          <a:p>
            <a:pPr marL="285750" indent="-285750">
              <a:buFont typeface="Arial" panose="020B0604020202020204" pitchFamily="34" charset="0"/>
              <a:buChar char="•"/>
            </a:pPr>
            <a:r>
              <a:rPr lang="en-US" sz="1400" dirty="0"/>
              <a:t>Keystone Provides LDAP/AD Integration</a:t>
            </a:r>
          </a:p>
        </p:txBody>
      </p:sp>
    </p:spTree>
    <p:extLst>
      <p:ext uri="{BB962C8B-B14F-4D97-AF65-F5344CB8AC3E}">
        <p14:creationId xmlns:p14="http://schemas.microsoft.com/office/powerpoint/2010/main" val="162520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441902" y="0"/>
            <a:ext cx="6223397" cy="5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lnSpc>
                <a:spcPct val="85000"/>
              </a:lnSpc>
              <a:buClrTx/>
              <a:buFontTx/>
              <a:buNone/>
            </a:pPr>
            <a:r>
              <a:rPr lang="en-US" altLang="en-US" b="1" dirty="0">
                <a:solidFill>
                  <a:srgbClr val="004266"/>
                </a:solidFill>
                <a:latin typeface="Arial" panose="020B0604020202020204" pitchFamily="34" charset="0"/>
              </a:rPr>
              <a:t>Overview of Monitoring Functionality</a:t>
            </a:r>
          </a:p>
        </p:txBody>
      </p:sp>
      <p:sp>
        <p:nvSpPr>
          <p:cNvPr id="11266" name="Text Box 2"/>
          <p:cNvSpPr txBox="1">
            <a:spLocks noChangeArrowheads="1"/>
          </p:cNvSpPr>
          <p:nvPr/>
        </p:nvSpPr>
        <p:spPr bwMode="auto">
          <a:xfrm>
            <a:off x="765545" y="555953"/>
            <a:ext cx="8094921" cy="1563399"/>
          </a:xfrm>
          <a:prstGeom prst="rect">
            <a:avLst/>
          </a:prstGeom>
          <a:noFill/>
          <a:ln w="9525" cap="flat">
            <a:noFill/>
            <a:round/>
            <a:headEnd/>
            <a:tailEnd/>
          </a:ln>
          <a:effectLst/>
        </p:spPr>
        <p:txBody>
          <a:bodyPr lIns="67500" tIns="35100" rIns="67500" bIns="35100"/>
          <a:lstStyle/>
          <a:p>
            <a:pPr marL="260747">
              <a:lnSpc>
                <a:spcPct val="85000"/>
              </a:lnSpc>
              <a:spcAft>
                <a:spcPts val="900"/>
              </a:spcAft>
              <a:tabLst>
                <a:tab pos="260747" algn="l"/>
                <a:tab pos="345281" algn="l"/>
                <a:tab pos="688181" algn="l"/>
                <a:tab pos="1031081" algn="l"/>
                <a:tab pos="1373981" algn="l"/>
                <a:tab pos="1716881" algn="l"/>
                <a:tab pos="2059781" algn="l"/>
                <a:tab pos="2402681" algn="l"/>
                <a:tab pos="2745581" algn="l"/>
                <a:tab pos="3088481" algn="l"/>
                <a:tab pos="3431381" algn="l"/>
                <a:tab pos="3774281" algn="l"/>
                <a:tab pos="4117181" algn="l"/>
                <a:tab pos="4460081" algn="l"/>
                <a:tab pos="4802981" algn="l"/>
                <a:tab pos="5145881" algn="l"/>
                <a:tab pos="5488781" algn="l"/>
                <a:tab pos="5831681" algn="l"/>
                <a:tab pos="6174581" algn="l"/>
                <a:tab pos="6517481" algn="l"/>
                <a:tab pos="6860381" algn="l"/>
              </a:tabLst>
              <a:defRPr/>
            </a:pPr>
            <a:r>
              <a:rPr lang="en-US" sz="1350" dirty="0">
                <a:solidFill>
                  <a:srgbClr val="000000"/>
                </a:solidFill>
                <a:latin typeface="Arial" charset="0"/>
                <a:ea typeface="MS PGothic" pitchFamily="32" charset="-128"/>
              </a:rPr>
              <a:t>Kubernetes monitoring is via </a:t>
            </a:r>
            <a:r>
              <a:rPr lang="en-US" sz="1350" dirty="0" err="1">
                <a:solidFill>
                  <a:srgbClr val="000000"/>
                </a:solidFill>
                <a:latin typeface="Arial" charset="0"/>
                <a:ea typeface="MS PGothic" pitchFamily="32" charset="-128"/>
              </a:rPr>
              <a:t>CAdvisor</a:t>
            </a:r>
            <a:endParaRPr lang="en-US" sz="1350" dirty="0">
              <a:solidFill>
                <a:srgbClr val="000000"/>
              </a:solidFill>
              <a:latin typeface="Arial" charset="0"/>
              <a:ea typeface="MS PGothic" pitchFamily="32" charset="-128"/>
            </a:endParaRPr>
          </a:p>
        </p:txBody>
      </p:sp>
      <p:sp>
        <p:nvSpPr>
          <p:cNvPr id="2" name="Slide Number Placeholder 1"/>
          <p:cNvSpPr>
            <a:spLocks noGrp="1"/>
          </p:cNvSpPr>
          <p:nvPr>
            <p:ph type="sldNum" idx="10"/>
          </p:nvPr>
        </p:nvSpPr>
        <p:spPr/>
        <p:txBody>
          <a:bodyPr/>
          <a:lstStyle/>
          <a:p>
            <a:fld id="{666D947B-C735-470E-B523-E609D8F2D97C}" type="slidenum">
              <a:rPr lang="en-US" altLang="en-US" smtClean="0"/>
              <a:pPr/>
              <a:t>14</a:t>
            </a:fld>
            <a:endParaRPr lang="en-US" altLang="en-US"/>
          </a:p>
        </p:txBody>
      </p:sp>
      <p:grpSp>
        <p:nvGrpSpPr>
          <p:cNvPr id="7" name="Group 6"/>
          <p:cNvGrpSpPr/>
          <p:nvPr/>
        </p:nvGrpSpPr>
        <p:grpSpPr>
          <a:xfrm>
            <a:off x="1005940" y="734996"/>
            <a:ext cx="6390085" cy="1630699"/>
            <a:chOff x="1171575" y="2486026"/>
            <a:chExt cx="8520113" cy="2471737"/>
          </a:xfrm>
        </p:grpSpPr>
        <p:sp>
          <p:nvSpPr>
            <p:cNvPr id="8" name="Explosion 1 7"/>
            <p:cNvSpPr/>
            <p:nvPr/>
          </p:nvSpPr>
          <p:spPr>
            <a:xfrm>
              <a:off x="1171575" y="2486026"/>
              <a:ext cx="3286125" cy="247173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Kubernetes</a:t>
              </a:r>
              <a:r>
                <a:rPr lang="en-US" sz="1200" dirty="0"/>
                <a:t> Cluster/</a:t>
              </a:r>
              <a:r>
                <a:rPr lang="en-US" sz="1200" dirty="0" err="1"/>
                <a:t>CAdvisor</a:t>
              </a:r>
              <a:endParaRPr lang="en-US" sz="1200" dirty="0"/>
            </a:p>
          </p:txBody>
        </p:sp>
        <p:sp>
          <p:nvSpPr>
            <p:cNvPr id="9" name="Rectangle 8"/>
            <p:cNvSpPr/>
            <p:nvPr/>
          </p:nvSpPr>
          <p:spPr>
            <a:xfrm>
              <a:off x="5167313" y="3436144"/>
              <a:ext cx="1076325"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Heapster</a:t>
              </a:r>
              <a:endParaRPr lang="en-US" sz="1200" dirty="0"/>
            </a:p>
          </p:txBody>
        </p:sp>
        <p:sp>
          <p:nvSpPr>
            <p:cNvPr id="10" name="Rectangle 9"/>
            <p:cNvSpPr/>
            <p:nvPr/>
          </p:nvSpPr>
          <p:spPr>
            <a:xfrm>
              <a:off x="7062789" y="3436144"/>
              <a:ext cx="1081088"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InfluxDB</a:t>
              </a:r>
              <a:endParaRPr lang="en-US" sz="1200" dirty="0"/>
            </a:p>
          </p:txBody>
        </p:sp>
        <p:cxnSp>
          <p:nvCxnSpPr>
            <p:cNvPr id="11" name="Straight Arrow Connector 10"/>
            <p:cNvCxnSpPr>
              <a:stCxn id="11" idx="3"/>
            </p:cNvCxnSpPr>
            <p:nvPr/>
          </p:nvCxnSpPr>
          <p:spPr>
            <a:xfrm>
              <a:off x="6243638" y="3721894"/>
              <a:ext cx="819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7937" y="3209687"/>
              <a:ext cx="815937" cy="369332"/>
            </a:xfrm>
            <a:prstGeom prst="rect">
              <a:avLst/>
            </a:prstGeom>
            <a:noFill/>
          </p:spPr>
          <p:txBody>
            <a:bodyPr wrap="square" rtlCol="0">
              <a:spAutoFit/>
            </a:bodyPr>
            <a:lstStyle/>
            <a:p>
              <a:r>
                <a:rPr lang="en-US" sz="1200" dirty="0"/>
                <a:t>Sink</a:t>
              </a:r>
            </a:p>
          </p:txBody>
        </p:sp>
        <p:sp>
          <p:nvSpPr>
            <p:cNvPr id="13" name="TextBox 12"/>
            <p:cNvSpPr txBox="1"/>
            <p:nvPr/>
          </p:nvSpPr>
          <p:spPr>
            <a:xfrm>
              <a:off x="4388644" y="3209687"/>
              <a:ext cx="897731" cy="369332"/>
            </a:xfrm>
            <a:prstGeom prst="rect">
              <a:avLst/>
            </a:prstGeom>
            <a:noFill/>
          </p:spPr>
          <p:txBody>
            <a:bodyPr wrap="square" rtlCol="0">
              <a:spAutoFit/>
            </a:bodyPr>
            <a:lstStyle/>
            <a:p>
              <a:r>
                <a:rPr lang="en-US" sz="1200"/>
                <a:t>Source</a:t>
              </a:r>
              <a:endParaRPr lang="en-US" sz="1200" dirty="0"/>
            </a:p>
          </p:txBody>
        </p:sp>
        <p:cxnSp>
          <p:nvCxnSpPr>
            <p:cNvPr id="14" name="Straight Arrow Connector 13"/>
            <p:cNvCxnSpPr>
              <a:stCxn id="11" idx="1"/>
            </p:cNvCxnSpPr>
            <p:nvPr/>
          </p:nvCxnSpPr>
          <p:spPr>
            <a:xfrm flipH="1">
              <a:off x="4029075" y="3721894"/>
              <a:ext cx="1138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610600" y="3436144"/>
              <a:ext cx="1081088"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Grafana</a:t>
              </a:r>
              <a:endParaRPr lang="en-US" sz="1200" dirty="0"/>
            </a:p>
          </p:txBody>
        </p:sp>
        <p:cxnSp>
          <p:nvCxnSpPr>
            <p:cNvPr id="16" name="Straight Arrow Connector 15"/>
            <p:cNvCxnSpPr>
              <a:stCxn id="12" idx="3"/>
            </p:cNvCxnSpPr>
            <p:nvPr/>
          </p:nvCxnSpPr>
          <p:spPr>
            <a:xfrm>
              <a:off x="8143877" y="3721894"/>
              <a:ext cx="466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3200" y="2506255"/>
            <a:ext cx="3530570" cy="1952645"/>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1925" y="2506255"/>
            <a:ext cx="3470534" cy="2012064"/>
          </a:xfrm>
          <a:prstGeom prst="rect">
            <a:avLst/>
          </a:prstGeom>
        </p:spPr>
      </p:pic>
      <p:sp>
        <p:nvSpPr>
          <p:cNvPr id="17" name="TextBox 16"/>
          <p:cNvSpPr txBox="1"/>
          <p:nvPr/>
        </p:nvSpPr>
        <p:spPr>
          <a:xfrm>
            <a:off x="801377" y="4458900"/>
            <a:ext cx="2617365" cy="369332"/>
          </a:xfrm>
          <a:prstGeom prst="rect">
            <a:avLst/>
          </a:prstGeom>
          <a:noFill/>
        </p:spPr>
        <p:txBody>
          <a:bodyPr wrap="square" rtlCol="0">
            <a:spAutoFit/>
          </a:bodyPr>
          <a:lstStyle/>
          <a:p>
            <a:r>
              <a:rPr lang="en-US" dirty="0"/>
              <a:t>System View</a:t>
            </a:r>
          </a:p>
        </p:txBody>
      </p:sp>
      <p:sp>
        <p:nvSpPr>
          <p:cNvPr id="20" name="TextBox 19"/>
          <p:cNvSpPr txBox="1"/>
          <p:nvPr/>
        </p:nvSpPr>
        <p:spPr>
          <a:xfrm>
            <a:off x="5681934" y="4518319"/>
            <a:ext cx="2617365" cy="369332"/>
          </a:xfrm>
          <a:prstGeom prst="rect">
            <a:avLst/>
          </a:prstGeom>
          <a:noFill/>
        </p:spPr>
        <p:txBody>
          <a:bodyPr wrap="square" rtlCol="0">
            <a:spAutoFit/>
          </a:bodyPr>
          <a:lstStyle/>
          <a:p>
            <a:r>
              <a:rPr lang="en-US" dirty="0"/>
              <a:t>Pod View</a:t>
            </a:r>
          </a:p>
        </p:txBody>
      </p:sp>
    </p:spTree>
    <p:extLst>
      <p:ext uri="{BB962C8B-B14F-4D97-AF65-F5344CB8AC3E}">
        <p14:creationId xmlns:p14="http://schemas.microsoft.com/office/powerpoint/2010/main" val="497469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4" name="Slide Number Placeholder 3"/>
          <p:cNvSpPr>
            <a:spLocks noGrp="1"/>
          </p:cNvSpPr>
          <p:nvPr>
            <p:ph type="sldNum" sz="quarter" idx="10"/>
          </p:nvPr>
        </p:nvSpPr>
        <p:spPr/>
        <p:txBody>
          <a:bodyPr/>
          <a:lstStyle/>
          <a:p>
            <a:fld id="{330EA680-D336-4FF7-8B7A-9848BB0A1C32}" type="slidenum">
              <a:rPr lang="en-US" smtClean="0"/>
              <a:pPr/>
              <a:t>15</a:t>
            </a:fld>
            <a:endParaRPr lang="en-US"/>
          </a:p>
        </p:txBody>
      </p:sp>
      <p:sp>
        <p:nvSpPr>
          <p:cNvPr id="3" name="Content Placeholder 2"/>
          <p:cNvSpPr>
            <a:spLocks noGrp="1"/>
          </p:cNvSpPr>
          <p:nvPr>
            <p:ph idx="4294967295"/>
          </p:nvPr>
        </p:nvSpPr>
        <p:spPr>
          <a:xfrm>
            <a:off x="335450" y="734996"/>
            <a:ext cx="8505825" cy="3895725"/>
          </a:xfrm>
        </p:spPr>
        <p:txBody>
          <a:bodyPr>
            <a:normAutofit/>
          </a:bodyPr>
          <a:lstStyle/>
          <a:p>
            <a:r>
              <a:rPr lang="en-US" dirty="0"/>
              <a:t>All </a:t>
            </a:r>
            <a:r>
              <a:rPr lang="en-US" dirty="0" err="1"/>
              <a:t>kubernetes</a:t>
            </a:r>
            <a:r>
              <a:rPr lang="en-US" dirty="0"/>
              <a:t> logs are in </a:t>
            </a:r>
            <a:r>
              <a:rPr lang="en-US" dirty="0" err="1"/>
              <a:t>journald</a:t>
            </a:r>
            <a:endParaRPr lang="en-US" dirty="0"/>
          </a:p>
          <a:p>
            <a:r>
              <a:rPr lang="en-US" dirty="0"/>
              <a:t>Docker logging uses JSON </a:t>
            </a:r>
          </a:p>
          <a:p>
            <a:pPr lvl="1"/>
            <a:r>
              <a:rPr lang="en-US" dirty="0" err="1"/>
              <a:t>Splunk</a:t>
            </a:r>
            <a:r>
              <a:rPr lang="en-US" dirty="0"/>
              <a:t> integration is being explored for integration into Client Logging tools</a:t>
            </a:r>
          </a:p>
          <a:p>
            <a:r>
              <a:rPr lang="en-US" dirty="0"/>
              <a:t>K8s metadata is part of </a:t>
            </a:r>
            <a:r>
              <a:rPr lang="en-US" dirty="0" err="1"/>
              <a:t>docker</a:t>
            </a:r>
            <a:r>
              <a:rPr lang="en-US" dirty="0"/>
              <a:t> container labels.</a:t>
            </a:r>
          </a:p>
          <a:p>
            <a:r>
              <a:rPr lang="en-US" dirty="0"/>
              <a:t>Log rotation is external and is handled separately</a:t>
            </a:r>
          </a:p>
          <a:p>
            <a:endParaRPr lang="en-US" dirty="0"/>
          </a:p>
        </p:txBody>
      </p:sp>
    </p:spTree>
    <p:extLst>
      <p:ext uri="{BB962C8B-B14F-4D97-AF65-F5344CB8AC3E}">
        <p14:creationId xmlns:p14="http://schemas.microsoft.com/office/powerpoint/2010/main" val="236818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037326" y="0"/>
            <a:ext cx="6224588" cy="5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lnSpc>
                <a:spcPct val="85000"/>
              </a:lnSpc>
              <a:buClrTx/>
              <a:buFontTx/>
              <a:buNone/>
            </a:pPr>
            <a:r>
              <a:rPr lang="en-US" altLang="en-US" b="1" dirty="0">
                <a:solidFill>
                  <a:srgbClr val="004266"/>
                </a:solidFill>
                <a:latin typeface="Arial" panose="020B0604020202020204" pitchFamily="34" charset="0"/>
              </a:rPr>
              <a:t>Container Cloud Lessons Learned</a:t>
            </a:r>
            <a:endParaRPr lang="en-US" altLang="en-US" b="1" dirty="0">
              <a:solidFill>
                <a:srgbClr val="000000"/>
              </a:solidFill>
              <a:latin typeface="Arial" panose="020B0604020202020204" pitchFamily="34" charset="0"/>
            </a:endParaRPr>
          </a:p>
        </p:txBody>
      </p:sp>
      <p:sp>
        <p:nvSpPr>
          <p:cNvPr id="2" name="TextBox 1"/>
          <p:cNvSpPr txBox="1"/>
          <p:nvPr/>
        </p:nvSpPr>
        <p:spPr>
          <a:xfrm>
            <a:off x="538718" y="652934"/>
            <a:ext cx="8137449" cy="3724096"/>
          </a:xfrm>
          <a:prstGeom prst="rect">
            <a:avLst/>
          </a:prstGeom>
          <a:noFill/>
        </p:spPr>
        <p:txBody>
          <a:bodyPr wrap="square" rtlCol="0">
            <a:spAutoFit/>
          </a:bodyPr>
          <a:lstStyle/>
          <a:p>
            <a:pPr marL="285750" indent="-285750">
              <a:buFont typeface="Arial" panose="020B0604020202020204" pitchFamily="34" charset="0"/>
              <a:buChar char="•"/>
            </a:pPr>
            <a:r>
              <a:rPr lang="en-US" dirty="0"/>
              <a:t>Identified Gaps in current state of Kubernetes</a:t>
            </a:r>
          </a:p>
          <a:p>
            <a:pPr marL="742950" lvl="1" indent="-285750">
              <a:buFont typeface="Arial" panose="020B0604020202020204" pitchFamily="34" charset="0"/>
              <a:buChar char="•"/>
            </a:pPr>
            <a:r>
              <a:rPr lang="en-US" dirty="0"/>
              <a:t>Lots of disparate parts to integrate, challenging to install/deploy</a:t>
            </a:r>
          </a:p>
          <a:p>
            <a:pPr marL="742950" lvl="1" indent="-285750">
              <a:buFont typeface="Arial" panose="020B0604020202020204" pitchFamily="34" charset="0"/>
              <a:buChar char="•"/>
            </a:pPr>
            <a:r>
              <a:rPr lang="en-US" dirty="0"/>
              <a:t>User interface is basic and not integrated across all components of the solution</a:t>
            </a:r>
          </a:p>
          <a:p>
            <a:pPr marL="742950" lvl="1" indent="-285750">
              <a:buFont typeface="Arial" panose="020B0604020202020204" pitchFamily="34" charset="0"/>
              <a:buChar char="•"/>
            </a:pPr>
            <a:r>
              <a:rPr lang="en-US" dirty="0"/>
              <a:t>Security is complicated and not complete, missing a UI</a:t>
            </a:r>
          </a:p>
          <a:p>
            <a:pPr marL="742950" lvl="1" indent="-285750">
              <a:buFont typeface="Arial" panose="020B0604020202020204" pitchFamily="34" charset="0"/>
              <a:buChar char="•"/>
            </a:pPr>
            <a:r>
              <a:rPr lang="en-US" dirty="0"/>
              <a:t>Resource Management incomplete</a:t>
            </a:r>
          </a:p>
          <a:p>
            <a:pPr marL="285750" indent="-285750">
              <a:spcBef>
                <a:spcPts val="1200"/>
              </a:spcBef>
              <a:buFont typeface="Arial" panose="020B0604020202020204" pitchFamily="34" charset="0"/>
              <a:buChar char="•"/>
            </a:pPr>
            <a:r>
              <a:rPr lang="en-US" dirty="0"/>
              <a:t>Integration with existing networking environment is challenging</a:t>
            </a:r>
          </a:p>
          <a:p>
            <a:pPr marL="742950" lvl="1" indent="-285750">
              <a:buFont typeface="Arial" panose="020B0604020202020204" pitchFamily="34" charset="0"/>
              <a:buChar char="•"/>
            </a:pPr>
            <a:r>
              <a:rPr lang="en-US" dirty="0"/>
              <a:t>Must fit into clients production networking environment and policies</a:t>
            </a:r>
          </a:p>
          <a:p>
            <a:pPr marL="742950" lvl="1" indent="-285750">
              <a:buFont typeface="Arial" panose="020B0604020202020204" pitchFamily="34" charset="0"/>
              <a:buChar char="•"/>
            </a:pPr>
            <a:r>
              <a:rPr lang="en-US" dirty="0"/>
              <a:t>Some client policies need to evolve – e.g. Live Internet Connection for building and maintaining Open Source</a:t>
            </a:r>
          </a:p>
          <a:p>
            <a:pPr marL="285750" indent="-285750">
              <a:spcBef>
                <a:spcPts val="1200"/>
              </a:spcBef>
              <a:buFont typeface="Arial" panose="020B0604020202020204" pitchFamily="34" charset="0"/>
              <a:buChar char="•"/>
            </a:pPr>
            <a:r>
              <a:rPr lang="en-US" dirty="0"/>
              <a:t>Now the hard part comes: Operations 24x7, High Availability, live rolling Upgrades, secure validation of Containers etc.</a:t>
            </a:r>
          </a:p>
        </p:txBody>
      </p:sp>
      <p:sp>
        <p:nvSpPr>
          <p:cNvPr id="3" name="Slide Number Placeholder 2"/>
          <p:cNvSpPr>
            <a:spLocks noGrp="1"/>
          </p:cNvSpPr>
          <p:nvPr>
            <p:ph type="sldNum" idx="10"/>
          </p:nvPr>
        </p:nvSpPr>
        <p:spPr/>
        <p:txBody>
          <a:bodyPr/>
          <a:lstStyle/>
          <a:p>
            <a:fld id="{666D947B-C735-470E-B523-E609D8F2D97C}" type="slidenum">
              <a:rPr lang="en-US" altLang="en-US" smtClean="0"/>
              <a:pPr/>
              <a:t>16</a:t>
            </a:fld>
            <a:endParaRPr lang="en-US" altLang="en-US"/>
          </a:p>
        </p:txBody>
      </p:sp>
    </p:spTree>
    <p:extLst>
      <p:ext uri="{BB962C8B-B14F-4D97-AF65-F5344CB8AC3E}">
        <p14:creationId xmlns:p14="http://schemas.microsoft.com/office/powerpoint/2010/main" val="38143742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123115" y="269358"/>
            <a:ext cx="7007272" cy="5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lnSpc>
                <a:spcPct val="85000"/>
              </a:lnSpc>
              <a:buClrTx/>
              <a:buFontTx/>
              <a:buNone/>
            </a:pPr>
            <a:r>
              <a:rPr lang="en-US" altLang="en-US" b="1" dirty="0">
                <a:solidFill>
                  <a:srgbClr val="004266"/>
                </a:solidFill>
                <a:latin typeface="Arial" panose="020B0604020202020204" pitchFamily="34" charset="0"/>
              </a:rPr>
              <a:t>Client Use Case Container Cloud Summary</a:t>
            </a:r>
            <a:endParaRPr lang="en-US" altLang="en-US" b="1" dirty="0">
              <a:solidFill>
                <a:srgbClr val="000000"/>
              </a:solidFill>
              <a:latin typeface="Arial" panose="020B0604020202020204" pitchFamily="34" charset="0"/>
            </a:endParaRPr>
          </a:p>
        </p:txBody>
      </p:sp>
      <p:sp>
        <p:nvSpPr>
          <p:cNvPr id="2" name="TextBox 1"/>
          <p:cNvSpPr txBox="1"/>
          <p:nvPr/>
        </p:nvSpPr>
        <p:spPr>
          <a:xfrm>
            <a:off x="456358" y="1373287"/>
            <a:ext cx="7978806" cy="3000821"/>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400" dirty="0"/>
              <a:t>Kubernetes Container Cloud Environment based on Open Source Technologies Operational</a:t>
            </a:r>
          </a:p>
          <a:p>
            <a:pPr marL="285750" indent="-285750">
              <a:spcAft>
                <a:spcPts val="1800"/>
              </a:spcAft>
              <a:buFont typeface="Arial" panose="020B0604020202020204" pitchFamily="34" charset="0"/>
              <a:buChar char="•"/>
            </a:pPr>
            <a:r>
              <a:rPr lang="en-US" sz="2400" dirty="0"/>
              <a:t>System Test and Validation in process at Client</a:t>
            </a:r>
          </a:p>
          <a:p>
            <a:pPr marL="285750" indent="-285750">
              <a:spcAft>
                <a:spcPts val="1800"/>
              </a:spcAft>
              <a:buFont typeface="Arial" panose="020B0604020202020204" pitchFamily="34" charset="0"/>
              <a:buChar char="•"/>
            </a:pPr>
            <a:r>
              <a:rPr lang="en-US" sz="2400" dirty="0"/>
              <a:t>First Container Based Applications being piloted on the Cloud</a:t>
            </a:r>
          </a:p>
          <a:p>
            <a:pPr marL="285750" indent="-285750">
              <a:spcAft>
                <a:spcPts val="1800"/>
              </a:spcAft>
              <a:buFont typeface="Arial" panose="020B0604020202020204" pitchFamily="34" charset="0"/>
              <a:buChar char="•"/>
            </a:pPr>
            <a:r>
              <a:rPr lang="en-US" sz="2400" dirty="0"/>
              <a:t>Production Target on track for October Go Live</a:t>
            </a:r>
          </a:p>
        </p:txBody>
      </p:sp>
      <p:sp>
        <p:nvSpPr>
          <p:cNvPr id="3" name="Slide Number Placeholder 2"/>
          <p:cNvSpPr>
            <a:spLocks noGrp="1"/>
          </p:cNvSpPr>
          <p:nvPr>
            <p:ph type="sldNum" idx="10"/>
          </p:nvPr>
        </p:nvSpPr>
        <p:spPr/>
        <p:txBody>
          <a:bodyPr/>
          <a:lstStyle/>
          <a:p>
            <a:fld id="{666D947B-C735-470E-B523-E609D8F2D97C}" type="slidenum">
              <a:rPr lang="en-US" altLang="en-US" smtClean="0"/>
              <a:pPr/>
              <a:t>17</a:t>
            </a:fld>
            <a:endParaRPr lang="en-US" altLang="en-US"/>
          </a:p>
        </p:txBody>
      </p:sp>
    </p:spTree>
    <p:extLst>
      <p:ext uri="{BB962C8B-B14F-4D97-AF65-F5344CB8AC3E}">
        <p14:creationId xmlns:p14="http://schemas.microsoft.com/office/powerpoint/2010/main" val="28316646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5453" y="1106303"/>
            <a:ext cx="5096255" cy="1610243"/>
          </a:xfrm>
        </p:spPr>
        <p:txBody>
          <a:bodyPr/>
          <a:lstStyle/>
          <a:p>
            <a:r>
              <a:rPr lang="en-US" dirty="0"/>
              <a:t>IBM Spectrum Conductor for Containers Capabilities</a:t>
            </a:r>
          </a:p>
        </p:txBody>
      </p:sp>
      <p:sp>
        <p:nvSpPr>
          <p:cNvPr id="2" name="Slide Number Placeholder 1"/>
          <p:cNvSpPr>
            <a:spLocks noGrp="1"/>
          </p:cNvSpPr>
          <p:nvPr>
            <p:ph type="sldNum" sz="quarter" idx="10"/>
          </p:nvPr>
        </p:nvSpPr>
        <p:spPr/>
        <p:txBody>
          <a:bodyPr/>
          <a:lstStyle/>
          <a:p>
            <a:fld id="{9B6B7A19-9BD6-654B-9E7A-5FCB6FF99B9F}" type="slidenum">
              <a:rPr lang="en-US" smtClean="0"/>
              <a:pPr/>
              <a:t>18</a:t>
            </a:fld>
            <a:endParaRPr lang="en-US" dirty="0"/>
          </a:p>
        </p:txBody>
      </p:sp>
    </p:spTree>
    <p:extLst>
      <p:ext uri="{BB962C8B-B14F-4D97-AF65-F5344CB8AC3E}">
        <p14:creationId xmlns:p14="http://schemas.microsoft.com/office/powerpoint/2010/main" val="241573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Note:</a:t>
            </a:r>
          </a:p>
        </p:txBody>
      </p:sp>
      <p:sp>
        <p:nvSpPr>
          <p:cNvPr id="3" name="Content Placeholder 2"/>
          <p:cNvSpPr>
            <a:spLocks noGrp="1"/>
          </p:cNvSpPr>
          <p:nvPr>
            <p:ph idx="1"/>
          </p:nvPr>
        </p:nvSpPr>
        <p:spPr>
          <a:xfrm>
            <a:off x="2" y="734997"/>
            <a:ext cx="8967537" cy="3943564"/>
          </a:xfrm>
        </p:spPr>
        <p:txBody>
          <a:bodyPr/>
          <a:lstStyle/>
          <a:p>
            <a:r>
              <a:rPr lang="en-US" sz="1400" dirty="0"/>
              <a:t>IBM’s statements regarding its plans, directions, and intent are subject to change or withdrawal without notice and at IBM’s sole discretion.  </a:t>
            </a:r>
          </a:p>
          <a:p>
            <a:r>
              <a:rPr lang="en-US" sz="1400" dirty="0"/>
              <a:t>Information regarding potential future products is intended to outline our general product direction and it should not be relied on in making a purchasing decision. </a:t>
            </a:r>
          </a:p>
          <a:p>
            <a:r>
              <a:rPr lang="en-US" sz="1400" dirty="0"/>
              <a:t>The information mentioned regarding potential future products is not a commitment, promise, or legal obligation to deliver any material, code or functionality. Information about potential future products may not be incorporated into any contract. </a:t>
            </a:r>
          </a:p>
          <a:p>
            <a:r>
              <a:rPr lang="en-US" sz="1400" dirty="0"/>
              <a:t>The development, release, and timing of any future features or functionality described for our products remains at our sole discretion. </a:t>
            </a:r>
          </a:p>
          <a:p>
            <a:r>
              <a:rPr lang="en-US" sz="1400" dirty="0"/>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sp>
        <p:nvSpPr>
          <p:cNvPr id="4" name="Slide Number Placeholder 3"/>
          <p:cNvSpPr>
            <a:spLocks noGrp="1"/>
          </p:cNvSpPr>
          <p:nvPr>
            <p:ph type="sldNum" sz="quarter" idx="10"/>
          </p:nvPr>
        </p:nvSpPr>
        <p:spPr/>
        <p:txBody>
          <a:bodyPr/>
          <a:lstStyle/>
          <a:p>
            <a:fld id="{9B6B7A19-9BD6-654B-9E7A-5FCB6FF99B9F}" type="slidenum">
              <a:rPr lang="en-US" smtClean="0"/>
              <a:pPr/>
              <a:t>1</a:t>
            </a:fld>
            <a:endParaRPr lang="en-US" dirty="0"/>
          </a:p>
        </p:txBody>
      </p:sp>
    </p:spTree>
    <p:extLst>
      <p:ext uri="{BB962C8B-B14F-4D97-AF65-F5344CB8AC3E}">
        <p14:creationId xmlns:p14="http://schemas.microsoft.com/office/powerpoint/2010/main" val="3635037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91" name="Group 75"/>
          <p:cNvGraphicFramePr>
            <a:graphicFrameLocks noGrp="1"/>
          </p:cNvGraphicFramePr>
          <p:nvPr>
            <p:extLst>
              <p:ext uri="{D42A27DB-BD31-4B8C-83A1-F6EECF244321}">
                <p14:modId xmlns:p14="http://schemas.microsoft.com/office/powerpoint/2010/main" val="3529917740"/>
              </p:ext>
            </p:extLst>
          </p:nvPr>
        </p:nvGraphicFramePr>
        <p:xfrm>
          <a:off x="50334" y="2078222"/>
          <a:ext cx="8978430" cy="2573480"/>
        </p:xfrm>
        <a:graphic>
          <a:graphicData uri="http://schemas.openxmlformats.org/drawingml/2006/table">
            <a:tbl>
              <a:tblPr/>
              <a:tblGrid>
                <a:gridCol w="2786068">
                  <a:extLst>
                    <a:ext uri="{9D8B030D-6E8A-4147-A177-3AD203B41FA5}">
                      <a16:colId xmlns:a16="http://schemas.microsoft.com/office/drawing/2014/main" val="20000"/>
                    </a:ext>
                  </a:extLst>
                </a:gridCol>
                <a:gridCol w="3767531">
                  <a:extLst>
                    <a:ext uri="{9D8B030D-6E8A-4147-A177-3AD203B41FA5}">
                      <a16:colId xmlns:a16="http://schemas.microsoft.com/office/drawing/2014/main" val="20001"/>
                    </a:ext>
                  </a:extLst>
                </a:gridCol>
                <a:gridCol w="2424831">
                  <a:extLst>
                    <a:ext uri="{9D8B030D-6E8A-4147-A177-3AD203B41FA5}">
                      <a16:colId xmlns:a16="http://schemas.microsoft.com/office/drawing/2014/main" val="20002"/>
                    </a:ext>
                  </a:extLst>
                </a:gridCol>
              </a:tblGrid>
              <a:tr h="213172">
                <a:tc>
                  <a:txBody>
                    <a:bodyPr/>
                    <a:lstStyle>
                      <a:lvl1pPr>
                        <a:spcBef>
                          <a:spcPct val="50000"/>
                        </a:spcBef>
                        <a:buClr>
                          <a:schemeClr val="tx1"/>
                        </a:buClr>
                        <a:buFont typeface="Wingdings" pitchFamily="2" charset="2"/>
                        <a:defRPr sz="1400">
                          <a:solidFill>
                            <a:schemeClr val="tx1"/>
                          </a:solidFill>
                          <a:latin typeface="Arial" pitchFamily="34" charset="0"/>
                          <a:ea typeface="MS PGothic" pitchFamily="34" charset="-128"/>
                          <a:cs typeface="Arial" pitchFamily="34" charset="0"/>
                        </a:defRPr>
                      </a:lvl1pPr>
                      <a:lvl2pPr marL="742950" indent="-285750">
                        <a:buClr>
                          <a:schemeClr val="tx1"/>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a:buClr>
                          <a:schemeClr val="tx1"/>
                        </a:buClr>
                        <a:defRPr sz="1400">
                          <a:solidFill>
                            <a:schemeClr val="tx1"/>
                          </a:solidFill>
                          <a:latin typeface="Arial" pitchFamily="34" charset="0"/>
                          <a:ea typeface="MS PGothic" pitchFamily="34" charset="-128"/>
                          <a:cs typeface="Arial" pitchFamily="34" charset="0"/>
                        </a:defRPr>
                      </a:lvl3pPr>
                      <a:lvl4pPr marL="1600200" indent="-228600">
                        <a:spcBef>
                          <a:spcPct val="20000"/>
                        </a:spcBef>
                        <a:buClr>
                          <a:schemeClr val="bg1"/>
                        </a:buClr>
                        <a:defRPr sz="1400">
                          <a:solidFill>
                            <a:schemeClr val="bg1"/>
                          </a:solidFill>
                          <a:latin typeface="Arial" pitchFamily="34" charset="0"/>
                          <a:ea typeface="MS PGothic" pitchFamily="34" charset="-128"/>
                        </a:defRPr>
                      </a:lvl4pPr>
                      <a:lvl5pPr marL="2057400" indent="-228600">
                        <a:spcBef>
                          <a:spcPct val="20000"/>
                        </a:spcBef>
                        <a:buClr>
                          <a:schemeClr val="bg1"/>
                        </a:buClr>
                        <a:defRPr sz="1400">
                          <a:solidFill>
                            <a:schemeClr val="bg1"/>
                          </a:solidFill>
                          <a:latin typeface="Arial" pitchFamily="34" charset="0"/>
                          <a:ea typeface="MS PGothic" pitchFamily="34" charset="-128"/>
                        </a:defRPr>
                      </a:lvl5pPr>
                      <a:lvl6pPr marL="25146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6pPr>
                      <a:lvl7pPr marL="29718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7pPr>
                      <a:lvl8pPr marL="34290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8pPr>
                      <a:lvl9pPr marL="38862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altLang="en-US" sz="1100" b="0" i="0" u="none" strike="noStrike" cap="none" normalizeH="0" baseline="0" dirty="0">
                          <a:ln>
                            <a:noFill/>
                          </a:ln>
                          <a:solidFill>
                            <a:schemeClr val="bg1"/>
                          </a:solidFill>
                          <a:effectLst/>
                          <a:latin typeface="Arial" pitchFamily="34" charset="0"/>
                          <a:ea typeface="MS PGothic" pitchFamily="34" charset="-128"/>
                          <a:cs typeface="Arial" pitchFamily="34" charset="0"/>
                          <a:sym typeface="Helvetica Light"/>
                        </a:rPr>
                        <a:t>Community Value</a:t>
                      </a:r>
                    </a:p>
                  </a:txBody>
                  <a:tcPr marL="87854" marR="87854" marT="32932" marB="32932" anchor="ctr" horzOverflow="overflow">
                    <a:lnL>
                      <a:noFill/>
                    </a:lnL>
                    <a:lnR>
                      <a:noFill/>
                    </a:lnR>
                    <a:lnT>
                      <a:noFill/>
                    </a:lnT>
                    <a:lnB>
                      <a:noFill/>
                    </a:lnB>
                    <a:lnTlToBr>
                      <a:noFill/>
                    </a:lnTlToBr>
                    <a:lnBlToTr>
                      <a:noFill/>
                    </a:lnBlToTr>
                    <a:solidFill>
                      <a:srgbClr val="1D3649"/>
                    </a:solidFill>
                  </a:tcPr>
                </a:tc>
                <a:tc>
                  <a:txBody>
                    <a:bodyPr/>
                    <a:lstStyle>
                      <a:lvl1pPr>
                        <a:spcBef>
                          <a:spcPct val="50000"/>
                        </a:spcBef>
                        <a:buClr>
                          <a:schemeClr val="tx1"/>
                        </a:buClr>
                        <a:buFont typeface="Wingdings" pitchFamily="2" charset="2"/>
                        <a:defRPr sz="1400">
                          <a:solidFill>
                            <a:schemeClr val="tx1"/>
                          </a:solidFill>
                          <a:latin typeface="Arial" pitchFamily="34" charset="0"/>
                          <a:ea typeface="MS PGothic" pitchFamily="34" charset="-128"/>
                          <a:cs typeface="Arial" pitchFamily="34" charset="0"/>
                        </a:defRPr>
                      </a:lvl1pPr>
                      <a:lvl2pPr marL="742950" indent="-285750">
                        <a:buClr>
                          <a:schemeClr val="tx1"/>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a:buClr>
                          <a:schemeClr val="tx1"/>
                        </a:buClr>
                        <a:defRPr sz="1400">
                          <a:solidFill>
                            <a:schemeClr val="tx1"/>
                          </a:solidFill>
                          <a:latin typeface="Arial" pitchFamily="34" charset="0"/>
                          <a:ea typeface="MS PGothic" pitchFamily="34" charset="-128"/>
                          <a:cs typeface="Arial" pitchFamily="34" charset="0"/>
                        </a:defRPr>
                      </a:lvl3pPr>
                      <a:lvl4pPr marL="1600200" indent="-228600">
                        <a:spcBef>
                          <a:spcPct val="20000"/>
                        </a:spcBef>
                        <a:buClr>
                          <a:schemeClr val="bg1"/>
                        </a:buClr>
                        <a:defRPr sz="1400">
                          <a:solidFill>
                            <a:schemeClr val="bg1"/>
                          </a:solidFill>
                          <a:latin typeface="Arial" pitchFamily="34" charset="0"/>
                          <a:ea typeface="MS PGothic" pitchFamily="34" charset="-128"/>
                        </a:defRPr>
                      </a:lvl4pPr>
                      <a:lvl5pPr marL="2057400" indent="-228600">
                        <a:spcBef>
                          <a:spcPct val="20000"/>
                        </a:spcBef>
                        <a:buClr>
                          <a:schemeClr val="bg1"/>
                        </a:buClr>
                        <a:defRPr sz="1400">
                          <a:solidFill>
                            <a:schemeClr val="bg1"/>
                          </a:solidFill>
                          <a:latin typeface="Arial" pitchFamily="34" charset="0"/>
                          <a:ea typeface="MS PGothic" pitchFamily="34" charset="-128"/>
                        </a:defRPr>
                      </a:lvl5pPr>
                      <a:lvl6pPr marL="25146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6pPr>
                      <a:lvl7pPr marL="29718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7pPr>
                      <a:lvl8pPr marL="34290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8pPr>
                      <a:lvl9pPr marL="38862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altLang="en-US" sz="1100" b="0" i="0" u="none" strike="noStrike" cap="none" normalizeH="0" baseline="0" dirty="0">
                          <a:ln>
                            <a:noFill/>
                          </a:ln>
                          <a:solidFill>
                            <a:schemeClr val="bg1"/>
                          </a:solidFill>
                          <a:effectLst/>
                          <a:latin typeface="Arial" pitchFamily="34" charset="0"/>
                          <a:ea typeface="MS PGothic" pitchFamily="34" charset="-128"/>
                          <a:cs typeface="Arial" pitchFamily="34" charset="0"/>
                          <a:sym typeface="Helvetica Light"/>
                        </a:rPr>
                        <a:t>IBM Value-add</a:t>
                      </a:r>
                    </a:p>
                  </a:txBody>
                  <a:tcPr marL="87854" marR="87854" marT="32932" marB="32932" anchor="ctr" horzOverflow="overflow">
                    <a:lnL>
                      <a:noFill/>
                    </a:lnL>
                    <a:lnR>
                      <a:noFill/>
                    </a:lnR>
                    <a:lnT>
                      <a:noFill/>
                    </a:lnT>
                    <a:lnB>
                      <a:noFill/>
                    </a:lnB>
                    <a:lnTlToBr>
                      <a:noFill/>
                    </a:lnTlToBr>
                    <a:lnBlToTr>
                      <a:noFill/>
                    </a:lnBlToTr>
                    <a:solidFill>
                      <a:srgbClr val="00659E"/>
                    </a:solidFill>
                  </a:tcPr>
                </a:tc>
                <a:tc>
                  <a:txBody>
                    <a:bodyPr/>
                    <a:lstStyle>
                      <a:lvl1pPr>
                        <a:spcBef>
                          <a:spcPct val="50000"/>
                        </a:spcBef>
                        <a:buClr>
                          <a:schemeClr val="tx1"/>
                        </a:buClr>
                        <a:buFont typeface="Wingdings" pitchFamily="2" charset="2"/>
                        <a:defRPr sz="1400">
                          <a:solidFill>
                            <a:schemeClr val="tx1"/>
                          </a:solidFill>
                          <a:latin typeface="Arial" pitchFamily="34" charset="0"/>
                          <a:ea typeface="MS PGothic" pitchFamily="34" charset="-128"/>
                          <a:cs typeface="Arial" pitchFamily="34" charset="0"/>
                        </a:defRPr>
                      </a:lvl1pPr>
                      <a:lvl2pPr marL="742950" indent="-285750">
                        <a:buClr>
                          <a:schemeClr val="tx1"/>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a:buClr>
                          <a:schemeClr val="tx1"/>
                        </a:buClr>
                        <a:defRPr sz="1400">
                          <a:solidFill>
                            <a:schemeClr val="tx1"/>
                          </a:solidFill>
                          <a:latin typeface="Arial" pitchFamily="34" charset="0"/>
                          <a:ea typeface="MS PGothic" pitchFamily="34" charset="-128"/>
                          <a:cs typeface="Arial" pitchFamily="34" charset="0"/>
                        </a:defRPr>
                      </a:lvl3pPr>
                      <a:lvl4pPr marL="1600200" indent="-228600">
                        <a:spcBef>
                          <a:spcPct val="20000"/>
                        </a:spcBef>
                        <a:buClr>
                          <a:schemeClr val="bg1"/>
                        </a:buClr>
                        <a:defRPr sz="1400">
                          <a:solidFill>
                            <a:schemeClr val="bg1"/>
                          </a:solidFill>
                          <a:latin typeface="Arial" pitchFamily="34" charset="0"/>
                          <a:ea typeface="MS PGothic" pitchFamily="34" charset="-128"/>
                        </a:defRPr>
                      </a:lvl4pPr>
                      <a:lvl5pPr marL="2057400" indent="-228600">
                        <a:spcBef>
                          <a:spcPct val="20000"/>
                        </a:spcBef>
                        <a:buClr>
                          <a:schemeClr val="bg1"/>
                        </a:buClr>
                        <a:defRPr sz="1400">
                          <a:solidFill>
                            <a:schemeClr val="bg1"/>
                          </a:solidFill>
                          <a:latin typeface="Arial" pitchFamily="34" charset="0"/>
                          <a:ea typeface="MS PGothic" pitchFamily="34" charset="-128"/>
                        </a:defRPr>
                      </a:lvl5pPr>
                      <a:lvl6pPr marL="25146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6pPr>
                      <a:lvl7pPr marL="29718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7pPr>
                      <a:lvl8pPr marL="34290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8pPr>
                      <a:lvl9pPr marL="3886200" indent="-228600" eaLnBrk="0" fontAlgn="base" hangingPunct="0">
                        <a:spcBef>
                          <a:spcPct val="20000"/>
                        </a:spcBef>
                        <a:spcAft>
                          <a:spcPct val="0"/>
                        </a:spcAft>
                        <a:buClr>
                          <a:schemeClr val="bg1"/>
                        </a:buClr>
                        <a:defRPr sz="1400">
                          <a:solidFill>
                            <a:schemeClr val="bg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altLang="en-US" sz="1100" b="0" i="0" u="none" strike="noStrike" cap="none" normalizeH="0" baseline="0">
                          <a:ln>
                            <a:noFill/>
                          </a:ln>
                          <a:solidFill>
                            <a:schemeClr val="bg1"/>
                          </a:solidFill>
                          <a:effectLst/>
                          <a:latin typeface="Arial" pitchFamily="34" charset="0"/>
                          <a:ea typeface="MS PGothic" pitchFamily="34" charset="-128"/>
                          <a:cs typeface="Arial" pitchFamily="34" charset="0"/>
                          <a:sym typeface="Helvetica Light"/>
                        </a:rPr>
                        <a:t>    Customer Value                           </a:t>
                      </a:r>
                    </a:p>
                  </a:txBody>
                  <a:tcPr marL="87854" marR="87854" marT="32932" marB="32932" anchor="ctr" horzOverflow="overflow">
                    <a:lnL>
                      <a:noFill/>
                    </a:lnL>
                    <a:lnR>
                      <a:noFill/>
                    </a:lnR>
                    <a:lnT>
                      <a:noFill/>
                    </a:lnT>
                    <a:lnB>
                      <a:noFill/>
                    </a:lnB>
                    <a:lnTlToBr>
                      <a:noFill/>
                    </a:lnTlToBr>
                    <a:lnBlToTr>
                      <a:noFill/>
                    </a:lnBlToTr>
                    <a:solidFill>
                      <a:srgbClr val="152935"/>
                    </a:solidFill>
                  </a:tcPr>
                </a:tc>
                <a:extLst>
                  <a:ext uri="{0D108BD9-81ED-4DB2-BD59-A6C34878D82A}">
                    <a16:rowId xmlns:a16="http://schemas.microsoft.com/office/drawing/2014/main" val="10000"/>
                  </a:ext>
                </a:extLst>
              </a:tr>
              <a:tr h="539673">
                <a:tc>
                  <a:txBody>
                    <a:bodyPr/>
                    <a:lstStyle/>
                    <a:p>
                      <a:pPr lvl="0" defTabSz="914400">
                        <a:spcBef>
                          <a:spcPts val="600"/>
                        </a:spcBef>
                        <a:defRPr sz="1800"/>
                      </a:pPr>
                      <a:r>
                        <a:rPr sz="1000" b="0" dirty="0">
                          <a:latin typeface="+mn-lt"/>
                          <a:ea typeface="Helvetica Neue Light"/>
                          <a:cs typeface="Helvetica Neue Light"/>
                          <a:sym typeface="Helvetica Neue Light"/>
                        </a:rPr>
                        <a:t>Docker Hub Registry holds a repository of </a:t>
                      </a:r>
                      <a:r>
                        <a:rPr sz="1000" b="0" dirty="0">
                          <a:latin typeface="+mn-lt"/>
                          <a:ea typeface="Helvetica Neue"/>
                          <a:cs typeface="Helvetica Neue"/>
                          <a:sym typeface="Helvetica Neue"/>
                        </a:rPr>
                        <a:t>75000+ </a:t>
                      </a:r>
                      <a:r>
                        <a:rPr sz="1000" b="0">
                          <a:latin typeface="+mn-lt"/>
                          <a:ea typeface="Helvetica Neue"/>
                          <a:cs typeface="Helvetica Neue"/>
                          <a:sym typeface="Helvetica Neue"/>
                        </a:rPr>
                        <a:t>Docker images</a:t>
                      </a:r>
                      <a:endParaRPr lang="en-US" sz="1000" b="0" dirty="0">
                        <a:latin typeface="+mn-lt"/>
                        <a:ea typeface="Helvetica Neue"/>
                        <a:cs typeface="Helvetica Neue"/>
                        <a:sym typeface="Helvetica Neue"/>
                      </a:endParaRPr>
                    </a:p>
                    <a:p>
                      <a:pPr lvl="0" defTabSz="914400">
                        <a:spcBef>
                          <a:spcPts val="600"/>
                        </a:spcBef>
                        <a:defRPr sz="1800"/>
                      </a:pPr>
                      <a:r>
                        <a:rPr lang="en-US" sz="1000" b="0" dirty="0">
                          <a:latin typeface="+mn-lt"/>
                          <a:ea typeface="Helvetica Neue"/>
                          <a:cs typeface="Helvetica Neue"/>
                          <a:sym typeface="Helvetica Neue"/>
                        </a:rPr>
                        <a:t>Lots</a:t>
                      </a:r>
                      <a:r>
                        <a:rPr lang="en-US" sz="1000" b="0" baseline="0" dirty="0">
                          <a:latin typeface="+mn-lt"/>
                          <a:ea typeface="Helvetica Neue"/>
                          <a:cs typeface="Helvetica Neue"/>
                          <a:sym typeface="Helvetica Neue"/>
                        </a:rPr>
                        <a:t> of application integrated with Mesos</a:t>
                      </a:r>
                    </a:p>
                    <a:p>
                      <a:pPr lvl="0" defTabSz="914400">
                        <a:spcBef>
                          <a:spcPts val="600"/>
                        </a:spcBef>
                        <a:defRPr sz="1800"/>
                      </a:pPr>
                      <a:r>
                        <a:rPr lang="en-US" sz="1000" b="0" baseline="0" dirty="0" err="1">
                          <a:latin typeface="+mn-lt"/>
                          <a:ea typeface="Helvetica Neue"/>
                          <a:cs typeface="Helvetica Neue"/>
                          <a:sym typeface="Helvetica Neue"/>
                        </a:rPr>
                        <a:t>Kubernetes</a:t>
                      </a:r>
                      <a:r>
                        <a:rPr lang="en-US" sz="1000" b="0" baseline="0" dirty="0">
                          <a:latin typeface="+mn-lt"/>
                          <a:ea typeface="Helvetica Neue"/>
                          <a:cs typeface="Helvetica Neue"/>
                          <a:sym typeface="Helvetica Neue"/>
                        </a:rPr>
                        <a:t> enable micro-service architecture</a:t>
                      </a:r>
                      <a:endParaRPr sz="1000" b="0" dirty="0">
                        <a:latin typeface="+mn-lt"/>
                        <a:ea typeface="Helvetica Neue"/>
                        <a:cs typeface="Helvetica Neue"/>
                        <a:sym typeface="Helvetica Neue"/>
                      </a:endParaRPr>
                    </a:p>
                  </a:txBody>
                  <a:tcPr marL="89297" marR="89297" marT="66973" marB="66973" anchor="ctr"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tc>
                  <a:txBody>
                    <a:bodyPr/>
                    <a:lstStyle/>
                    <a:p>
                      <a:pPr marL="172861" lvl="1" indent="-172861" defTabSz="204787">
                        <a:spcBef>
                          <a:spcPts val="100"/>
                        </a:spcBef>
                        <a:buClr>
                          <a:srgbClr val="5592DA"/>
                        </a:buClr>
                        <a:buSzPct val="75000"/>
                        <a:buChar char="•"/>
                        <a:defRPr sz="1800"/>
                      </a:pPr>
                      <a:r>
                        <a:rPr sz="1000" b="0" dirty="0">
                          <a:latin typeface="+mn-lt"/>
                          <a:ea typeface="Helvetica Neue"/>
                          <a:cs typeface="Helvetica Neue"/>
                          <a:sym typeface="Helvetica Neue"/>
                        </a:rPr>
                        <a:t>Client unique registry </a:t>
                      </a:r>
                      <a:r>
                        <a:rPr sz="1000" b="0" dirty="0">
                          <a:latin typeface="+mn-lt"/>
                          <a:ea typeface="Helvetica Neue Light"/>
                          <a:cs typeface="Helvetica Neue Light"/>
                          <a:sym typeface="Helvetica Neue Light"/>
                        </a:rPr>
                        <a:t>available on premises</a:t>
                      </a:r>
                    </a:p>
                    <a:p>
                      <a:pPr marL="172861" lvl="1" indent="-172861" defTabSz="204787">
                        <a:spcBef>
                          <a:spcPts val="100"/>
                        </a:spcBef>
                        <a:buClr>
                          <a:srgbClr val="5592DA"/>
                        </a:buClr>
                        <a:buSzPct val="75000"/>
                        <a:buChar char="•"/>
                        <a:defRPr sz="1800"/>
                      </a:pPr>
                      <a:r>
                        <a:rPr lang="en-US" sz="1000" b="0" dirty="0">
                          <a:latin typeface="+mn-lt"/>
                          <a:ea typeface="Helvetica Neue Light"/>
                          <a:cs typeface="Helvetica Neue Light"/>
                          <a:sym typeface="Helvetica Neue Light"/>
                        </a:rPr>
                        <a:t>Security readiness guidance via the Vulnerability</a:t>
                      </a:r>
                      <a:r>
                        <a:rPr lang="en-US" sz="1000" b="0" baseline="0" dirty="0">
                          <a:latin typeface="+mn-lt"/>
                          <a:ea typeface="Helvetica Neue Light"/>
                          <a:cs typeface="Helvetica Neue Light"/>
                          <a:sym typeface="Helvetica Neue Light"/>
                        </a:rPr>
                        <a:t> Advisor</a:t>
                      </a:r>
                    </a:p>
                    <a:p>
                      <a:pPr marL="172861" lvl="1" indent="-172861" defTabSz="204787">
                        <a:spcBef>
                          <a:spcPts val="100"/>
                        </a:spcBef>
                        <a:buClr>
                          <a:srgbClr val="5592DA"/>
                        </a:buClr>
                        <a:buSzPct val="75000"/>
                        <a:buChar char="•"/>
                        <a:defRPr sz="1800"/>
                      </a:pPr>
                      <a:r>
                        <a:rPr lang="en-US" sz="1000" b="0" baseline="0" dirty="0">
                          <a:latin typeface="+mn-lt"/>
                          <a:ea typeface="Helvetica Neue Light"/>
                          <a:cs typeface="Helvetica Neue Light"/>
                          <a:sym typeface="Helvetica Neue Light"/>
                        </a:rPr>
                        <a:t>Build-in applications of popular open source projects and IBM enterprise products in App Store</a:t>
                      </a:r>
                      <a:endParaRPr sz="1000" b="0" dirty="0">
                        <a:latin typeface="+mn-lt"/>
                        <a:ea typeface="Helvetica Neue Light"/>
                        <a:cs typeface="Helvetica Neue Light"/>
                        <a:sym typeface="Helvetica Neue Light"/>
                      </a:endParaRPr>
                    </a:p>
                  </a:txBody>
                  <a:tcPr marL="89297" marR="89297" marT="66973" marB="66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tc>
                  <a:txBody>
                    <a:bodyPr/>
                    <a:lstStyle/>
                    <a:p>
                      <a:pPr lvl="0" defTabSz="914400">
                        <a:defRPr sz="1800"/>
                      </a:pPr>
                      <a:r>
                        <a:rPr sz="1000" b="0">
                          <a:latin typeface="+mn-lt"/>
                          <a:ea typeface="Helvetica Neue"/>
                          <a:cs typeface="Helvetica Neue"/>
                          <a:sym typeface="Helvetica Neue"/>
                        </a:rPr>
                        <a:t>Access to the images</a:t>
                      </a:r>
                      <a:r>
                        <a:rPr sz="1000" b="0">
                          <a:latin typeface="+mn-lt"/>
                          <a:ea typeface="Helvetica Neue Light"/>
                          <a:cs typeface="Helvetica Neue Light"/>
                          <a:sym typeface="Helvetica Neue Light"/>
                        </a:rPr>
                        <a:t> </a:t>
                      </a:r>
                      <a:r>
                        <a:rPr lang="en-US" sz="1000" b="0" dirty="0">
                          <a:latin typeface="+mn-lt"/>
                          <a:ea typeface="Helvetica Neue Light"/>
                          <a:cs typeface="Helvetica Neue Light"/>
                          <a:sym typeface="Helvetica Neue Light"/>
                        </a:rPr>
                        <a:t>and application</a:t>
                      </a:r>
                      <a:r>
                        <a:rPr lang="en-US" sz="1000" b="0" baseline="0" dirty="0">
                          <a:latin typeface="+mn-lt"/>
                          <a:ea typeface="Helvetica Neue Light"/>
                          <a:cs typeface="Helvetica Neue Light"/>
                          <a:sym typeface="Helvetica Neue Light"/>
                        </a:rPr>
                        <a:t> </a:t>
                      </a:r>
                      <a:r>
                        <a:rPr sz="1000" b="0">
                          <a:latin typeface="+mn-lt"/>
                          <a:ea typeface="Helvetica Neue Light"/>
                          <a:cs typeface="Helvetica Neue Light"/>
                          <a:sym typeface="Helvetica Neue Light"/>
                        </a:rPr>
                        <a:t>you require to deploy containers that meet your business needs and strategy</a:t>
                      </a:r>
                    </a:p>
                  </a:txBody>
                  <a:tcPr marL="89297" marR="89297" marT="66973" marB="66973" anchor="ctr"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extLst>
                  <a:ext uri="{0D108BD9-81ED-4DB2-BD59-A6C34878D82A}">
                    <a16:rowId xmlns:a16="http://schemas.microsoft.com/office/drawing/2014/main" val="10001"/>
                  </a:ext>
                </a:extLst>
              </a:tr>
              <a:tr h="626097">
                <a:tc>
                  <a:txBody>
                    <a:bodyPr/>
                    <a:lstStyle/>
                    <a:p>
                      <a:pPr lvl="0" defTabSz="914400">
                        <a:spcBef>
                          <a:spcPts val="600"/>
                        </a:spcBef>
                        <a:defRPr sz="1800"/>
                      </a:pPr>
                      <a:r>
                        <a:rPr sz="1000" b="0" dirty="0">
                          <a:latin typeface="+mn-lt"/>
                          <a:ea typeface="Helvetica Neue"/>
                          <a:cs typeface="Helvetica Neue"/>
                          <a:sym typeface="Helvetica Neue"/>
                        </a:rPr>
                        <a:t>Open-source</a:t>
                      </a:r>
                      <a:r>
                        <a:rPr sz="1000" b="0" dirty="0">
                          <a:latin typeface="+mn-lt"/>
                          <a:ea typeface="Helvetica Neue Light"/>
                          <a:cs typeface="Helvetica Neue Light"/>
                          <a:sym typeface="Helvetica Neue Light"/>
                        </a:rPr>
                        <a:t>, </a:t>
                      </a:r>
                      <a:r>
                        <a:rPr sz="1000" b="0" dirty="0">
                          <a:latin typeface="+mn-lt"/>
                          <a:ea typeface="Helvetica Neue"/>
                          <a:cs typeface="Helvetica Neue"/>
                          <a:sym typeface="Helvetica Neue"/>
                        </a:rPr>
                        <a:t>standardized</a:t>
                      </a:r>
                      <a:r>
                        <a:rPr sz="1000" b="0" dirty="0">
                          <a:latin typeface="+mn-lt"/>
                          <a:ea typeface="Helvetica Neue Light"/>
                          <a:cs typeface="Helvetica Neue Light"/>
                          <a:sym typeface="Helvetica Neue Light"/>
                        </a:rPr>
                        <a:t>, lightweight, self sufficient container technology</a:t>
                      </a:r>
                    </a:p>
                  </a:txBody>
                  <a:tcPr marL="89297" marR="89297" marT="66973" marB="66973"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tc>
                  <a:txBody>
                    <a:bodyPr/>
                    <a:lstStyle/>
                    <a:p>
                      <a:pPr marL="172861" lvl="0" indent="-172861" defTabSz="912812">
                        <a:buClr>
                          <a:srgbClr val="5592DA"/>
                        </a:buClr>
                        <a:buSzPct val="75000"/>
                        <a:buChar char="•"/>
                        <a:defRPr sz="1800"/>
                      </a:pPr>
                      <a:r>
                        <a:rPr lang="en-US" sz="1000" b="0" dirty="0">
                          <a:latin typeface="+mn-lt"/>
                          <a:ea typeface="Helvetica Neue Light"/>
                          <a:cs typeface="Helvetica Neue Light"/>
                          <a:sym typeface="Helvetica Neue Light"/>
                        </a:rPr>
                        <a:t>Balance workload between on-</a:t>
                      </a:r>
                      <a:r>
                        <a:rPr lang="en-US" sz="1000" b="0" dirty="0" err="1">
                          <a:latin typeface="+mn-lt"/>
                          <a:ea typeface="Helvetica Neue Light"/>
                          <a:cs typeface="Helvetica Neue Light"/>
                          <a:sym typeface="Helvetica Neue Light"/>
                        </a:rPr>
                        <a:t>prem</a:t>
                      </a:r>
                      <a:r>
                        <a:rPr lang="en-US" sz="1000" b="0" dirty="0">
                          <a:latin typeface="+mn-lt"/>
                          <a:ea typeface="Helvetica Neue Light"/>
                          <a:cs typeface="Helvetica Neue Light"/>
                          <a:sym typeface="Helvetica Neue Light"/>
                        </a:rPr>
                        <a:t> and off-</a:t>
                      </a:r>
                      <a:r>
                        <a:rPr lang="en-US" sz="1000" b="0" dirty="0" err="1">
                          <a:latin typeface="+mn-lt"/>
                          <a:ea typeface="Helvetica Neue Light"/>
                          <a:cs typeface="Helvetica Neue Light"/>
                          <a:sym typeface="Helvetica Neue Light"/>
                        </a:rPr>
                        <a:t>prem</a:t>
                      </a:r>
                      <a:endParaRPr sz="1000" b="0">
                        <a:latin typeface="+mn-lt"/>
                        <a:ea typeface="Helvetica Neue Light"/>
                        <a:cs typeface="Helvetica Neue Light"/>
                        <a:sym typeface="Helvetica Neue Light"/>
                      </a:endParaRPr>
                    </a:p>
                    <a:p>
                      <a:pPr marL="172861" lvl="0" indent="-172861" defTabSz="912812">
                        <a:buClr>
                          <a:srgbClr val="5592DA"/>
                        </a:buClr>
                        <a:buSzPct val="75000"/>
                        <a:buChar char="•"/>
                        <a:defRPr sz="1800"/>
                      </a:pPr>
                      <a:r>
                        <a:rPr sz="1000" b="0">
                          <a:latin typeface="+mn-lt"/>
                          <a:ea typeface="Helvetica Neue"/>
                          <a:cs typeface="Helvetica Neue"/>
                          <a:sym typeface="Helvetica Neue"/>
                        </a:rPr>
                        <a:t>Deployment </a:t>
                      </a:r>
                      <a:r>
                        <a:rPr sz="1000" b="0" dirty="0">
                          <a:latin typeface="+mn-lt"/>
                          <a:ea typeface="Helvetica Neue"/>
                          <a:cs typeface="Helvetica Neue"/>
                          <a:sym typeface="Helvetica Neue"/>
                        </a:rPr>
                        <a:t>choice</a:t>
                      </a:r>
                      <a:r>
                        <a:rPr sz="1000" b="0" dirty="0">
                          <a:latin typeface="+mn-lt"/>
                          <a:ea typeface="Helvetica Neue Light"/>
                          <a:cs typeface="Helvetica Neue Light"/>
                          <a:sym typeface="Helvetica Neue Light"/>
                        </a:rPr>
                        <a:t> with </a:t>
                      </a:r>
                      <a:r>
                        <a:rPr lang="en-US" sz="1000" b="0" dirty="0">
                          <a:latin typeface="+mn-lt"/>
                          <a:ea typeface="Helvetica Neue Light"/>
                          <a:cs typeface="Helvetica Neue Light"/>
                          <a:sym typeface="Helvetica Neue Light"/>
                        </a:rPr>
                        <a:t>openPOWER and x86_64</a:t>
                      </a:r>
                      <a:endParaRPr sz="1000" b="0" dirty="0">
                        <a:latin typeface="+mn-lt"/>
                        <a:ea typeface="Helvetica Neue Light"/>
                        <a:cs typeface="Helvetica Neue Light"/>
                        <a:sym typeface="Helvetica Neue Light"/>
                      </a:endParaRPr>
                    </a:p>
                  </a:txBody>
                  <a:tcPr marL="89297" marR="89297" marT="66973" marB="66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tc>
                  <a:txBody>
                    <a:bodyPr/>
                    <a:lstStyle/>
                    <a:p>
                      <a:pPr lvl="0" defTabSz="914400">
                        <a:lnSpc>
                          <a:spcPct val="90000"/>
                        </a:lnSpc>
                        <a:spcBef>
                          <a:spcPts val="700"/>
                        </a:spcBef>
                        <a:defRPr sz="1800"/>
                      </a:pPr>
                      <a:r>
                        <a:rPr sz="1000" b="0" dirty="0">
                          <a:latin typeface="+mn-lt"/>
                          <a:ea typeface="Helvetica Neue Light"/>
                          <a:cs typeface="Helvetica Neue Light"/>
                          <a:sym typeface="Helvetica Neue Light"/>
                        </a:rPr>
                        <a:t>Flexibility to </a:t>
                      </a:r>
                      <a:r>
                        <a:rPr sz="1000" b="0">
                          <a:latin typeface="+mn-lt"/>
                          <a:ea typeface="Helvetica Neue"/>
                          <a:cs typeface="Helvetica Neue"/>
                          <a:sym typeface="Helvetica Neue"/>
                        </a:rPr>
                        <a:t>choose</a:t>
                      </a:r>
                      <a:r>
                        <a:rPr sz="1000" b="0">
                          <a:latin typeface="+mn-lt"/>
                          <a:ea typeface="Helvetica Neue Light"/>
                          <a:cs typeface="Helvetica Neue Light"/>
                          <a:sym typeface="Helvetica Neue Light"/>
                        </a:rPr>
                        <a:t> </a:t>
                      </a:r>
                      <a:r>
                        <a:rPr lang="en-US" sz="1000" b="0" dirty="0">
                          <a:latin typeface="+mn-lt"/>
                          <a:ea typeface="Helvetica Neue Light"/>
                          <a:cs typeface="Helvetica Neue Light"/>
                          <a:sym typeface="Helvetica Neue Light"/>
                        </a:rPr>
                        <a:t>on-</a:t>
                      </a:r>
                      <a:r>
                        <a:rPr lang="en-US" sz="1000" b="0" dirty="0" err="1">
                          <a:latin typeface="+mn-lt"/>
                          <a:ea typeface="Helvetica Neue Light"/>
                          <a:cs typeface="Helvetica Neue Light"/>
                          <a:sym typeface="Helvetica Neue Light"/>
                        </a:rPr>
                        <a:t>prem</a:t>
                      </a:r>
                      <a:r>
                        <a:rPr lang="en-US" sz="1000" b="0" baseline="0" dirty="0">
                          <a:latin typeface="+mn-lt"/>
                          <a:ea typeface="Helvetica Neue Light"/>
                          <a:cs typeface="Helvetica Neue Light"/>
                          <a:sym typeface="Helvetica Neue Light"/>
                        </a:rPr>
                        <a:t> and off-</a:t>
                      </a:r>
                      <a:r>
                        <a:rPr lang="en-US" sz="1000" b="0" baseline="0" dirty="0" err="1">
                          <a:latin typeface="+mn-lt"/>
                          <a:ea typeface="Helvetica Neue Light"/>
                          <a:cs typeface="Helvetica Neue Light"/>
                          <a:sym typeface="Helvetica Neue Light"/>
                        </a:rPr>
                        <a:t>prem</a:t>
                      </a:r>
                      <a:r>
                        <a:rPr lang="en-US" sz="1000" b="0" baseline="0" dirty="0">
                          <a:latin typeface="+mn-lt"/>
                          <a:ea typeface="Helvetica Neue Light"/>
                          <a:cs typeface="Helvetica Neue Light"/>
                          <a:sym typeface="Helvetica Neue Light"/>
                        </a:rPr>
                        <a:t> </a:t>
                      </a:r>
                      <a:r>
                        <a:rPr lang="en-US" sz="1000" b="0" baseline="0" dirty="0">
                          <a:latin typeface="+mn-lt"/>
                          <a:ea typeface="Helvetica Neue"/>
                          <a:cs typeface="Helvetica Neue"/>
                          <a:sym typeface="Helvetica Neue"/>
                        </a:rPr>
                        <a:t>or </a:t>
                      </a:r>
                      <a:r>
                        <a:rPr sz="1000" b="0" dirty="0">
                          <a:latin typeface="+mn-lt"/>
                          <a:ea typeface="Helvetica Neue"/>
                          <a:cs typeface="Helvetica Neue"/>
                          <a:sym typeface="Helvetica Neue"/>
                        </a:rPr>
                        <a:t>mix </a:t>
                      </a:r>
                      <a:r>
                        <a:rPr sz="1000" b="0" dirty="0">
                          <a:latin typeface="+mn-lt"/>
                          <a:ea typeface="Helvetica Neue Light"/>
                          <a:cs typeface="Helvetica Neue Light"/>
                          <a:sym typeface="Helvetica Neue Light"/>
                        </a:rPr>
                        <a:t>for your business</a:t>
                      </a:r>
                    </a:p>
                  </a:txBody>
                  <a:tcPr marL="89297" marR="89297" marT="66973" marB="66973"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extLst>
                  <a:ext uri="{0D108BD9-81ED-4DB2-BD59-A6C34878D82A}">
                    <a16:rowId xmlns:a16="http://schemas.microsoft.com/office/drawing/2014/main" val="10002"/>
                  </a:ext>
                </a:extLst>
              </a:tr>
              <a:tr h="817933">
                <a:tc>
                  <a:txBody>
                    <a:bodyPr/>
                    <a:lstStyle/>
                    <a:p>
                      <a:pPr lvl="0" defTabSz="914400">
                        <a:spcBef>
                          <a:spcPts val="600"/>
                        </a:spcBef>
                        <a:defRPr sz="1800"/>
                      </a:pPr>
                      <a:r>
                        <a:rPr sz="1000" b="0" dirty="0">
                          <a:latin typeface="+mn-lt"/>
                          <a:ea typeface="Helvetica Neue"/>
                          <a:cs typeface="Helvetica Neue"/>
                          <a:sym typeface="Helvetica Neue"/>
                        </a:rPr>
                        <a:t>Build</a:t>
                      </a:r>
                      <a:r>
                        <a:rPr sz="1000" b="0" dirty="0">
                          <a:latin typeface="+mn-lt"/>
                          <a:ea typeface="Helvetica Neue Light"/>
                          <a:cs typeface="Helvetica Neue Light"/>
                          <a:sym typeface="Helvetica Neue Light"/>
                        </a:rPr>
                        <a:t>, </a:t>
                      </a:r>
                      <a:r>
                        <a:rPr sz="1000" b="0" dirty="0">
                          <a:latin typeface="+mn-lt"/>
                          <a:ea typeface="Helvetica Neue"/>
                          <a:cs typeface="Helvetica Neue"/>
                          <a:sym typeface="Helvetica Neue"/>
                        </a:rPr>
                        <a:t>ship,</a:t>
                      </a:r>
                      <a:r>
                        <a:rPr sz="1000" b="0" dirty="0">
                          <a:latin typeface="+mn-lt"/>
                          <a:ea typeface="Helvetica Neue Light"/>
                          <a:cs typeface="Helvetica Neue Light"/>
                          <a:sym typeface="Helvetica Neue Light"/>
                        </a:rPr>
                        <a:t> and</a:t>
                      </a:r>
                      <a:r>
                        <a:rPr sz="1000" b="0" dirty="0">
                          <a:latin typeface="+mn-lt"/>
                          <a:ea typeface="Helvetica Neue"/>
                          <a:cs typeface="Helvetica Neue"/>
                          <a:sym typeface="Helvetica Neue"/>
                        </a:rPr>
                        <a:t> run </a:t>
                      </a:r>
                      <a:r>
                        <a:rPr sz="1000" b="0" dirty="0">
                          <a:latin typeface="+mn-lt"/>
                          <a:ea typeface="Helvetica Neue Light"/>
                          <a:cs typeface="Helvetica Neue Light"/>
                          <a:sym typeface="Helvetica Neue Light"/>
                        </a:rPr>
                        <a:t>standardized containers</a:t>
                      </a:r>
                    </a:p>
                  </a:txBody>
                  <a:tcPr marL="89297" marR="89297" marT="66973" marB="66973"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tc>
                  <a:txBody>
                    <a:bodyPr/>
                    <a:lstStyle/>
                    <a:p>
                      <a:pPr marL="172861" lvl="1" indent="-172861" defTabSz="912812">
                        <a:buClr>
                          <a:srgbClr val="5592DA"/>
                        </a:buClr>
                        <a:buSzPct val="75000"/>
                        <a:buChar char="•"/>
                        <a:defRPr sz="1800"/>
                      </a:pPr>
                      <a:r>
                        <a:rPr sz="1000" b="0" dirty="0">
                          <a:latin typeface="+mn-lt"/>
                          <a:ea typeface="Helvetica Neue Light"/>
                          <a:cs typeface="Helvetica Neue Light"/>
                          <a:sym typeface="Helvetica Neue Light"/>
                        </a:rPr>
                        <a:t>Integrated </a:t>
                      </a:r>
                      <a:r>
                        <a:rPr sz="1000" b="0" dirty="0">
                          <a:latin typeface="+mn-lt"/>
                          <a:ea typeface="Helvetica Neue"/>
                          <a:cs typeface="Helvetica Neue"/>
                          <a:sym typeface="Helvetica Neue"/>
                        </a:rPr>
                        <a:t>monitoring &amp; logging</a:t>
                      </a:r>
                      <a:endParaRPr sz="1000" b="0" dirty="0">
                        <a:latin typeface="+mn-lt"/>
                        <a:ea typeface="Helvetica Neue Light"/>
                        <a:cs typeface="Helvetica Neue Light"/>
                        <a:sym typeface="Helvetica Neue Light"/>
                      </a:endParaRPr>
                    </a:p>
                    <a:p>
                      <a:pPr marL="172861" lvl="1" indent="-172861" defTabSz="912812">
                        <a:buClr>
                          <a:srgbClr val="5592DA"/>
                        </a:buClr>
                        <a:buSzPct val="75000"/>
                        <a:buChar char="•"/>
                        <a:defRPr sz="1800"/>
                      </a:pPr>
                      <a:r>
                        <a:rPr sz="1000" b="0" dirty="0">
                          <a:latin typeface="+mn-lt"/>
                          <a:ea typeface="Helvetica Neue"/>
                          <a:cs typeface="Helvetica Neue"/>
                          <a:sym typeface="Helvetica Neue"/>
                        </a:rPr>
                        <a:t>Elasticity </a:t>
                      </a:r>
                      <a:r>
                        <a:rPr sz="1000" b="0" dirty="0">
                          <a:latin typeface="+mn-lt"/>
                          <a:ea typeface="Helvetica Neue Light"/>
                          <a:cs typeface="Helvetica Neue Light"/>
                          <a:sym typeface="Helvetica Neue Light"/>
                        </a:rPr>
                        <a:t>to grow storage &amp; </a:t>
                      </a:r>
                      <a:r>
                        <a:rPr sz="1000" b="0">
                          <a:latin typeface="+mn-lt"/>
                          <a:ea typeface="Helvetica Neue Light"/>
                          <a:cs typeface="Helvetica Neue Light"/>
                          <a:sym typeface="Helvetica Neue Light"/>
                        </a:rPr>
                        <a:t>container needs</a:t>
                      </a:r>
                      <a:endParaRPr lang="en-US" sz="1000" b="0" dirty="0">
                        <a:latin typeface="+mn-lt"/>
                        <a:ea typeface="Helvetica Neue Light"/>
                        <a:cs typeface="Helvetica Neue Light"/>
                        <a:sym typeface="Helvetica Neue Light"/>
                      </a:endParaRPr>
                    </a:p>
                    <a:p>
                      <a:pPr marL="172861" lvl="1" indent="-172861" defTabSz="912812">
                        <a:buClr>
                          <a:srgbClr val="5592DA"/>
                        </a:buClr>
                        <a:buSzPct val="75000"/>
                        <a:buChar char="•"/>
                        <a:defRPr sz="1800"/>
                      </a:pPr>
                      <a:r>
                        <a:rPr lang="en-US" sz="1000" b="0" dirty="0">
                          <a:latin typeface="+mn-lt"/>
                          <a:ea typeface="Helvetica Neue Light"/>
                          <a:cs typeface="Helvetica Neue Light"/>
                          <a:sym typeface="Helvetica Neue Light"/>
                        </a:rPr>
                        <a:t>Integrated</a:t>
                      </a:r>
                      <a:r>
                        <a:rPr lang="en-US" sz="1000" b="0" baseline="0" dirty="0">
                          <a:latin typeface="+mn-lt"/>
                          <a:ea typeface="Helvetica Neue Light"/>
                          <a:cs typeface="Helvetica Neue Light"/>
                          <a:sym typeface="Helvetica Neue Light"/>
                        </a:rPr>
                        <a:t> CI/CD flow</a:t>
                      </a:r>
                      <a:endParaRPr lang="en-US" sz="1000" b="0" dirty="0">
                        <a:latin typeface="+mn-lt"/>
                        <a:ea typeface="Helvetica Neue Light"/>
                        <a:cs typeface="Helvetica Neue Light"/>
                        <a:sym typeface="Helvetica Neue Light"/>
                      </a:endParaRPr>
                    </a:p>
                    <a:p>
                      <a:pPr marL="172861" marR="0" lvl="1" indent="-172861" algn="l" defTabSz="912812" rtl="0" eaLnBrk="1" fontAlgn="auto" latinLnBrk="0" hangingPunct="1">
                        <a:lnSpc>
                          <a:spcPct val="100000"/>
                        </a:lnSpc>
                        <a:spcBef>
                          <a:spcPts val="0"/>
                        </a:spcBef>
                        <a:spcAft>
                          <a:spcPts val="0"/>
                        </a:spcAft>
                        <a:buClr>
                          <a:srgbClr val="5592DA"/>
                        </a:buClr>
                        <a:buSzPct val="75000"/>
                        <a:buFontTx/>
                        <a:buChar char="•"/>
                        <a:tabLst/>
                        <a:defRPr sz="1800"/>
                      </a:pPr>
                      <a:r>
                        <a:rPr lang="en-US" sz="1000" b="0" dirty="0">
                          <a:latin typeface="+mn-lt"/>
                          <a:ea typeface="Helvetica Neue"/>
                          <a:cs typeface="Helvetica Neue"/>
                          <a:sym typeface="Helvetica Neue"/>
                        </a:rPr>
                        <a:t>Life-cycle management </a:t>
                      </a:r>
                      <a:r>
                        <a:rPr lang="en-US" sz="1000" b="0" dirty="0">
                          <a:latin typeface="+mn-lt"/>
                          <a:ea typeface="Helvetica Neue Light"/>
                          <a:cs typeface="Helvetica Neue Light"/>
                          <a:sym typeface="Helvetica Neue Light"/>
                        </a:rPr>
                        <a:t>of containers and data volumes </a:t>
                      </a:r>
                    </a:p>
                  </a:txBody>
                  <a:tcPr marL="89297" marR="89297" marT="66973" marB="66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tc>
                  <a:txBody>
                    <a:bodyPr/>
                    <a:lstStyle/>
                    <a:p>
                      <a:pPr lvl="0" defTabSz="914400">
                        <a:defRPr sz="1800"/>
                      </a:pPr>
                      <a:r>
                        <a:rPr sz="1000" b="0" dirty="0">
                          <a:latin typeface="+mn-lt"/>
                          <a:ea typeface="Helvetica Neue"/>
                          <a:cs typeface="Helvetica Neue"/>
                          <a:sym typeface="Helvetica Neue"/>
                        </a:rPr>
                        <a:t>Docker ease of use</a:t>
                      </a:r>
                      <a:r>
                        <a:rPr sz="1000" b="0" dirty="0">
                          <a:latin typeface="+mn-lt"/>
                          <a:ea typeface="Helvetica Neue Light"/>
                          <a:cs typeface="Helvetica Neue Light"/>
                          <a:sym typeface="Helvetica Neue Light"/>
                        </a:rPr>
                        <a:t> combined with </a:t>
                      </a:r>
                      <a:r>
                        <a:rPr sz="1000" b="0" dirty="0">
                          <a:latin typeface="+mn-lt"/>
                          <a:ea typeface="Helvetica Neue"/>
                          <a:cs typeface="Helvetica Neue"/>
                          <a:sym typeface="Helvetica Neue"/>
                        </a:rPr>
                        <a:t>enterprise-level integrity</a:t>
                      </a:r>
                      <a:r>
                        <a:rPr sz="1000" b="0" dirty="0">
                          <a:latin typeface="+mn-lt"/>
                          <a:ea typeface="Helvetica Neue Light"/>
                          <a:cs typeface="Helvetica Neue Light"/>
                          <a:sym typeface="Helvetica Neue Light"/>
                        </a:rPr>
                        <a:t> and </a:t>
                      </a:r>
                      <a:r>
                        <a:rPr sz="1000" b="0" dirty="0">
                          <a:latin typeface="+mn-lt"/>
                          <a:ea typeface="Helvetica Neue"/>
                          <a:cs typeface="Helvetica Neue"/>
                          <a:sym typeface="Helvetica Neue"/>
                        </a:rPr>
                        <a:t>confidence</a:t>
                      </a:r>
                    </a:p>
                  </a:txBody>
                  <a:tcPr marL="89297" marR="89297" marT="66973" marB="66973"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alpha val="50000"/>
                      </a:schemeClr>
                    </a:solidFill>
                  </a:tcPr>
                </a:tc>
                <a:extLst>
                  <a:ext uri="{0D108BD9-81ED-4DB2-BD59-A6C34878D82A}">
                    <a16:rowId xmlns:a16="http://schemas.microsoft.com/office/drawing/2014/main" val="10003"/>
                  </a:ext>
                </a:extLst>
              </a:tr>
            </a:tbl>
          </a:graphicData>
        </a:graphic>
      </p:graphicFrame>
      <p:pic>
        <p:nvPicPr>
          <p:cNvPr id="90135" name="Picture 38" descr="portability"/>
          <p:cNvPicPr>
            <a:picLocks noChangeAspect="1" noChangeArrowheads="1"/>
          </p:cNvPicPr>
          <p:nvPr/>
        </p:nvPicPr>
        <p:blipFill>
          <a:blip r:embed="rId3" cstate="print">
            <a:extLst>
              <a:ext uri="{28A0092B-C50C-407E-A947-70E740481C1C}">
                <a14:useLocalDpi xmlns:a14="http://schemas.microsoft.com/office/drawing/2010/main" val="0"/>
              </a:ext>
            </a:extLst>
          </a:blip>
          <a:srcRect t="64043"/>
          <a:stretch>
            <a:fillRect/>
          </a:stretch>
        </p:blipFill>
        <p:spPr bwMode="auto">
          <a:xfrm>
            <a:off x="140263" y="553673"/>
            <a:ext cx="8694737" cy="15716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137" name="Rectangle 102"/>
          <p:cNvSpPr>
            <a:spLocks noChangeArrowheads="1"/>
          </p:cNvSpPr>
          <p:nvPr/>
        </p:nvSpPr>
        <p:spPr bwMode="auto">
          <a:xfrm rot="2700000">
            <a:off x="2730990" y="2187309"/>
            <a:ext cx="246460" cy="312738"/>
          </a:xfrm>
          <a:prstGeom prst="rect">
            <a:avLst/>
          </a:prstGeom>
          <a:solidFill>
            <a:srgbClr val="1D364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10800000" vert="eaVert" lIns="101297" tIns="50649" rIns="101297" bIns="50649"/>
          <a:lstStyle/>
          <a:p>
            <a:pPr marL="128588" indent="-128588" defTabSz="1012825"/>
            <a:endParaRPr lang="en-US" altLang="en-US" sz="2500" dirty="0">
              <a:sym typeface="Helvetica Light" charset="0"/>
            </a:endParaRPr>
          </a:p>
        </p:txBody>
      </p:sp>
      <p:sp>
        <p:nvSpPr>
          <p:cNvPr id="90138" name="Rectangle 103"/>
          <p:cNvSpPr>
            <a:spLocks noChangeArrowheads="1"/>
          </p:cNvSpPr>
          <p:nvPr/>
        </p:nvSpPr>
        <p:spPr bwMode="auto">
          <a:xfrm rot="2700000">
            <a:off x="6495472" y="2215389"/>
            <a:ext cx="228600" cy="303213"/>
          </a:xfrm>
          <a:prstGeom prst="rect">
            <a:avLst/>
          </a:prstGeom>
          <a:solidFill>
            <a:srgbClr val="00659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10800000" vert="eaVert" lIns="101297" tIns="50649" rIns="101297" bIns="50649"/>
          <a:lstStyle/>
          <a:p>
            <a:pPr marL="128588" indent="-128588" defTabSz="1012825"/>
            <a:endParaRPr lang="en-US" altLang="en-US" sz="2500" dirty="0">
              <a:sym typeface="Helvetica Light" charset="0"/>
            </a:endParaRPr>
          </a:p>
        </p:txBody>
      </p:sp>
      <p:sp>
        <p:nvSpPr>
          <p:cNvPr id="3" name="Title 2"/>
          <p:cNvSpPr>
            <a:spLocks noGrp="1"/>
          </p:cNvSpPr>
          <p:nvPr>
            <p:ph type="title"/>
          </p:nvPr>
        </p:nvSpPr>
        <p:spPr/>
        <p:txBody>
          <a:bodyPr/>
          <a:lstStyle/>
          <a:p>
            <a:r>
              <a:rPr lang="en-US" altLang="zh-CN" dirty="0"/>
              <a:t>Embrace Open Source</a:t>
            </a:r>
            <a:endParaRPr lang="en-US" dirty="0"/>
          </a:p>
        </p:txBody>
      </p:sp>
      <p:sp>
        <p:nvSpPr>
          <p:cNvPr id="12"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19</a:t>
            </a:fld>
            <a:endParaRPr lang="en-US" sz="750" dirty="0"/>
          </a:p>
        </p:txBody>
      </p:sp>
    </p:spTree>
    <p:extLst>
      <p:ext uri="{BB962C8B-B14F-4D97-AF65-F5344CB8AC3E}">
        <p14:creationId xmlns:p14="http://schemas.microsoft.com/office/powerpoint/2010/main" val="3201140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Simplify Container Management with Integrated Controls</a:t>
            </a:r>
          </a:p>
        </p:txBody>
      </p:sp>
      <p:grpSp>
        <p:nvGrpSpPr>
          <p:cNvPr id="2" name="Group 7"/>
          <p:cNvGrpSpPr/>
          <p:nvPr/>
        </p:nvGrpSpPr>
        <p:grpSpPr>
          <a:xfrm>
            <a:off x="5616506" y="949733"/>
            <a:ext cx="3284582" cy="3340074"/>
            <a:chOff x="3656094" y="547391"/>
            <a:chExt cx="6457069" cy="3912498"/>
          </a:xfrm>
        </p:grpSpPr>
        <p:sp>
          <p:nvSpPr>
            <p:cNvPr id="9" name="Rounded Rectangle 8"/>
            <p:cNvSpPr/>
            <p:nvPr/>
          </p:nvSpPr>
          <p:spPr>
            <a:xfrm>
              <a:off x="4314990" y="547391"/>
              <a:ext cx="5798173" cy="3912498"/>
            </a:xfrm>
            <a:prstGeom prst="roundRect">
              <a:avLst>
                <a:gd name="adj" fmla="val 2652"/>
              </a:avLst>
            </a:prstGeom>
            <a:noFill/>
            <a:ln>
              <a:solidFill>
                <a:schemeClr val="accent2"/>
              </a:solidFill>
              <a:prstDash val="solid"/>
            </a:ln>
            <a:effectLst/>
          </p:spPr>
          <p:txBody>
            <a:bodyPr wrap="square" lIns="0" tIns="0" rIns="0" bIns="0" rtlCol="0" anchor="t">
              <a:noAutofit/>
            </a:bodyPr>
            <a:lstStyle/>
            <a:p>
              <a:endParaRPr lang="en-US" sz="2900" b="1" dirty="0">
                <a:solidFill>
                  <a:srgbClr val="00649D"/>
                </a:solidFill>
                <a:latin typeface="HelvNeue for IBM" pitchFamily="-84" charset="0"/>
                <a:ea typeface="MS PGothic" pitchFamily="34" charset="-128"/>
              </a:endParaRPr>
            </a:p>
          </p:txBody>
        </p:sp>
        <p:sp>
          <p:nvSpPr>
            <p:cNvPr id="10" name="Rectangle 5"/>
            <p:cNvSpPr>
              <a:spLocks noChangeArrowheads="1"/>
            </p:cNvSpPr>
            <p:nvPr/>
          </p:nvSpPr>
          <p:spPr bwMode="auto">
            <a:xfrm>
              <a:off x="3656094" y="1611007"/>
              <a:ext cx="2899420" cy="816754"/>
            </a:xfrm>
            <a:prstGeom prst="rect">
              <a:avLst/>
            </a:prstGeom>
            <a:solidFill>
              <a:srgbClr val="2E2E2E"/>
            </a:solidFill>
            <a:ln w="38100">
              <a:noFill/>
              <a:miter lim="800000"/>
              <a:headEnd/>
              <a:tailEnd/>
            </a:ln>
          </p:spPr>
          <p:txBody>
            <a:bodyPr lIns="160951" tIns="80477" rIns="160951" bIns="80477" anchor="ctr"/>
            <a:lstStyle>
              <a:lvl1pPr eaLnBrk="0" hangingPunct="0">
                <a:defRPr sz="2500">
                  <a:solidFill>
                    <a:schemeClr val="tx1"/>
                  </a:solidFill>
                  <a:latin typeface="Helvetica Neue Thin" charset="0"/>
                  <a:ea typeface="宋体" charset="-122"/>
                  <a:sym typeface="Arial" charset="0"/>
                </a:defRPr>
              </a:lvl1pPr>
              <a:lvl2pPr marL="742950" indent="-285750" eaLnBrk="0" hangingPunct="0">
                <a:defRPr sz="2500">
                  <a:solidFill>
                    <a:schemeClr val="tx1"/>
                  </a:solidFill>
                  <a:latin typeface="Helvetica Neue Thin" charset="0"/>
                  <a:ea typeface="宋体" charset="-122"/>
                  <a:sym typeface="Arial" charset="0"/>
                </a:defRPr>
              </a:lvl2pPr>
              <a:lvl3pPr marL="1143000" indent="-228600" eaLnBrk="0" hangingPunct="0">
                <a:defRPr sz="2500">
                  <a:solidFill>
                    <a:schemeClr val="tx1"/>
                  </a:solidFill>
                  <a:latin typeface="Helvetica Neue Thin" charset="0"/>
                  <a:ea typeface="宋体" charset="-122"/>
                  <a:sym typeface="Arial" charset="0"/>
                </a:defRPr>
              </a:lvl3pPr>
              <a:lvl4pPr marL="1600200" indent="-228600" eaLnBrk="0" hangingPunct="0">
                <a:defRPr sz="2500">
                  <a:solidFill>
                    <a:schemeClr val="tx1"/>
                  </a:solidFill>
                  <a:latin typeface="Helvetica Neue Thin" charset="0"/>
                  <a:ea typeface="宋体" charset="-122"/>
                  <a:sym typeface="Arial" charset="0"/>
                </a:defRPr>
              </a:lvl4pPr>
              <a:lvl5pPr marL="2057400" indent="-228600" eaLnBrk="0" hangingPunct="0">
                <a:defRPr sz="2500">
                  <a:solidFill>
                    <a:schemeClr val="tx1"/>
                  </a:solidFill>
                  <a:latin typeface="Helvetica Neue Thin" charset="0"/>
                  <a:ea typeface="宋体" charset="-122"/>
                  <a:sym typeface="Arial" charset="0"/>
                </a:defRPr>
              </a:lvl5pPr>
              <a:lvl6pPr marL="25146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6pPr>
              <a:lvl7pPr marL="29718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7pPr>
              <a:lvl8pPr marL="34290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8pPr>
              <a:lvl9pPr marL="38862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9pPr>
            </a:lstStyle>
            <a:p>
              <a:pPr eaLnBrk="1" hangingPunct="1"/>
              <a:r>
                <a:rPr lang="en-US" altLang="zh-CN" sz="1400" dirty="0">
                  <a:solidFill>
                    <a:srgbClr val="FFFFFF"/>
                  </a:solidFill>
                  <a:latin typeface="Calibri" charset="0"/>
                  <a:sym typeface="Calibri" charset="0"/>
                </a:rPr>
                <a:t>Container Orchestration</a:t>
              </a:r>
            </a:p>
          </p:txBody>
        </p:sp>
        <p:sp>
          <p:nvSpPr>
            <p:cNvPr id="11" name="Rectangle 4"/>
            <p:cNvSpPr>
              <a:spLocks noChangeArrowheads="1"/>
            </p:cNvSpPr>
            <p:nvPr/>
          </p:nvSpPr>
          <p:spPr bwMode="auto">
            <a:xfrm>
              <a:off x="3656094" y="2518486"/>
              <a:ext cx="2899420" cy="782172"/>
            </a:xfrm>
            <a:prstGeom prst="rect">
              <a:avLst/>
            </a:prstGeom>
            <a:solidFill>
              <a:srgbClr val="044964"/>
            </a:solidFill>
            <a:ln w="9525">
              <a:solidFill>
                <a:schemeClr val="tx1"/>
              </a:solidFill>
              <a:miter lim="800000"/>
              <a:headEnd/>
              <a:tailEnd/>
            </a:ln>
          </p:spPr>
          <p:txBody>
            <a:bodyPr lIns="160951" tIns="80477" rIns="160951" bIns="80477" anchor="ctr"/>
            <a:lstStyle>
              <a:lvl1pPr eaLnBrk="0" hangingPunct="0">
                <a:defRPr sz="2500">
                  <a:solidFill>
                    <a:schemeClr val="tx1"/>
                  </a:solidFill>
                  <a:latin typeface="Helvetica Neue Thin" charset="0"/>
                  <a:ea typeface="宋体" charset="-122"/>
                  <a:sym typeface="Arial" charset="0"/>
                </a:defRPr>
              </a:lvl1pPr>
              <a:lvl2pPr marL="742950" indent="-285750" eaLnBrk="0" hangingPunct="0">
                <a:defRPr sz="2500">
                  <a:solidFill>
                    <a:schemeClr val="tx1"/>
                  </a:solidFill>
                  <a:latin typeface="Helvetica Neue Thin" charset="0"/>
                  <a:ea typeface="宋体" charset="-122"/>
                  <a:sym typeface="Arial" charset="0"/>
                </a:defRPr>
              </a:lvl2pPr>
              <a:lvl3pPr marL="1143000" indent="-228600" eaLnBrk="0" hangingPunct="0">
                <a:defRPr sz="2500">
                  <a:solidFill>
                    <a:schemeClr val="tx1"/>
                  </a:solidFill>
                  <a:latin typeface="Helvetica Neue Thin" charset="0"/>
                  <a:ea typeface="宋体" charset="-122"/>
                  <a:sym typeface="Arial" charset="0"/>
                </a:defRPr>
              </a:lvl3pPr>
              <a:lvl4pPr marL="1600200" indent="-228600" eaLnBrk="0" hangingPunct="0">
                <a:defRPr sz="2500">
                  <a:solidFill>
                    <a:schemeClr val="tx1"/>
                  </a:solidFill>
                  <a:latin typeface="Helvetica Neue Thin" charset="0"/>
                  <a:ea typeface="宋体" charset="-122"/>
                  <a:sym typeface="Arial" charset="0"/>
                </a:defRPr>
              </a:lvl4pPr>
              <a:lvl5pPr marL="2057400" indent="-228600" eaLnBrk="0" hangingPunct="0">
                <a:defRPr sz="2500">
                  <a:solidFill>
                    <a:schemeClr val="tx1"/>
                  </a:solidFill>
                  <a:latin typeface="Helvetica Neue Thin" charset="0"/>
                  <a:ea typeface="宋体" charset="-122"/>
                  <a:sym typeface="Arial" charset="0"/>
                </a:defRPr>
              </a:lvl5pPr>
              <a:lvl6pPr marL="25146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6pPr>
              <a:lvl7pPr marL="29718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7pPr>
              <a:lvl8pPr marL="34290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8pPr>
              <a:lvl9pPr marL="3886200" indent="-228600" eaLnBrk="0" fontAlgn="base" hangingPunct="0">
                <a:spcBef>
                  <a:spcPct val="0"/>
                </a:spcBef>
                <a:spcAft>
                  <a:spcPct val="0"/>
                </a:spcAft>
                <a:buFont typeface="Arial" charset="0"/>
                <a:defRPr sz="2500">
                  <a:solidFill>
                    <a:schemeClr val="tx1"/>
                  </a:solidFill>
                  <a:latin typeface="Helvetica Neue Thin" charset="0"/>
                  <a:ea typeface="宋体" charset="-122"/>
                  <a:sym typeface="Arial" charset="0"/>
                </a:defRPr>
              </a:lvl9pPr>
            </a:lstStyle>
            <a:p>
              <a:pPr eaLnBrk="1" hangingPunct="1"/>
              <a:r>
                <a:rPr lang="en-US" altLang="zh-CN" sz="1600" dirty="0">
                  <a:solidFill>
                    <a:prstClr val="white"/>
                  </a:solidFill>
                  <a:latin typeface="Calibri" charset="0"/>
                  <a:sym typeface="Calibri" charset="0"/>
                </a:rPr>
                <a:t>Resource Management</a:t>
              </a:r>
            </a:p>
          </p:txBody>
        </p:sp>
        <p:pic>
          <p:nvPicPr>
            <p:cNvPr id="13" name="Picture 12"/>
            <p:cNvPicPr>
              <a:picLocks noChangeAspect="1"/>
            </p:cNvPicPr>
            <p:nvPr/>
          </p:nvPicPr>
          <p:blipFill>
            <a:blip r:embed="rId3"/>
            <a:stretch>
              <a:fillRect/>
            </a:stretch>
          </p:blipFill>
          <p:spPr>
            <a:xfrm>
              <a:off x="5517426" y="2557676"/>
              <a:ext cx="943407" cy="40050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517426" y="1716409"/>
              <a:ext cx="366356" cy="355468"/>
            </a:xfrm>
            <a:prstGeom prst="rect">
              <a:avLst/>
            </a:prstGeom>
          </p:spPr>
        </p:pic>
        <p:pic>
          <p:nvPicPr>
            <p:cNvPr id="15"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7195" y="1716409"/>
              <a:ext cx="526759" cy="407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hevron 15"/>
            <p:cNvSpPr/>
            <p:nvPr/>
          </p:nvSpPr>
          <p:spPr>
            <a:xfrm rot="10800000">
              <a:off x="6747974" y="1717063"/>
              <a:ext cx="304334" cy="1495582"/>
            </a:xfrm>
            <a:prstGeom prst="chevron">
              <a:avLst>
                <a:gd name="adj" fmla="val 93758"/>
              </a:avLst>
            </a:prstGeom>
            <a:solidFill>
              <a:schemeClr val="accent2"/>
            </a:solidFill>
            <a:effectLst/>
          </p:spPr>
          <p:txBody>
            <a:bodyPr wrap="square" lIns="0" tIns="0" rIns="0" bIns="0" rtlCol="0" anchor="ctr">
              <a:noAutofit/>
            </a:bodyPr>
            <a:lstStyle/>
            <a:p>
              <a:pPr algn="ctr"/>
              <a:endParaRPr lang="en-US" sz="2900" b="1" dirty="0">
                <a:solidFill>
                  <a:srgbClr val="00649D"/>
                </a:solidFill>
                <a:latin typeface="HelvNeue for IBM" pitchFamily="-84" charset="0"/>
                <a:ea typeface="MS PGothic" pitchFamily="34" charset="-128"/>
              </a:endParaRPr>
            </a:p>
          </p:txBody>
        </p:sp>
        <p:sp>
          <p:nvSpPr>
            <p:cNvPr id="17" name="Rectangle 16"/>
            <p:cNvSpPr/>
            <p:nvPr/>
          </p:nvSpPr>
          <p:spPr>
            <a:xfrm>
              <a:off x="7277064" y="2733013"/>
              <a:ext cx="1835739" cy="395537"/>
            </a:xfrm>
            <a:prstGeom prst="rect">
              <a:avLst/>
            </a:prstGeom>
            <a:solidFill>
              <a:schemeClr val="bg2">
                <a:lumMod val="40000"/>
                <a:lumOff val="60000"/>
              </a:schemeClr>
            </a:solidFill>
            <a:ln w="12700" cap="flat" cmpd="sng" algn="ctr">
              <a:solidFill>
                <a:schemeClr val="tx1"/>
              </a:solidFill>
              <a:prstDash val="solid"/>
            </a:ln>
            <a:effectLst/>
          </p:spPr>
          <p:txBody>
            <a:bodyPr anchor="ctr"/>
            <a:lstStyle/>
            <a:p>
              <a:pPr algn="ctr">
                <a:defRPr/>
              </a:pPr>
              <a:r>
                <a:rPr lang="en-US" sz="900" b="1" kern="0" dirty="0">
                  <a:solidFill>
                    <a:srgbClr val="333333"/>
                  </a:solidFill>
                  <a:latin typeface="Arial"/>
                  <a:ea typeface="Arial" charset="0"/>
                  <a:cs typeface="Arial" charset="0"/>
                </a:rPr>
                <a:t>Security</a:t>
              </a:r>
            </a:p>
          </p:txBody>
        </p:sp>
        <p:sp>
          <p:nvSpPr>
            <p:cNvPr id="18" name="Rectangle 17"/>
            <p:cNvSpPr/>
            <p:nvPr/>
          </p:nvSpPr>
          <p:spPr>
            <a:xfrm>
              <a:off x="7280488" y="3292965"/>
              <a:ext cx="1833614" cy="379636"/>
            </a:xfrm>
            <a:prstGeom prst="rect">
              <a:avLst/>
            </a:prstGeom>
            <a:solidFill>
              <a:schemeClr val="bg2">
                <a:lumMod val="40000"/>
                <a:lumOff val="60000"/>
              </a:schemeClr>
            </a:solidFill>
            <a:ln w="12700" cap="flat" cmpd="sng" algn="ctr">
              <a:solidFill>
                <a:schemeClr val="tx1"/>
              </a:solidFill>
              <a:prstDash val="solid"/>
            </a:ln>
            <a:effectLst/>
          </p:spPr>
          <p:txBody>
            <a:bodyPr anchor="ctr"/>
            <a:lstStyle/>
            <a:p>
              <a:pPr algn="ctr">
                <a:defRPr/>
              </a:pPr>
              <a:r>
                <a:rPr lang="en-US" altLang="zh-CN" sz="900" b="1" kern="0" dirty="0">
                  <a:solidFill>
                    <a:srgbClr val="333333"/>
                  </a:solidFill>
                  <a:latin typeface="Arial"/>
                  <a:ea typeface="Arial" charset="0"/>
                  <a:cs typeface="Arial" charset="0"/>
                </a:rPr>
                <a:t>On-Premise</a:t>
              </a:r>
              <a:endParaRPr lang="en-US" sz="900" b="1" kern="0" dirty="0">
                <a:solidFill>
                  <a:srgbClr val="333333"/>
                </a:solidFill>
                <a:latin typeface="Arial"/>
                <a:ea typeface="Arial" charset="0"/>
                <a:cs typeface="Arial" charset="0"/>
              </a:endParaRPr>
            </a:p>
          </p:txBody>
        </p:sp>
        <p:sp>
          <p:nvSpPr>
            <p:cNvPr id="19" name="Rectangle 18"/>
            <p:cNvSpPr/>
            <p:nvPr/>
          </p:nvSpPr>
          <p:spPr>
            <a:xfrm>
              <a:off x="7257999" y="680905"/>
              <a:ext cx="1833614" cy="401140"/>
            </a:xfrm>
            <a:prstGeom prst="rect">
              <a:avLst/>
            </a:prstGeom>
            <a:solidFill>
              <a:schemeClr val="bg2">
                <a:lumMod val="40000"/>
                <a:lumOff val="60000"/>
              </a:schemeClr>
            </a:solidFill>
            <a:ln w="12700" cap="flat" cmpd="sng" algn="ctr">
              <a:solidFill>
                <a:schemeClr val="tx1"/>
              </a:solidFill>
              <a:prstDash val="solid"/>
            </a:ln>
            <a:effectLst/>
          </p:spPr>
          <p:txBody>
            <a:bodyPr anchor="ctr"/>
            <a:lstStyle/>
            <a:p>
              <a:pPr algn="ctr">
                <a:defRPr/>
              </a:pPr>
              <a:r>
                <a:rPr lang="en-US" altLang="zh-CN" sz="900" b="1" kern="0" dirty="0">
                  <a:solidFill>
                    <a:srgbClr val="333333"/>
                  </a:solidFill>
                  <a:latin typeface="Arial"/>
                  <a:ea typeface="Arial" charset="0"/>
                  <a:cs typeface="Arial" charset="0"/>
                </a:rPr>
                <a:t>App </a:t>
              </a:r>
              <a:r>
                <a:rPr lang="en-US" altLang="zh-CN" sz="900" b="1" kern="0" dirty="0">
                  <a:solidFill>
                    <a:srgbClr val="333333"/>
                  </a:solidFill>
                  <a:ea typeface="Arial" charset="0"/>
                  <a:cs typeface="Arial" charset="0"/>
                </a:rPr>
                <a:t>Catalog</a:t>
              </a:r>
              <a:endParaRPr lang="en-US" sz="900" b="1" kern="0" dirty="0">
                <a:solidFill>
                  <a:srgbClr val="333333"/>
                </a:solidFill>
                <a:ea typeface="Arial" charset="0"/>
                <a:cs typeface="Arial" charset="0"/>
              </a:endParaRPr>
            </a:p>
          </p:txBody>
        </p:sp>
        <p:sp>
          <p:nvSpPr>
            <p:cNvPr id="22" name="Rectangle 21"/>
            <p:cNvSpPr/>
            <p:nvPr/>
          </p:nvSpPr>
          <p:spPr>
            <a:xfrm>
              <a:off x="7257999" y="1201518"/>
              <a:ext cx="1837002" cy="395537"/>
            </a:xfrm>
            <a:prstGeom prst="rect">
              <a:avLst/>
            </a:prstGeom>
            <a:solidFill>
              <a:schemeClr val="bg2">
                <a:lumMod val="40000"/>
                <a:lumOff val="60000"/>
              </a:schemeClr>
            </a:solidFill>
            <a:ln w="12700" cap="flat" cmpd="sng" algn="ctr">
              <a:solidFill>
                <a:schemeClr val="tx1"/>
              </a:solidFill>
              <a:prstDash val="solid"/>
            </a:ln>
            <a:effectLst/>
          </p:spPr>
          <p:txBody>
            <a:bodyPr anchor="ctr"/>
            <a:lstStyle/>
            <a:p>
              <a:pPr algn="ctr">
                <a:defRPr/>
              </a:pPr>
              <a:r>
                <a:rPr lang="en-US" sz="900" b="1" kern="0" dirty="0">
                  <a:solidFill>
                    <a:srgbClr val="333333"/>
                  </a:solidFill>
                  <a:latin typeface="Arial"/>
                  <a:ea typeface="Arial" charset="0"/>
                  <a:cs typeface="Arial" charset="0"/>
                </a:rPr>
                <a:t>Unified UI</a:t>
              </a:r>
            </a:p>
          </p:txBody>
        </p:sp>
      </p:grpSp>
      <p:grpSp>
        <p:nvGrpSpPr>
          <p:cNvPr id="6" name="Group 5"/>
          <p:cNvGrpSpPr/>
          <p:nvPr/>
        </p:nvGrpSpPr>
        <p:grpSpPr>
          <a:xfrm>
            <a:off x="2863198" y="749300"/>
            <a:ext cx="1010302" cy="955829"/>
            <a:chOff x="2895600" y="1206500"/>
            <a:chExt cx="1104900" cy="965200"/>
          </a:xfrm>
        </p:grpSpPr>
        <p:sp>
          <p:nvSpPr>
            <p:cNvPr id="5" name="Hexagon 4"/>
            <p:cNvSpPr/>
            <p:nvPr/>
          </p:nvSpPr>
          <p:spPr>
            <a:xfrm>
              <a:off x="2895600" y="1206500"/>
              <a:ext cx="1104900" cy="965200"/>
            </a:xfrm>
            <a:prstGeom prst="hexagon">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6"/>
            <a:stretch>
              <a:fillRect/>
            </a:stretch>
          </p:blipFill>
          <p:spPr>
            <a:xfrm>
              <a:off x="3090418" y="1409700"/>
              <a:ext cx="763375" cy="553446"/>
            </a:xfrm>
            <a:prstGeom prst="rect">
              <a:avLst/>
            </a:prstGeom>
          </p:spPr>
        </p:pic>
      </p:grpSp>
      <p:grpSp>
        <p:nvGrpSpPr>
          <p:cNvPr id="8" name="Group 162887"/>
          <p:cNvGrpSpPr/>
          <p:nvPr/>
        </p:nvGrpSpPr>
        <p:grpSpPr>
          <a:xfrm>
            <a:off x="1625600" y="3124200"/>
            <a:ext cx="3581400" cy="1295400"/>
            <a:chOff x="2146300" y="3124200"/>
            <a:chExt cx="3708400" cy="1308100"/>
          </a:xfrm>
        </p:grpSpPr>
        <p:sp>
          <p:nvSpPr>
            <p:cNvPr id="30" name="Oval 29"/>
            <p:cNvSpPr/>
            <p:nvPr/>
          </p:nvSpPr>
          <p:spPr>
            <a:xfrm>
              <a:off x="2146300" y="3556000"/>
              <a:ext cx="965200" cy="8763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Development</a:t>
              </a:r>
            </a:p>
          </p:txBody>
        </p:sp>
        <p:sp>
          <p:nvSpPr>
            <p:cNvPr id="39" name="Oval 38"/>
            <p:cNvSpPr/>
            <p:nvPr/>
          </p:nvSpPr>
          <p:spPr>
            <a:xfrm>
              <a:off x="4953000" y="3556000"/>
              <a:ext cx="901700" cy="8636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Infrastructure</a:t>
              </a:r>
            </a:p>
          </p:txBody>
        </p:sp>
        <p:sp>
          <p:nvSpPr>
            <p:cNvPr id="40" name="Oval 39"/>
            <p:cNvSpPr/>
            <p:nvPr/>
          </p:nvSpPr>
          <p:spPr>
            <a:xfrm>
              <a:off x="3581400" y="3556000"/>
              <a:ext cx="914400" cy="8636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Delivery</a:t>
              </a:r>
            </a:p>
          </p:txBody>
        </p:sp>
        <p:cxnSp>
          <p:nvCxnSpPr>
            <p:cNvPr id="162880" name="Straight Connector 162879"/>
            <p:cNvCxnSpPr/>
            <p:nvPr/>
          </p:nvCxnSpPr>
          <p:spPr>
            <a:xfrm>
              <a:off x="2616200" y="3136900"/>
              <a:ext cx="2794000"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882" name="Straight Connector 162881"/>
            <p:cNvCxnSpPr>
              <a:endCxn id="30" idx="0"/>
            </p:cNvCxnSpPr>
            <p:nvPr/>
          </p:nvCxnSpPr>
          <p:spPr>
            <a:xfrm>
              <a:off x="2616200" y="3124200"/>
              <a:ext cx="12700" cy="431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0" idx="0"/>
            </p:cNvCxnSpPr>
            <p:nvPr/>
          </p:nvCxnSpPr>
          <p:spPr>
            <a:xfrm>
              <a:off x="4025900" y="3136900"/>
              <a:ext cx="12700" cy="419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384800" y="3136900"/>
              <a:ext cx="0" cy="4318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28"/>
          <p:cNvGrpSpPr/>
          <p:nvPr/>
        </p:nvGrpSpPr>
        <p:grpSpPr>
          <a:xfrm>
            <a:off x="2297004" y="2070100"/>
            <a:ext cx="2287696" cy="1245093"/>
            <a:chOff x="2374900" y="2070100"/>
            <a:chExt cx="2501900" cy="1219200"/>
          </a:xfrm>
          <a:solidFill>
            <a:schemeClr val="bg2">
              <a:lumMod val="40000"/>
              <a:lumOff val="60000"/>
            </a:schemeClr>
          </a:solidFill>
        </p:grpSpPr>
        <p:sp>
          <p:nvSpPr>
            <p:cNvPr id="7" name="Oval 6"/>
            <p:cNvSpPr/>
            <p:nvPr/>
          </p:nvSpPr>
          <p:spPr>
            <a:xfrm>
              <a:off x="2374900" y="2374900"/>
              <a:ext cx="927100" cy="9144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p:cNvSpPr/>
            <p:nvPr/>
          </p:nvSpPr>
          <p:spPr>
            <a:xfrm>
              <a:off x="3048000" y="2070100"/>
              <a:ext cx="1130300" cy="939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p:cNvSpPr/>
            <p:nvPr/>
          </p:nvSpPr>
          <p:spPr>
            <a:xfrm>
              <a:off x="3949700" y="2362200"/>
              <a:ext cx="927100" cy="9144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ounded Rectangle 27"/>
            <p:cNvSpPr/>
            <p:nvPr/>
          </p:nvSpPr>
          <p:spPr>
            <a:xfrm>
              <a:off x="2628900" y="2755900"/>
              <a:ext cx="1993900" cy="52070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2892" name="Down Arrow 162891"/>
          <p:cNvSpPr/>
          <p:nvPr/>
        </p:nvSpPr>
        <p:spPr>
          <a:xfrm>
            <a:off x="3280210" y="1790700"/>
            <a:ext cx="174190" cy="176074"/>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20</a:t>
            </a:fld>
            <a:endParaRPr lang="en-US" sz="750" dirty="0"/>
          </a:p>
        </p:txBody>
      </p:sp>
      <p:sp>
        <p:nvSpPr>
          <p:cNvPr id="38" name="Content Placeholder 2"/>
          <p:cNvSpPr txBox="1">
            <a:spLocks/>
          </p:cNvSpPr>
          <p:nvPr/>
        </p:nvSpPr>
        <p:spPr>
          <a:xfrm>
            <a:off x="161968" y="1301757"/>
            <a:ext cx="2073232" cy="1568443"/>
          </a:xfrm>
          <a:prstGeom prst="rect">
            <a:avLst/>
          </a:prstGeom>
        </p:spPr>
        <p:txBody>
          <a:bodyPr/>
          <a:lstStyle>
            <a:lvl1pPr marL="234950" indent="-234950" algn="l" defTabSz="457200" rtl="0" eaLnBrk="1" latinLnBrk="0" hangingPunct="1">
              <a:lnSpc>
                <a:spcPct val="90000"/>
              </a:lnSpc>
              <a:spcBef>
                <a:spcPts val="1200"/>
              </a:spcBef>
              <a:spcAft>
                <a:spcPts val="200"/>
              </a:spcAft>
              <a:buClr>
                <a:schemeClr val="accent1"/>
              </a:buClr>
              <a:buSzPct val="100000"/>
              <a:buFont typeface="Arial"/>
              <a:buChar char="•"/>
              <a:defRPr sz="2000" kern="1200">
                <a:solidFill>
                  <a:schemeClr val="tx1">
                    <a:lumMod val="75000"/>
                  </a:schemeClr>
                </a:solidFill>
                <a:latin typeface="+mn-lt"/>
                <a:ea typeface="+mn-ea"/>
                <a:cs typeface="+mn-cs"/>
              </a:defRPr>
            </a:lvl1pPr>
            <a:lvl2pPr marL="712788" indent="-285750" algn="l" defTabSz="457200" rtl="0" eaLnBrk="1" latinLnBrk="0" hangingPunct="1">
              <a:lnSpc>
                <a:spcPct val="90000"/>
              </a:lnSpc>
              <a:spcBef>
                <a:spcPts val="300"/>
              </a:spcBef>
              <a:buFont typeface="Arial"/>
              <a:buChar char="•"/>
              <a:defRPr sz="1800" kern="1200">
                <a:solidFill>
                  <a:schemeClr val="tx1">
                    <a:lumMod val="75000"/>
                  </a:schemeClr>
                </a:solidFill>
                <a:latin typeface="+mn-lt"/>
                <a:ea typeface="+mn-ea"/>
                <a:cs typeface="+mn-cs"/>
              </a:defRPr>
            </a:lvl2pPr>
            <a:lvl3pPr marL="1082675" indent="-228600" algn="l" defTabSz="457200" rtl="0" eaLnBrk="1" latinLnBrk="0" hangingPunct="1">
              <a:lnSpc>
                <a:spcPct val="90000"/>
              </a:lnSpc>
              <a:spcBef>
                <a:spcPts val="300"/>
              </a:spcBef>
              <a:buFont typeface="Lucida Grande"/>
              <a:buChar char="–"/>
              <a:defRPr sz="1600" kern="1200">
                <a:solidFill>
                  <a:schemeClr val="tx1">
                    <a:lumMod val="75000"/>
                  </a:schemeClr>
                </a:solidFill>
                <a:latin typeface="+mn-lt"/>
                <a:ea typeface="+mn-ea"/>
                <a:cs typeface="+mn-cs"/>
              </a:defRPr>
            </a:lvl3pPr>
            <a:lvl4pPr marL="1600200" indent="-228600" algn="l" defTabSz="457200" rtl="0" eaLnBrk="1" latinLnBrk="0" hangingPunct="1">
              <a:lnSpc>
                <a:spcPct val="90000"/>
              </a:lnSpc>
              <a:spcBef>
                <a:spcPts val="300"/>
              </a:spcBef>
              <a:buFont typeface="Arial"/>
              <a:buChar char="–"/>
              <a:defRPr sz="1400" kern="1200">
                <a:solidFill>
                  <a:schemeClr val="tx1">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1" dirty="0"/>
              <a:t>Integrated</a:t>
            </a:r>
          </a:p>
          <a:p>
            <a:r>
              <a:rPr lang="en-US" sz="1600" b="1" dirty="0"/>
              <a:t>Open</a:t>
            </a:r>
          </a:p>
          <a:p>
            <a:r>
              <a:rPr lang="en-US" sz="1600" b="1" dirty="0"/>
              <a:t>Security</a:t>
            </a:r>
          </a:p>
          <a:p>
            <a:r>
              <a:rPr lang="en-US" sz="1600" b="1" dirty="0"/>
              <a:t>High Available</a:t>
            </a:r>
          </a:p>
          <a:p>
            <a:r>
              <a:rPr lang="en-US" sz="1600" b="1" dirty="0"/>
              <a:t>Customer-managed</a:t>
            </a:r>
          </a:p>
        </p:txBody>
      </p:sp>
      <p:sp>
        <p:nvSpPr>
          <p:cNvPr id="24" name="Striped Right Arrow 23"/>
          <p:cNvSpPr/>
          <p:nvPr/>
        </p:nvSpPr>
        <p:spPr>
          <a:xfrm flipH="1">
            <a:off x="4838700" y="2286000"/>
            <a:ext cx="584200" cy="508000"/>
          </a:xfrm>
          <a:prstGeom prst="striped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2806700" y="2654300"/>
            <a:ext cx="1270000" cy="369332"/>
          </a:xfrm>
          <a:prstGeom prst="rect">
            <a:avLst/>
          </a:prstGeom>
          <a:noFill/>
        </p:spPr>
        <p:txBody>
          <a:bodyPr wrap="square" rtlCol="0">
            <a:spAutoFit/>
          </a:bodyPr>
          <a:lstStyle/>
          <a:p>
            <a:r>
              <a:rPr lang="en-US" dirty="0"/>
              <a:t>Conductor</a:t>
            </a:r>
          </a:p>
        </p:txBody>
      </p:sp>
      <p:sp>
        <p:nvSpPr>
          <p:cNvPr id="41" name="Rectangle 40"/>
          <p:cNvSpPr/>
          <p:nvPr/>
        </p:nvSpPr>
        <p:spPr>
          <a:xfrm>
            <a:off x="7458510" y="1954172"/>
            <a:ext cx="934446" cy="337667"/>
          </a:xfrm>
          <a:prstGeom prst="rect">
            <a:avLst/>
          </a:prstGeom>
          <a:solidFill>
            <a:schemeClr val="bg2">
              <a:lumMod val="40000"/>
              <a:lumOff val="60000"/>
            </a:schemeClr>
          </a:solidFill>
          <a:ln w="12700" cap="flat" cmpd="sng" algn="ctr">
            <a:solidFill>
              <a:schemeClr val="tx1"/>
            </a:solidFill>
            <a:prstDash val="solid"/>
          </a:ln>
          <a:effectLst/>
        </p:spPr>
        <p:txBody>
          <a:bodyPr anchor="ctr"/>
          <a:lstStyle/>
          <a:p>
            <a:pPr algn="ctr">
              <a:defRPr/>
            </a:pPr>
            <a:r>
              <a:rPr lang="en-US" altLang="zh-CN" sz="900" b="1" kern="0" dirty="0">
                <a:solidFill>
                  <a:schemeClr val="tx1">
                    <a:lumMod val="50000"/>
                  </a:schemeClr>
                </a:solidFill>
                <a:ea typeface="Arial" charset="0"/>
                <a:cs typeface="Arial" charset="0"/>
              </a:rPr>
              <a:t>Resource scheduling</a:t>
            </a:r>
            <a:endParaRPr lang="en-US" sz="900" b="1" kern="0" dirty="0">
              <a:solidFill>
                <a:schemeClr val="tx1">
                  <a:lumMod val="50000"/>
                </a:schemeClr>
              </a:solidFill>
              <a:ea typeface="Arial" charset="0"/>
              <a:cs typeface="Arial" charset="0"/>
            </a:endParaRPr>
          </a:p>
        </p:txBody>
      </p:sp>
      <p:sp>
        <p:nvSpPr>
          <p:cNvPr id="42" name="Rectangle 41"/>
          <p:cNvSpPr/>
          <p:nvPr/>
        </p:nvSpPr>
        <p:spPr>
          <a:xfrm>
            <a:off x="7468298" y="2375020"/>
            <a:ext cx="934446" cy="337667"/>
          </a:xfrm>
          <a:prstGeom prst="rect">
            <a:avLst/>
          </a:prstGeom>
          <a:solidFill>
            <a:schemeClr val="bg2">
              <a:lumMod val="40000"/>
              <a:lumOff val="60000"/>
            </a:schemeClr>
          </a:solidFill>
          <a:ln w="12700" cap="flat" cmpd="sng" algn="ctr">
            <a:solidFill>
              <a:schemeClr val="tx1"/>
            </a:solidFill>
            <a:prstDash val="solid"/>
          </a:ln>
          <a:effectLst/>
        </p:spPr>
        <p:txBody>
          <a:bodyPr anchor="ctr"/>
          <a:lstStyle/>
          <a:p>
            <a:pPr algn="ctr">
              <a:defRPr/>
            </a:pPr>
            <a:r>
              <a:rPr lang="en-US" altLang="zh-CN" sz="900" b="1" kern="0" dirty="0">
                <a:solidFill>
                  <a:schemeClr val="tx1">
                    <a:lumMod val="50000"/>
                  </a:schemeClr>
                </a:solidFill>
                <a:ea typeface="Arial" charset="0"/>
                <a:cs typeface="Arial" charset="0"/>
              </a:rPr>
              <a:t>Auto-scaling</a:t>
            </a:r>
            <a:endParaRPr lang="en-US" sz="900" b="1" kern="0" dirty="0">
              <a:solidFill>
                <a:schemeClr val="tx1">
                  <a:lumMod val="50000"/>
                </a:schemeClr>
              </a:solidFill>
              <a:ea typeface="Arial" charset="0"/>
              <a:cs typeface="Arial" charset="0"/>
            </a:endParaRPr>
          </a:p>
        </p:txBody>
      </p:sp>
      <p:sp>
        <p:nvSpPr>
          <p:cNvPr id="43" name="Rectangle 42"/>
          <p:cNvSpPr/>
          <p:nvPr/>
        </p:nvSpPr>
        <p:spPr>
          <a:xfrm>
            <a:off x="7478340" y="3739627"/>
            <a:ext cx="932723" cy="324093"/>
          </a:xfrm>
          <a:prstGeom prst="rect">
            <a:avLst/>
          </a:prstGeom>
          <a:solidFill>
            <a:schemeClr val="bg2">
              <a:lumMod val="40000"/>
              <a:lumOff val="60000"/>
            </a:schemeClr>
          </a:solidFill>
          <a:ln w="12700" cap="flat" cmpd="sng" algn="ctr">
            <a:solidFill>
              <a:schemeClr val="tx1"/>
            </a:solidFill>
            <a:prstDash val="solid"/>
          </a:ln>
          <a:effectLst/>
        </p:spPr>
        <p:txBody>
          <a:bodyPr anchor="ctr"/>
          <a:lstStyle/>
          <a:p>
            <a:pPr algn="ctr">
              <a:defRPr/>
            </a:pPr>
            <a:r>
              <a:rPr lang="en-US" altLang="zh-CN" sz="900" b="1" kern="0" dirty="0">
                <a:solidFill>
                  <a:schemeClr val="tx1">
                    <a:lumMod val="50000"/>
                  </a:schemeClr>
                </a:solidFill>
                <a:ea typeface="Arial" charset="0"/>
                <a:cs typeface="Arial" charset="0"/>
              </a:rPr>
              <a:t>Power &amp; X86</a:t>
            </a:r>
            <a:endParaRPr lang="en-US" sz="900" b="1" kern="0" dirty="0">
              <a:solidFill>
                <a:schemeClr val="tx1">
                  <a:lumMod val="50000"/>
                </a:schemeClr>
              </a:solidFill>
              <a:ea typeface="Arial" charset="0"/>
              <a:cs typeface="Arial" charset="0"/>
            </a:endParaRPr>
          </a:p>
        </p:txBody>
      </p:sp>
    </p:spTree>
    <p:extLst>
      <p:ext uri="{BB962C8B-B14F-4D97-AF65-F5344CB8AC3E}">
        <p14:creationId xmlns:p14="http://schemas.microsoft.com/office/powerpoint/2010/main" val="24518928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Lifecycle Management for Container</a:t>
            </a:r>
          </a:p>
        </p:txBody>
      </p:sp>
      <p:grpSp>
        <p:nvGrpSpPr>
          <p:cNvPr id="4" name="Group 9"/>
          <p:cNvGrpSpPr/>
          <p:nvPr/>
        </p:nvGrpSpPr>
        <p:grpSpPr>
          <a:xfrm>
            <a:off x="5181602" y="1085850"/>
            <a:ext cx="3809999" cy="3600450"/>
            <a:chOff x="5181602" y="1200150"/>
            <a:chExt cx="3809999" cy="3600450"/>
          </a:xfrm>
        </p:grpSpPr>
        <p:grpSp>
          <p:nvGrpSpPr>
            <p:cNvPr id="5" name="Group 12"/>
            <p:cNvGrpSpPr/>
            <p:nvPr/>
          </p:nvGrpSpPr>
          <p:grpSpPr>
            <a:xfrm>
              <a:off x="5181602" y="1713873"/>
              <a:ext cx="3809999" cy="3086727"/>
              <a:chOff x="914400" y="1447800"/>
              <a:chExt cx="6716109" cy="4521999"/>
            </a:xfrm>
          </p:grpSpPr>
          <p:pic>
            <p:nvPicPr>
              <p:cNvPr id="19" name="AutoShap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8967"/>
                <a:ext cx="6716109" cy="33413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20" name="Rectangle 19"/>
              <p:cNvSpPr/>
              <p:nvPr/>
            </p:nvSpPr>
            <p:spPr>
              <a:xfrm>
                <a:off x="983373" y="1447800"/>
                <a:ext cx="6558456" cy="4521999"/>
              </a:xfrm>
              <a:prstGeom prst="rect">
                <a:avLst/>
              </a:prstGeom>
              <a:noFill/>
              <a:ln>
                <a:solidFill>
                  <a:schemeClr val="bg2">
                    <a:lumMod val="60000"/>
                    <a:lumOff val="4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6" name="Group 51"/>
              <p:cNvGrpSpPr>
                <a:grpSpLocks/>
              </p:cNvGrpSpPr>
              <p:nvPr/>
            </p:nvGrpSpPr>
            <p:grpSpPr bwMode="auto">
              <a:xfrm>
                <a:off x="1169277" y="4688595"/>
                <a:ext cx="6211618" cy="919609"/>
                <a:chOff x="2536826" y="5566531"/>
                <a:chExt cx="4046541" cy="525460"/>
              </a:xfrm>
            </p:grpSpPr>
            <p:sp>
              <p:nvSpPr>
                <p:cNvPr id="29" name="Rounded Rectangle 28"/>
                <p:cNvSpPr/>
                <p:nvPr/>
              </p:nvSpPr>
              <p:spPr>
                <a:xfrm>
                  <a:off x="5332413" y="5794375"/>
                  <a:ext cx="1196975" cy="161925"/>
                </a:xfrm>
                <a:prstGeom prst="roundRect">
                  <a:avLst>
                    <a:gd name="adj" fmla="val 15460"/>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buClr>
                      <a:srgbClr val="000000"/>
                    </a:buClr>
                    <a:buSzPct val="100000"/>
                    <a:buFont typeface="Times New Roman" pitchFamily="18" charset="0"/>
                    <a:buNone/>
                    <a:defRPr/>
                  </a:pPr>
                  <a:r>
                    <a:rPr lang="en-US" sz="1200" dirty="0">
                      <a:solidFill>
                        <a:schemeClr val="tx1"/>
                      </a:solidFill>
                    </a:rPr>
                    <a:t>Hypervisor</a:t>
                  </a:r>
                </a:p>
              </p:txBody>
            </p:sp>
            <p:grpSp>
              <p:nvGrpSpPr>
                <p:cNvPr id="7" name="Group 250"/>
                <p:cNvGrpSpPr>
                  <a:grpSpLocks/>
                </p:cNvGrpSpPr>
                <p:nvPr/>
              </p:nvGrpSpPr>
              <p:grpSpPr bwMode="auto">
                <a:xfrm>
                  <a:off x="2536826" y="5566531"/>
                  <a:ext cx="4046541" cy="525460"/>
                  <a:chOff x="1606550" y="3659629"/>
                  <a:chExt cx="5803900" cy="752467"/>
                </a:xfrm>
              </p:grpSpPr>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3659629"/>
                    <a:ext cx="479425" cy="736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3661213"/>
                    <a:ext cx="479425" cy="736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8575" y="3661214"/>
                    <a:ext cx="481013" cy="736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1175" y="3662803"/>
                    <a:ext cx="481013" cy="736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9650" y="3670735"/>
                    <a:ext cx="481013"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249" y="3672321"/>
                    <a:ext cx="481013"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63" y="3672319"/>
                    <a:ext cx="479425"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3" y="3673906"/>
                    <a:ext cx="479425"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3224" y="3672320"/>
                    <a:ext cx="481013" cy="736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5825" y="3673906"/>
                    <a:ext cx="481013"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6838" y="3673909"/>
                    <a:ext cx="481012" cy="736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9438" y="3675500"/>
                    <a:ext cx="481012"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1" name="Picture 2" descr="http://cr.openjdk.java.net/%7Esimonis/JavaOne2012/images/power1.jpg"/>
                <p:cNvPicPr>
                  <a:picLocks noChangeAspect="1" noChangeArrowheads="1"/>
                </p:cNvPicPr>
                <p:nvPr/>
              </p:nvPicPr>
              <p:blipFill>
                <a:blip r:embed="rId5">
                  <a:extLst>
                    <a:ext uri="{28A0092B-C50C-407E-A947-70E740481C1C}">
                      <a14:useLocalDpi xmlns:a14="http://schemas.microsoft.com/office/drawing/2010/main" val="0"/>
                    </a:ext>
                  </a:extLst>
                </a:blip>
                <a:srcRect l="1010" t="2293" r="1299" b="2049"/>
                <a:stretch>
                  <a:fillRect/>
                </a:stretch>
              </p:blipFill>
              <p:spPr bwMode="auto">
                <a:xfrm>
                  <a:off x="3497220" y="5665943"/>
                  <a:ext cx="748096" cy="280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2" name="Rectangle 21"/>
              <p:cNvSpPr/>
              <p:nvPr/>
            </p:nvSpPr>
            <p:spPr>
              <a:xfrm>
                <a:off x="1488106" y="1598076"/>
                <a:ext cx="5154656" cy="405799"/>
              </a:xfrm>
              <a:prstGeom prst="rect">
                <a:avLst/>
              </a:prstGeom>
            </p:spPr>
            <p:txBody>
              <a:bodyPr wrap="none">
                <a:spAutoFit/>
              </a:bodyPr>
              <a:lstStyle/>
              <a:p>
                <a:pPr defTabSz="642938">
                  <a:defRPr/>
                </a:pPr>
                <a:r>
                  <a:rPr lang="en-US" sz="1200" b="1" dirty="0">
                    <a:solidFill>
                      <a:schemeClr val="bg1"/>
                    </a:solidFill>
                  </a:rPr>
                  <a:t>IBM</a:t>
                </a:r>
                <a:r>
                  <a:rPr lang="en-US" sz="1200" dirty="0">
                    <a:solidFill>
                      <a:schemeClr val="bg1"/>
                    </a:solidFill>
                  </a:rPr>
                  <a:t> Spectrum Conductor for Containers</a:t>
                </a:r>
                <a:endParaRPr lang="en-US" sz="1200" b="1" dirty="0">
                  <a:solidFill>
                    <a:schemeClr val="bg1"/>
                  </a:solidFill>
                  <a:latin typeface="Calibri" charset="0"/>
                  <a:ea typeface="ヒラギノ角ゴ ProN W3" charset="0"/>
                  <a:cs typeface="ヒラギノ角ゴ ProN W3" charset="0"/>
                </a:endParaRPr>
              </a:p>
            </p:txBody>
          </p:sp>
          <p:sp>
            <p:nvSpPr>
              <p:cNvPr id="23" name="Rounded Rectangle 6"/>
              <p:cNvSpPr>
                <a:spLocks noChangeArrowheads="1"/>
              </p:cNvSpPr>
              <p:nvPr/>
            </p:nvSpPr>
            <p:spPr bwMode="auto">
              <a:xfrm>
                <a:off x="1523999" y="2010770"/>
                <a:ext cx="4386425" cy="413881"/>
              </a:xfrm>
              <a:prstGeom prst="roundRect">
                <a:avLst>
                  <a:gd name="adj" fmla="val 16667"/>
                </a:avLst>
              </a:prstGeom>
              <a:solidFill>
                <a:srgbClr val="002060"/>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eaLnBrk="1" hangingPunct="1">
                  <a:defRPr/>
                </a:pPr>
                <a:r>
                  <a:rPr lang="en-US" sz="1200" b="1" dirty="0">
                    <a:solidFill>
                      <a:srgbClr val="FFFFFF"/>
                    </a:solidFill>
                    <a:latin typeface="Calibri" charset="0"/>
                    <a:ea typeface="ヒラギノ角ゴ ProN W3" charset="0"/>
                    <a:cs typeface="ヒラギノ角ゴ ProN W3" charset="0"/>
                  </a:rPr>
                  <a:t>Unified Web-based Interface</a:t>
                </a:r>
              </a:p>
            </p:txBody>
          </p:sp>
          <p:sp>
            <p:nvSpPr>
              <p:cNvPr id="24" name="Rounded Rectangle 6"/>
              <p:cNvSpPr>
                <a:spLocks noChangeArrowheads="1"/>
              </p:cNvSpPr>
              <p:nvPr/>
            </p:nvSpPr>
            <p:spPr bwMode="auto">
              <a:xfrm>
                <a:off x="1618376" y="3912884"/>
                <a:ext cx="4372960" cy="459818"/>
              </a:xfrm>
              <a:prstGeom prst="roundRect">
                <a:avLst>
                  <a:gd name="adj" fmla="val 16667"/>
                </a:avLst>
              </a:prstGeom>
              <a:solidFill>
                <a:srgbClr val="00649D"/>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eaLnBrk="1" hangingPunct="1">
                  <a:defRPr/>
                </a:pPr>
                <a:r>
                  <a:rPr lang="en-US" sz="1200" b="1" dirty="0">
                    <a:solidFill>
                      <a:srgbClr val="FFFFFF"/>
                    </a:solidFill>
                    <a:latin typeface="Calibri" charset="0"/>
                    <a:ea typeface="ヒラギノ角ゴ ProN W3" charset="0"/>
                    <a:cs typeface="ヒラギノ角ゴ ProN W3" charset="0"/>
                  </a:rPr>
                  <a:t>Resource Management</a:t>
                </a:r>
              </a:p>
            </p:txBody>
          </p:sp>
          <p:sp>
            <p:nvSpPr>
              <p:cNvPr id="25" name="Rounded Rectangle 6"/>
              <p:cNvSpPr>
                <a:spLocks noChangeArrowheads="1"/>
              </p:cNvSpPr>
              <p:nvPr/>
            </p:nvSpPr>
            <p:spPr bwMode="auto">
              <a:xfrm>
                <a:off x="2635394" y="2479445"/>
                <a:ext cx="2561114" cy="1038025"/>
              </a:xfrm>
              <a:prstGeom prst="roundRect">
                <a:avLst>
                  <a:gd name="adj" fmla="val 16667"/>
                </a:avLst>
              </a:prstGeom>
              <a:solidFill>
                <a:schemeClr val="accent6">
                  <a:lumMod val="20000"/>
                  <a:lumOff val="80000"/>
                </a:schemeClr>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a:defRPr/>
                </a:pPr>
                <a:r>
                  <a:rPr lang="en-US" sz="1200" b="1" dirty="0">
                    <a:solidFill>
                      <a:schemeClr val="bg1"/>
                    </a:solidFill>
                  </a:rPr>
                  <a:t>Pattern based </a:t>
                </a:r>
              </a:p>
              <a:p>
                <a:pPr algn="ctr" defTabSz="642938">
                  <a:defRPr/>
                </a:pPr>
                <a:r>
                  <a:rPr lang="en-US" sz="1200" b="1" dirty="0">
                    <a:solidFill>
                      <a:schemeClr val="bg1"/>
                    </a:solidFill>
                  </a:rPr>
                  <a:t>cluster </a:t>
                </a:r>
                <a:r>
                  <a:rPr lang="en-US" sz="1200" b="1" dirty="0">
                    <a:solidFill>
                      <a:srgbClr val="FFFFFF"/>
                    </a:solidFill>
                    <a:latin typeface="Calibri" charset="0"/>
                    <a:ea typeface="ヒラギノ角ゴ ProN W3" charset="0"/>
                    <a:cs typeface="ヒラギノ角ゴ ProN W3" charset="0"/>
                  </a:rPr>
                  <a:t>template</a:t>
                </a:r>
              </a:p>
            </p:txBody>
          </p:sp>
          <p:sp>
            <p:nvSpPr>
              <p:cNvPr id="26" name="Rounded Rectangle 6"/>
              <p:cNvSpPr>
                <a:spLocks noChangeArrowheads="1"/>
              </p:cNvSpPr>
              <p:nvPr/>
            </p:nvSpPr>
            <p:spPr bwMode="auto">
              <a:xfrm>
                <a:off x="1533855" y="2457450"/>
                <a:ext cx="888916" cy="1316590"/>
              </a:xfrm>
              <a:prstGeom prst="roundRect">
                <a:avLst>
                  <a:gd name="adj" fmla="val 16667"/>
                </a:avLst>
              </a:prstGeom>
              <a:solidFill>
                <a:srgbClr val="F19027"/>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vert" lIns="0" tIns="0" rIns="0" bIns="0" anchor="ctr"/>
              <a:lstStyle/>
              <a:p>
                <a:pPr algn="ctr" defTabSz="642938" eaLnBrk="1" hangingPunct="1">
                  <a:defRPr/>
                </a:pPr>
                <a:r>
                  <a:rPr lang="en-US" sz="900" b="1" dirty="0">
                    <a:solidFill>
                      <a:srgbClr val="FFFFFF"/>
                    </a:solidFill>
                    <a:latin typeface="Calibri" charset="0"/>
                    <a:ea typeface="ヒラギノ角ゴ ProN W3" charset="0"/>
                    <a:cs typeface="ヒラギノ角ゴ ProN W3" charset="0"/>
                  </a:rPr>
                  <a:t>Private Registry</a:t>
                </a:r>
              </a:p>
            </p:txBody>
          </p:sp>
          <p:sp>
            <p:nvSpPr>
              <p:cNvPr id="27" name="Rounded Rectangle 6"/>
              <p:cNvSpPr>
                <a:spLocks noChangeArrowheads="1"/>
              </p:cNvSpPr>
              <p:nvPr/>
            </p:nvSpPr>
            <p:spPr bwMode="auto">
              <a:xfrm>
                <a:off x="6025056" y="2000249"/>
                <a:ext cx="1149047" cy="2372453"/>
              </a:xfrm>
              <a:prstGeom prst="roundRect">
                <a:avLst>
                  <a:gd name="adj" fmla="val 16667"/>
                </a:avLst>
              </a:prstGeom>
              <a:solidFill>
                <a:srgbClr val="993366"/>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vert" lIns="0" tIns="0" rIns="0" bIns="0" anchor="ctr"/>
              <a:lstStyle/>
              <a:p>
                <a:pPr algn="ctr" defTabSz="642938" eaLnBrk="1" hangingPunct="1">
                  <a:defRPr/>
                </a:pPr>
                <a:r>
                  <a:rPr lang="en-US" sz="1200" b="1" dirty="0">
                    <a:solidFill>
                      <a:srgbClr val="FFFFFF"/>
                    </a:solidFill>
                    <a:latin typeface="Calibri" charset="0"/>
                    <a:ea typeface="ヒラギノ角ゴ ProN W3" charset="0"/>
                    <a:cs typeface="ヒラギノ角ゴ ProN W3" charset="0"/>
                  </a:rPr>
                  <a:t>Monitoring and Reporting</a:t>
                </a:r>
              </a:p>
            </p:txBody>
          </p:sp>
          <p:pic>
            <p:nvPicPr>
              <p:cNvPr id="28" name="Picture 27" descr="openpower.png"/>
              <p:cNvPicPr>
                <a:picLocks noChangeAspect="1"/>
              </p:cNvPicPr>
              <p:nvPr/>
            </p:nvPicPr>
            <p:blipFill>
              <a:blip r:embed="rId6"/>
              <a:stretch>
                <a:fillRect/>
              </a:stretch>
            </p:blipFill>
            <p:spPr>
              <a:xfrm>
                <a:off x="4495800" y="4864640"/>
                <a:ext cx="2276475" cy="447676"/>
              </a:xfrm>
              <a:prstGeom prst="rect">
                <a:avLst/>
              </a:prstGeom>
            </p:spPr>
          </p:pic>
        </p:grpSp>
        <p:sp>
          <p:nvSpPr>
            <p:cNvPr id="14" name="Rounded Rectangle 13"/>
            <p:cNvSpPr/>
            <p:nvPr/>
          </p:nvSpPr>
          <p:spPr>
            <a:xfrm>
              <a:off x="5406409" y="1200150"/>
              <a:ext cx="1603201" cy="465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Cloud Native</a:t>
              </a:r>
            </a:p>
          </p:txBody>
        </p:sp>
        <p:sp>
          <p:nvSpPr>
            <p:cNvPr id="15" name="Rounded Rectangle 14"/>
            <p:cNvSpPr/>
            <p:nvPr/>
          </p:nvSpPr>
          <p:spPr>
            <a:xfrm>
              <a:off x="7109810" y="1200150"/>
              <a:ext cx="1603201" cy="465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Spark</a:t>
              </a:r>
            </a:p>
          </p:txBody>
        </p:sp>
        <p:sp>
          <p:nvSpPr>
            <p:cNvPr id="16" name="Rounded Rectangle 6"/>
            <p:cNvSpPr>
              <a:spLocks noChangeArrowheads="1"/>
            </p:cNvSpPr>
            <p:nvPr/>
          </p:nvSpPr>
          <p:spPr bwMode="auto">
            <a:xfrm>
              <a:off x="6308209" y="2534833"/>
              <a:ext cx="1452901" cy="708558"/>
            </a:xfrm>
            <a:prstGeom prst="roundRect">
              <a:avLst>
                <a:gd name="adj" fmla="val 16667"/>
              </a:avLst>
            </a:prstGeom>
            <a:solidFill>
              <a:srgbClr val="AEE0F7"/>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a:defRPr/>
              </a:pPr>
              <a:r>
                <a:rPr lang="en-US" sz="1200" b="1" dirty="0">
                  <a:solidFill>
                    <a:schemeClr val="bg1"/>
                  </a:solidFill>
                </a:rPr>
                <a:t>Pattern based </a:t>
              </a:r>
            </a:p>
            <a:p>
              <a:pPr algn="ctr" defTabSz="642938">
                <a:defRPr/>
              </a:pPr>
              <a:r>
                <a:rPr lang="en-US" sz="1200" b="1" dirty="0">
                  <a:solidFill>
                    <a:schemeClr val="bg1"/>
                  </a:solidFill>
                </a:rPr>
                <a:t>cluster </a:t>
              </a:r>
              <a:r>
                <a:rPr lang="en-US" sz="1200" b="1" dirty="0">
                  <a:solidFill>
                    <a:srgbClr val="FFFFFF"/>
                  </a:solidFill>
                  <a:latin typeface="Calibri" charset="0"/>
                  <a:ea typeface="ヒラギノ角ゴ ProN W3" charset="0"/>
                  <a:cs typeface="ヒラギノ角ゴ ProN W3" charset="0"/>
                </a:rPr>
                <a:t>template</a:t>
              </a:r>
            </a:p>
          </p:txBody>
        </p:sp>
        <p:sp>
          <p:nvSpPr>
            <p:cNvPr id="17" name="Rounded Rectangle 6"/>
            <p:cNvSpPr>
              <a:spLocks noChangeArrowheads="1"/>
            </p:cNvSpPr>
            <p:nvPr/>
          </p:nvSpPr>
          <p:spPr bwMode="auto">
            <a:xfrm>
              <a:off x="6458509" y="2651590"/>
              <a:ext cx="1452901" cy="708558"/>
            </a:xfrm>
            <a:prstGeom prst="roundRect">
              <a:avLst>
                <a:gd name="adj" fmla="val 16667"/>
              </a:avLst>
            </a:prstGeom>
            <a:solidFill>
              <a:srgbClr val="B8471B"/>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a:defRPr/>
              </a:pPr>
              <a:r>
                <a:rPr lang="en-US" sz="1000" b="1" dirty="0">
                  <a:solidFill>
                    <a:schemeClr val="bg1"/>
                  </a:solidFill>
                </a:rPr>
                <a:t>Computing </a:t>
              </a:r>
            </a:p>
            <a:p>
              <a:pPr algn="ctr" defTabSz="642938">
                <a:defRPr/>
              </a:pPr>
              <a:r>
                <a:rPr lang="en-US" sz="1000" b="1" dirty="0">
                  <a:solidFill>
                    <a:schemeClr val="bg1"/>
                  </a:solidFill>
                </a:rPr>
                <a:t>Framework</a:t>
              </a:r>
              <a:endParaRPr lang="en-US" sz="1000" b="1" dirty="0">
                <a:solidFill>
                  <a:srgbClr val="FFFFFF"/>
                </a:solidFill>
                <a:latin typeface="Calibri" charset="0"/>
                <a:ea typeface="ヒラギノ角ゴ ProN W3" charset="0"/>
                <a:cs typeface="ヒラギノ角ゴ ProN W3" charset="0"/>
              </a:endParaRPr>
            </a:p>
          </p:txBody>
        </p:sp>
        <p:sp>
          <p:nvSpPr>
            <p:cNvPr id="18" name="TextBox 17"/>
            <p:cNvSpPr txBox="1"/>
            <p:nvPr/>
          </p:nvSpPr>
          <p:spPr>
            <a:xfrm>
              <a:off x="5438367" y="4037736"/>
              <a:ext cx="640446" cy="369332"/>
            </a:xfrm>
            <a:prstGeom prst="rect">
              <a:avLst/>
            </a:prstGeom>
            <a:noFill/>
          </p:spPr>
          <p:txBody>
            <a:bodyPr wrap="square" rtlCol="0">
              <a:spAutoFit/>
            </a:bodyPr>
            <a:lstStyle/>
            <a:p>
              <a:r>
                <a:rPr lang="en-US" dirty="0">
                  <a:solidFill>
                    <a:schemeClr val="bg1"/>
                  </a:solidFill>
                </a:rPr>
                <a:t>x86</a:t>
              </a:r>
            </a:p>
          </p:txBody>
        </p:sp>
      </p:grpSp>
      <p:sp>
        <p:nvSpPr>
          <p:cNvPr id="44"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21</a:t>
            </a:fld>
            <a:endParaRPr lang="en-US" sz="750" dirty="0"/>
          </a:p>
        </p:txBody>
      </p:sp>
      <p:sp>
        <p:nvSpPr>
          <p:cNvPr id="45" name="Content Placeholder 2"/>
          <p:cNvSpPr>
            <a:spLocks noGrp="1"/>
          </p:cNvSpPr>
          <p:nvPr>
            <p:ph idx="1"/>
          </p:nvPr>
        </p:nvSpPr>
        <p:spPr>
          <a:xfrm>
            <a:off x="301668" y="844550"/>
            <a:ext cx="4410032" cy="3714750"/>
          </a:xfrm>
        </p:spPr>
        <p:txBody>
          <a:bodyPr/>
          <a:lstStyle/>
          <a:p>
            <a:r>
              <a:rPr lang="en-US" sz="1200" b="1" dirty="0"/>
              <a:t>Container orchestration</a:t>
            </a:r>
            <a:endParaRPr lang="en-US" sz="1200" dirty="0"/>
          </a:p>
          <a:p>
            <a:pPr lvl="1"/>
            <a:r>
              <a:rPr lang="en-US" sz="1100" dirty="0"/>
              <a:t>Resource management</a:t>
            </a:r>
          </a:p>
          <a:p>
            <a:pPr lvl="1"/>
            <a:r>
              <a:rPr lang="en-US" sz="1100" dirty="0"/>
              <a:t>Application life-cycle management/schedule/deployment</a:t>
            </a:r>
          </a:p>
          <a:p>
            <a:pPr lvl="1"/>
            <a:r>
              <a:rPr lang="en-US" sz="1100" dirty="0"/>
              <a:t>Scaling, Rolling upgrade</a:t>
            </a:r>
          </a:p>
          <a:p>
            <a:pPr lvl="1"/>
            <a:r>
              <a:rPr lang="en-US" sz="1100" dirty="0"/>
              <a:t>Service Registry/Discovery</a:t>
            </a:r>
          </a:p>
          <a:p>
            <a:r>
              <a:rPr lang="en-US" sz="1200" b="1" dirty="0"/>
              <a:t>Container infrastructure</a:t>
            </a:r>
          </a:p>
          <a:p>
            <a:pPr lvl="1"/>
            <a:r>
              <a:rPr lang="en-US" sz="1100" dirty="0"/>
              <a:t>Load Balance</a:t>
            </a:r>
          </a:p>
          <a:p>
            <a:pPr lvl="1"/>
            <a:r>
              <a:rPr lang="en-US" sz="1100" dirty="0"/>
              <a:t>Multi-host Networking </a:t>
            </a:r>
          </a:p>
          <a:p>
            <a:pPr lvl="1"/>
            <a:r>
              <a:rPr lang="en-US" sz="1100" dirty="0"/>
              <a:t>Distribute storage management</a:t>
            </a:r>
          </a:p>
          <a:p>
            <a:pPr lvl="1"/>
            <a:r>
              <a:rPr lang="en-US" sz="1100" dirty="0"/>
              <a:t>Image/Software repository management</a:t>
            </a:r>
          </a:p>
          <a:p>
            <a:pPr lvl="1"/>
            <a:r>
              <a:rPr lang="en-US" sz="1100" dirty="0"/>
              <a:t>Configure management</a:t>
            </a:r>
          </a:p>
          <a:p>
            <a:pPr lvl="1"/>
            <a:r>
              <a:rPr lang="en-US" sz="1100" dirty="0"/>
              <a:t>Logs/Meters/Alert</a:t>
            </a:r>
          </a:p>
          <a:p>
            <a:pPr lvl="1"/>
            <a:r>
              <a:rPr lang="en-US" sz="1100" dirty="0"/>
              <a:t>User/Account management (Multiple tenancy &amp; RBAC)</a:t>
            </a:r>
          </a:p>
          <a:p>
            <a:r>
              <a:rPr lang="en-US" sz="1200" b="1" dirty="0"/>
              <a:t>Ops management</a:t>
            </a:r>
            <a:endParaRPr lang="en-US" sz="1200" dirty="0"/>
          </a:p>
          <a:p>
            <a:pPr lvl="1"/>
            <a:r>
              <a:rPr lang="en-US" sz="1100" dirty="0"/>
              <a:t>Installation/upgrade</a:t>
            </a:r>
          </a:p>
          <a:p>
            <a:pPr lvl="1"/>
            <a:r>
              <a:rPr lang="en-US" sz="1100" dirty="0"/>
              <a:t>Health check</a:t>
            </a:r>
          </a:p>
          <a:p>
            <a:pPr lvl="1"/>
            <a:endParaRPr lang="en-US" sz="1100"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21</a:t>
            </a:fld>
            <a:endParaRPr lang="en-US" dirty="0"/>
          </a:p>
        </p:txBody>
      </p:sp>
    </p:spTree>
    <p:extLst>
      <p:ext uri="{BB962C8B-B14F-4D97-AF65-F5344CB8AC3E}">
        <p14:creationId xmlns:p14="http://schemas.microsoft.com/office/powerpoint/2010/main" val="41920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a:xfrm rot="2478150" flipH="1" flipV="1">
            <a:off x="3143872" y="1310613"/>
            <a:ext cx="663578" cy="3368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p>
        </p:txBody>
      </p:sp>
      <p:sp>
        <p:nvSpPr>
          <p:cNvPr id="36" name="Oval 35"/>
          <p:cNvSpPr/>
          <p:nvPr/>
        </p:nvSpPr>
        <p:spPr>
          <a:xfrm>
            <a:off x="5604501" y="638396"/>
            <a:ext cx="1434827" cy="694063"/>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Spectrum Conductor with Spark</a:t>
            </a:r>
          </a:p>
        </p:txBody>
      </p:sp>
      <p:sp>
        <p:nvSpPr>
          <p:cNvPr id="37" name="Oval 36"/>
          <p:cNvSpPr/>
          <p:nvPr/>
        </p:nvSpPr>
        <p:spPr>
          <a:xfrm>
            <a:off x="3785697" y="594800"/>
            <a:ext cx="1434827" cy="694063"/>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Watson / Cognitive </a:t>
            </a:r>
          </a:p>
        </p:txBody>
      </p:sp>
      <p:sp>
        <p:nvSpPr>
          <p:cNvPr id="38" name="Right Arrow 37"/>
          <p:cNvSpPr/>
          <p:nvPr/>
        </p:nvSpPr>
        <p:spPr>
          <a:xfrm rot="5400000" flipH="1" flipV="1">
            <a:off x="4238733" y="1292332"/>
            <a:ext cx="560897" cy="3342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p>
        </p:txBody>
      </p:sp>
      <p:sp>
        <p:nvSpPr>
          <p:cNvPr id="39" name="Oval 38"/>
          <p:cNvSpPr/>
          <p:nvPr/>
        </p:nvSpPr>
        <p:spPr>
          <a:xfrm>
            <a:off x="1773277" y="738031"/>
            <a:ext cx="1434827" cy="694063"/>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Container Cloud for POWER</a:t>
            </a:r>
          </a:p>
        </p:txBody>
      </p:sp>
      <p:sp>
        <p:nvSpPr>
          <p:cNvPr id="40" name="Right Arrow 39"/>
          <p:cNvSpPr/>
          <p:nvPr/>
        </p:nvSpPr>
        <p:spPr>
          <a:xfrm rot="7956458" flipH="1" flipV="1">
            <a:off x="5038283" y="1338987"/>
            <a:ext cx="646158" cy="30237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p>
        </p:txBody>
      </p:sp>
      <p:sp>
        <p:nvSpPr>
          <p:cNvPr id="4" name="Rectangle 3"/>
          <p:cNvSpPr/>
          <p:nvPr/>
        </p:nvSpPr>
        <p:spPr>
          <a:xfrm>
            <a:off x="1115736" y="1803453"/>
            <a:ext cx="5794462" cy="2914650"/>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p>
        </p:txBody>
      </p:sp>
      <p:sp>
        <p:nvSpPr>
          <p:cNvPr id="51" name="Rectangle 50"/>
          <p:cNvSpPr/>
          <p:nvPr/>
        </p:nvSpPr>
        <p:spPr>
          <a:xfrm>
            <a:off x="3236938" y="3779913"/>
            <a:ext cx="2219151" cy="83058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800" dirty="0"/>
          </a:p>
          <a:p>
            <a:pPr algn="ctr"/>
            <a:endParaRPr lang="en-US" sz="800" dirty="0"/>
          </a:p>
          <a:p>
            <a:pPr algn="ctr"/>
            <a:endParaRPr lang="en-US" sz="800" dirty="0"/>
          </a:p>
          <a:p>
            <a:pPr algn="ctr"/>
            <a:endParaRPr lang="en-US" sz="800" dirty="0"/>
          </a:p>
        </p:txBody>
      </p:sp>
      <p:sp>
        <p:nvSpPr>
          <p:cNvPr id="50" name="Rectangle 49"/>
          <p:cNvSpPr/>
          <p:nvPr/>
        </p:nvSpPr>
        <p:spPr>
          <a:xfrm>
            <a:off x="3356302" y="3699452"/>
            <a:ext cx="2219151" cy="83058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800" dirty="0"/>
          </a:p>
          <a:p>
            <a:pPr algn="ctr"/>
            <a:endParaRPr lang="en-US" sz="800" dirty="0"/>
          </a:p>
          <a:p>
            <a:pPr algn="ctr"/>
            <a:endParaRPr lang="en-US" sz="800" dirty="0"/>
          </a:p>
          <a:p>
            <a:pPr algn="ctr"/>
            <a:endParaRPr lang="en-US" sz="800" dirty="0"/>
          </a:p>
        </p:txBody>
      </p:sp>
      <p:sp>
        <p:nvSpPr>
          <p:cNvPr id="32" name="Rounded Rectangle 31"/>
          <p:cNvSpPr/>
          <p:nvPr/>
        </p:nvSpPr>
        <p:spPr>
          <a:xfrm>
            <a:off x="4079635" y="2327833"/>
            <a:ext cx="844703" cy="536104"/>
          </a:xfrm>
          <a:prstGeom prst="roundRect">
            <a:avLst/>
          </a:prstGeom>
          <a:solidFill>
            <a:schemeClr val="accent1"/>
          </a:solidFill>
          <a:ln>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Session Scheduler</a:t>
            </a:r>
          </a:p>
        </p:txBody>
      </p:sp>
      <p:cxnSp>
        <p:nvCxnSpPr>
          <p:cNvPr id="54" name="Straight Connector 53"/>
          <p:cNvCxnSpPr/>
          <p:nvPr/>
        </p:nvCxnSpPr>
        <p:spPr>
          <a:xfrm>
            <a:off x="4165952" y="2214587"/>
            <a:ext cx="1919532" cy="0"/>
          </a:xfrm>
          <a:prstGeom prst="line">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cxnSp>
      <p:sp>
        <p:nvSpPr>
          <p:cNvPr id="27" name="Rounded Rectangle 26"/>
          <p:cNvSpPr/>
          <p:nvPr/>
        </p:nvSpPr>
        <p:spPr>
          <a:xfrm>
            <a:off x="4520033" y="2009691"/>
            <a:ext cx="1206172" cy="228949"/>
          </a:xfrm>
          <a:prstGeom prst="roundRect">
            <a:avLst/>
          </a:prstGeom>
          <a:solidFill>
            <a:srgbClr val="34B1EC"/>
          </a:solidFill>
          <a:ln>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Workflow </a:t>
            </a:r>
          </a:p>
        </p:txBody>
      </p:sp>
      <p:sp>
        <p:nvSpPr>
          <p:cNvPr id="28" name="Rounded Rectangle 27"/>
          <p:cNvSpPr/>
          <p:nvPr/>
        </p:nvSpPr>
        <p:spPr>
          <a:xfrm>
            <a:off x="5855516" y="2009688"/>
            <a:ext cx="947956" cy="2600805"/>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000" dirty="0"/>
              <a:t>Installer</a:t>
            </a:r>
          </a:p>
          <a:p>
            <a:pPr algn="ctr"/>
            <a:r>
              <a:rPr lang="en-US" sz="1000" dirty="0"/>
              <a:t>(Deploy, Reconfigure, HA, Scale, Rolling update)</a:t>
            </a:r>
          </a:p>
        </p:txBody>
      </p:sp>
      <p:sp>
        <p:nvSpPr>
          <p:cNvPr id="16" name="Rectangle 15"/>
          <p:cNvSpPr/>
          <p:nvPr/>
        </p:nvSpPr>
        <p:spPr>
          <a:xfrm>
            <a:off x="3475666" y="3618990"/>
            <a:ext cx="2219151" cy="83058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Mesos Agent</a:t>
            </a:r>
          </a:p>
          <a:p>
            <a:pPr algn="ctr"/>
            <a:endParaRPr lang="en-US" sz="900" dirty="0"/>
          </a:p>
          <a:p>
            <a:pPr algn="ctr"/>
            <a:endParaRPr lang="en-US" sz="900" dirty="0"/>
          </a:p>
          <a:p>
            <a:pPr algn="ctr"/>
            <a:endParaRPr lang="en-US" sz="900" dirty="0"/>
          </a:p>
          <a:p>
            <a:pPr algn="ctr"/>
            <a:endParaRPr lang="en-US" sz="900" dirty="0"/>
          </a:p>
        </p:txBody>
      </p:sp>
      <p:sp>
        <p:nvSpPr>
          <p:cNvPr id="34" name="Rectangle 33"/>
          <p:cNvSpPr/>
          <p:nvPr/>
        </p:nvSpPr>
        <p:spPr>
          <a:xfrm flipH="1">
            <a:off x="3728779" y="3855504"/>
            <a:ext cx="647937" cy="178776"/>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rgbClr val="002060"/>
                </a:solidFill>
              </a:rPr>
              <a:t>K8s executor</a:t>
            </a:r>
          </a:p>
        </p:txBody>
      </p:sp>
      <p:sp>
        <p:nvSpPr>
          <p:cNvPr id="35" name="Rectangle 34"/>
          <p:cNvSpPr/>
          <p:nvPr/>
        </p:nvSpPr>
        <p:spPr>
          <a:xfrm flipH="1">
            <a:off x="3558947" y="4144117"/>
            <a:ext cx="286365" cy="1901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a:solidFill>
                  <a:srgbClr val="002060"/>
                </a:solidFill>
              </a:rPr>
              <a:t>pod</a:t>
            </a:r>
            <a:endParaRPr lang="en-US" sz="700" dirty="0">
              <a:solidFill>
                <a:srgbClr val="002060"/>
              </a:solidFill>
            </a:endParaRPr>
          </a:p>
        </p:txBody>
      </p:sp>
      <p:sp>
        <p:nvSpPr>
          <p:cNvPr id="41" name="Rectangle 40"/>
          <p:cNvSpPr/>
          <p:nvPr/>
        </p:nvSpPr>
        <p:spPr>
          <a:xfrm flipH="1">
            <a:off x="3891626" y="4144117"/>
            <a:ext cx="286365" cy="1901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rgbClr val="002060"/>
                </a:solidFill>
              </a:rPr>
              <a:t>pod</a:t>
            </a:r>
          </a:p>
        </p:txBody>
      </p:sp>
      <p:sp>
        <p:nvSpPr>
          <p:cNvPr id="42" name="Rectangle 41"/>
          <p:cNvSpPr/>
          <p:nvPr/>
        </p:nvSpPr>
        <p:spPr>
          <a:xfrm flipH="1">
            <a:off x="4233670" y="4144117"/>
            <a:ext cx="286365" cy="1901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a:solidFill>
                  <a:srgbClr val="002060"/>
                </a:solidFill>
              </a:rPr>
              <a:t>pod</a:t>
            </a:r>
            <a:endParaRPr lang="en-US" sz="700" dirty="0">
              <a:solidFill>
                <a:srgbClr val="002060"/>
              </a:solidFill>
            </a:endParaRPr>
          </a:p>
        </p:txBody>
      </p:sp>
      <p:sp>
        <p:nvSpPr>
          <p:cNvPr id="44" name="Rectangle 43"/>
          <p:cNvSpPr/>
          <p:nvPr/>
        </p:nvSpPr>
        <p:spPr>
          <a:xfrm flipH="1">
            <a:off x="4648541" y="4145625"/>
            <a:ext cx="409845" cy="1901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rgbClr val="002060"/>
                </a:solidFill>
              </a:rPr>
              <a:t>container</a:t>
            </a:r>
          </a:p>
        </p:txBody>
      </p:sp>
      <p:sp>
        <p:nvSpPr>
          <p:cNvPr id="47" name="Rectangle 46"/>
          <p:cNvSpPr/>
          <p:nvPr/>
        </p:nvSpPr>
        <p:spPr>
          <a:xfrm flipH="1">
            <a:off x="5104701" y="4144117"/>
            <a:ext cx="409845" cy="1901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rgbClr val="002060"/>
                </a:solidFill>
              </a:rPr>
              <a:t>container</a:t>
            </a:r>
          </a:p>
        </p:txBody>
      </p:sp>
      <p:sp>
        <p:nvSpPr>
          <p:cNvPr id="48" name="Rectangle 47"/>
          <p:cNvSpPr/>
          <p:nvPr/>
        </p:nvSpPr>
        <p:spPr>
          <a:xfrm flipH="1">
            <a:off x="5104701" y="3909390"/>
            <a:ext cx="409845" cy="1901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rgbClr val="002060"/>
                </a:solidFill>
              </a:rPr>
              <a:t>container</a:t>
            </a:r>
          </a:p>
        </p:txBody>
      </p:sp>
      <p:sp>
        <p:nvSpPr>
          <p:cNvPr id="49" name="Rectangle 48"/>
          <p:cNvSpPr/>
          <p:nvPr/>
        </p:nvSpPr>
        <p:spPr>
          <a:xfrm flipH="1">
            <a:off x="4648541" y="3909390"/>
            <a:ext cx="409845" cy="1901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rgbClr val="002060"/>
                </a:solidFill>
              </a:rPr>
              <a:t>container</a:t>
            </a:r>
          </a:p>
        </p:txBody>
      </p:sp>
      <p:cxnSp>
        <p:nvCxnSpPr>
          <p:cNvPr id="19" name="Straight Connector 18"/>
          <p:cNvCxnSpPr>
            <a:stCxn id="34" idx="2"/>
          </p:cNvCxnSpPr>
          <p:nvPr/>
        </p:nvCxnSpPr>
        <p:spPr>
          <a:xfrm flipH="1">
            <a:off x="3728778" y="4034285"/>
            <a:ext cx="323969" cy="1098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41" idx="0"/>
          </p:cNvCxnSpPr>
          <p:nvPr/>
        </p:nvCxnSpPr>
        <p:spPr>
          <a:xfrm flipH="1">
            <a:off x="4034806" y="4034285"/>
            <a:ext cx="17940" cy="1098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52747" y="4034285"/>
            <a:ext cx="323969" cy="1098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250241" y="2978320"/>
            <a:ext cx="2468346" cy="556837"/>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800" dirty="0"/>
              <a:t>Mesos Master</a:t>
            </a:r>
          </a:p>
        </p:txBody>
      </p:sp>
      <p:sp>
        <p:nvSpPr>
          <p:cNvPr id="56" name="Rounded Rectangle 55"/>
          <p:cNvSpPr/>
          <p:nvPr/>
        </p:nvSpPr>
        <p:spPr>
          <a:xfrm>
            <a:off x="3250240" y="2321688"/>
            <a:ext cx="776475" cy="540128"/>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err="1"/>
              <a:t>Kubernetes</a:t>
            </a:r>
            <a:endParaRPr lang="en-US" sz="800" dirty="0"/>
          </a:p>
        </p:txBody>
      </p:sp>
      <p:sp>
        <p:nvSpPr>
          <p:cNvPr id="60" name="Rounded Rectangle 59"/>
          <p:cNvSpPr/>
          <p:nvPr/>
        </p:nvSpPr>
        <p:spPr>
          <a:xfrm>
            <a:off x="3239676" y="2019124"/>
            <a:ext cx="1206172" cy="2289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GUI</a:t>
            </a:r>
          </a:p>
        </p:txBody>
      </p:sp>
      <p:sp>
        <p:nvSpPr>
          <p:cNvPr id="63" name="Rounded Rectangle 62"/>
          <p:cNvSpPr/>
          <p:nvPr/>
        </p:nvSpPr>
        <p:spPr>
          <a:xfrm>
            <a:off x="2298128" y="2569371"/>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Service Discovery</a:t>
            </a:r>
          </a:p>
        </p:txBody>
      </p:sp>
      <p:sp>
        <p:nvSpPr>
          <p:cNvPr id="66" name="Rounded Rectangle 65"/>
          <p:cNvSpPr/>
          <p:nvPr/>
        </p:nvSpPr>
        <p:spPr>
          <a:xfrm>
            <a:off x="2289362" y="2022709"/>
            <a:ext cx="734693" cy="492647"/>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Authentication</a:t>
            </a:r>
          </a:p>
          <a:p>
            <a:pPr algn="ctr"/>
            <a:r>
              <a:rPr lang="en-US" altLang="zh-CN" sz="800" dirty="0"/>
              <a:t>Authorization</a:t>
            </a:r>
          </a:p>
        </p:txBody>
      </p:sp>
      <p:sp>
        <p:nvSpPr>
          <p:cNvPr id="69" name="Rounded Rectangle 68"/>
          <p:cNvSpPr/>
          <p:nvPr/>
        </p:nvSpPr>
        <p:spPr>
          <a:xfrm>
            <a:off x="2298128" y="3088589"/>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800" dirty="0"/>
              <a:t>Distributed Key-value Store</a:t>
            </a:r>
            <a:endParaRPr lang="en-US" sz="800" dirty="0"/>
          </a:p>
        </p:txBody>
      </p:sp>
      <p:sp>
        <p:nvSpPr>
          <p:cNvPr id="70" name="Rounded Rectangle 69"/>
          <p:cNvSpPr/>
          <p:nvPr/>
        </p:nvSpPr>
        <p:spPr>
          <a:xfrm>
            <a:off x="2293666" y="4159549"/>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Image registry</a:t>
            </a:r>
          </a:p>
        </p:txBody>
      </p:sp>
      <p:sp>
        <p:nvSpPr>
          <p:cNvPr id="71" name="Rounded Rectangle 70"/>
          <p:cNvSpPr/>
          <p:nvPr/>
        </p:nvSpPr>
        <p:spPr>
          <a:xfrm>
            <a:off x="2284897" y="3600187"/>
            <a:ext cx="734693" cy="492647"/>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900" dirty="0"/>
              <a:t>Monitor</a:t>
            </a:r>
            <a:endParaRPr lang="en-US" altLang="zh-CN" sz="800" dirty="0"/>
          </a:p>
        </p:txBody>
      </p:sp>
      <p:sp>
        <p:nvSpPr>
          <p:cNvPr id="55" name="Title 1"/>
          <p:cNvSpPr>
            <a:spLocks noGrp="1"/>
          </p:cNvSpPr>
          <p:nvPr>
            <p:ph type="title"/>
          </p:nvPr>
        </p:nvSpPr>
        <p:spPr>
          <a:xfrm>
            <a:off x="335450" y="58800"/>
            <a:ext cx="8506046" cy="676196"/>
          </a:xfrm>
        </p:spPr>
        <p:txBody>
          <a:bodyPr/>
          <a:lstStyle/>
          <a:p>
            <a:r>
              <a:rPr lang="en-US" altLang="zh-CN" dirty="0"/>
              <a:t>Spectrum Conductor Overview </a:t>
            </a:r>
            <a:r>
              <a:rPr lang="en-US" dirty="0"/>
              <a:t>Architecture</a:t>
            </a:r>
          </a:p>
        </p:txBody>
      </p:sp>
      <p:sp>
        <p:nvSpPr>
          <p:cNvPr id="43"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22</a:t>
            </a:fld>
            <a:endParaRPr lang="en-US" sz="750"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22</a:t>
            </a:fld>
            <a:endParaRPr lang="en-US" dirty="0"/>
          </a:p>
        </p:txBody>
      </p:sp>
      <p:sp>
        <p:nvSpPr>
          <p:cNvPr id="45" name="Rounded Rectangle 44"/>
          <p:cNvSpPr/>
          <p:nvPr/>
        </p:nvSpPr>
        <p:spPr>
          <a:xfrm>
            <a:off x="4970266" y="2312453"/>
            <a:ext cx="725859" cy="536104"/>
          </a:xfrm>
          <a:prstGeom prst="roundRect">
            <a:avLst/>
          </a:prstGeom>
          <a:solidFill>
            <a:schemeClr val="accent1"/>
          </a:solidFill>
          <a:ln>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a:t>HPC</a:t>
            </a:r>
          </a:p>
        </p:txBody>
      </p:sp>
      <p:sp>
        <p:nvSpPr>
          <p:cNvPr id="46" name="Rounded Rectangle 45"/>
          <p:cNvSpPr/>
          <p:nvPr/>
        </p:nvSpPr>
        <p:spPr>
          <a:xfrm>
            <a:off x="1477405" y="2033873"/>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App Store</a:t>
            </a:r>
          </a:p>
        </p:txBody>
      </p:sp>
      <p:sp>
        <p:nvSpPr>
          <p:cNvPr id="52" name="Rounded Rectangle 51"/>
          <p:cNvSpPr/>
          <p:nvPr/>
        </p:nvSpPr>
        <p:spPr>
          <a:xfrm>
            <a:off x="1477405" y="2579158"/>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Persistent Volume</a:t>
            </a:r>
          </a:p>
        </p:txBody>
      </p:sp>
      <p:sp>
        <p:nvSpPr>
          <p:cNvPr id="57" name="Rounded Rectangle 56"/>
          <p:cNvSpPr/>
          <p:nvPr/>
        </p:nvSpPr>
        <p:spPr>
          <a:xfrm>
            <a:off x="1478803" y="3100673"/>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Service Load Balance</a:t>
            </a:r>
          </a:p>
        </p:txBody>
      </p:sp>
      <p:sp>
        <p:nvSpPr>
          <p:cNvPr id="58" name="Rounded Rectangle 57"/>
          <p:cNvSpPr/>
          <p:nvPr/>
        </p:nvSpPr>
        <p:spPr>
          <a:xfrm>
            <a:off x="1480201" y="3605411"/>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Trouble-shooting</a:t>
            </a:r>
          </a:p>
        </p:txBody>
      </p:sp>
      <p:sp>
        <p:nvSpPr>
          <p:cNvPr id="59" name="Rounded Rectangle 58"/>
          <p:cNvSpPr/>
          <p:nvPr/>
        </p:nvSpPr>
        <p:spPr>
          <a:xfrm>
            <a:off x="1489988" y="4143705"/>
            <a:ext cx="734693" cy="463649"/>
          </a:xfrm>
          <a:prstGeom prst="round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Network Topology</a:t>
            </a:r>
          </a:p>
        </p:txBody>
      </p:sp>
    </p:spTree>
    <p:extLst>
      <p:ext uri="{BB962C8B-B14F-4D97-AF65-F5344CB8AC3E}">
        <p14:creationId xmlns:p14="http://schemas.microsoft.com/office/powerpoint/2010/main" val="1474264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165"/>
          <p:cNvSpPr/>
          <p:nvPr/>
        </p:nvSpPr>
        <p:spPr>
          <a:xfrm>
            <a:off x="1585519" y="517237"/>
            <a:ext cx="5620624" cy="180558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800"/>
          </a:p>
        </p:txBody>
      </p:sp>
      <p:sp>
        <p:nvSpPr>
          <p:cNvPr id="124" name="Title 1"/>
          <p:cNvSpPr>
            <a:spLocks noGrp="1"/>
          </p:cNvSpPr>
          <p:nvPr>
            <p:ph type="title"/>
          </p:nvPr>
        </p:nvSpPr>
        <p:spPr>
          <a:xfrm>
            <a:off x="260426" y="62347"/>
            <a:ext cx="7981874" cy="389335"/>
          </a:xfrm>
        </p:spPr>
        <p:txBody>
          <a:bodyPr vert="horz" wrap="square" lIns="67500" tIns="34290" rIns="68580" bIns="34290" numCol="1" anchor="t" anchorCtr="0" compatLnSpc="1">
            <a:prstTxWarp prst="textNoShape">
              <a:avLst/>
            </a:prstTxWarp>
          </a:bodyPr>
          <a:lstStyle/>
          <a:p>
            <a:r>
              <a:rPr lang="en-US" altLang="zh-CN" dirty="0"/>
              <a:t>Spectrum Conductor for Containers </a:t>
            </a:r>
            <a:r>
              <a:rPr lang="en-US" dirty="0"/>
              <a:t>Architecture</a:t>
            </a:r>
          </a:p>
        </p:txBody>
      </p:sp>
      <p:sp>
        <p:nvSpPr>
          <p:cNvPr id="5" name="Rectangle 4"/>
          <p:cNvSpPr/>
          <p:nvPr/>
        </p:nvSpPr>
        <p:spPr>
          <a:xfrm>
            <a:off x="2852617" y="871381"/>
            <a:ext cx="648295" cy="336841"/>
          </a:xfrm>
          <a:prstGeom prst="rect">
            <a:avLst/>
          </a:prstGeom>
          <a:solidFill>
            <a:schemeClr val="accent5"/>
          </a:solid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km ctrl</a:t>
            </a:r>
          </a:p>
          <a:p>
            <a:pPr algn="ctr"/>
            <a:r>
              <a:rPr lang="en-US" sz="800" dirty="0">
                <a:solidFill>
                  <a:srgbClr val="FFFFFF"/>
                </a:solidFill>
              </a:rPr>
              <a:t>manager</a:t>
            </a:r>
          </a:p>
        </p:txBody>
      </p:sp>
      <p:sp>
        <p:nvSpPr>
          <p:cNvPr id="43" name="Rectangle 42"/>
          <p:cNvSpPr/>
          <p:nvPr/>
        </p:nvSpPr>
        <p:spPr>
          <a:xfrm>
            <a:off x="3706922" y="871380"/>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 km </a:t>
            </a:r>
          </a:p>
          <a:p>
            <a:pPr algn="ctr"/>
            <a:r>
              <a:rPr lang="en-US" sz="800" dirty="0">
                <a:solidFill>
                  <a:srgbClr val="FFFFFF"/>
                </a:solidFill>
              </a:rPr>
              <a:t>apiserver</a:t>
            </a:r>
          </a:p>
        </p:txBody>
      </p:sp>
      <p:sp>
        <p:nvSpPr>
          <p:cNvPr id="45" name="Rectangle 44"/>
          <p:cNvSpPr/>
          <p:nvPr/>
        </p:nvSpPr>
        <p:spPr>
          <a:xfrm>
            <a:off x="4561228" y="871380"/>
            <a:ext cx="648295" cy="336841"/>
          </a:xfrm>
          <a:prstGeom prst="rect">
            <a:avLst/>
          </a:prstGeom>
          <a:solidFill>
            <a:schemeClr val="accent5"/>
          </a:solid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 km </a:t>
            </a:r>
          </a:p>
          <a:p>
            <a:pPr algn="ctr"/>
            <a:r>
              <a:rPr lang="en-US" sz="800" dirty="0">
                <a:solidFill>
                  <a:srgbClr val="FFFFFF"/>
                </a:solidFill>
              </a:rPr>
              <a:t>scheduler</a:t>
            </a:r>
          </a:p>
        </p:txBody>
      </p:sp>
      <p:sp>
        <p:nvSpPr>
          <p:cNvPr id="12" name="TextBox 11"/>
          <p:cNvSpPr txBox="1"/>
          <p:nvPr/>
        </p:nvSpPr>
        <p:spPr>
          <a:xfrm>
            <a:off x="2016754" y="4642456"/>
            <a:ext cx="1128678" cy="192360"/>
          </a:xfrm>
          <a:prstGeom prst="rect">
            <a:avLst/>
          </a:prstGeom>
          <a:noFill/>
        </p:spPr>
        <p:txBody>
          <a:bodyPr wrap="square" lIns="68580" tIns="34290" rIns="68580" bIns="34290" rtlCol="0">
            <a:spAutoFit/>
          </a:bodyPr>
          <a:lstStyle/>
          <a:p>
            <a:r>
              <a:rPr lang="en-US" sz="800" b="1" dirty="0"/>
              <a:t>Agent Node</a:t>
            </a:r>
          </a:p>
        </p:txBody>
      </p:sp>
      <p:sp>
        <p:nvSpPr>
          <p:cNvPr id="82" name="TextBox 81"/>
          <p:cNvSpPr txBox="1"/>
          <p:nvPr/>
        </p:nvSpPr>
        <p:spPr>
          <a:xfrm>
            <a:off x="3845746" y="572172"/>
            <a:ext cx="1208613" cy="192360"/>
          </a:xfrm>
          <a:prstGeom prst="rect">
            <a:avLst/>
          </a:prstGeom>
          <a:noFill/>
        </p:spPr>
        <p:txBody>
          <a:bodyPr wrap="square" lIns="68580" tIns="34290" rIns="68580" bIns="34290" rtlCol="0">
            <a:spAutoFit/>
          </a:bodyPr>
          <a:lstStyle/>
          <a:p>
            <a:pPr algn="ctr"/>
            <a:r>
              <a:rPr lang="en-US" sz="800" b="1" dirty="0"/>
              <a:t>Master Node</a:t>
            </a:r>
          </a:p>
        </p:txBody>
      </p:sp>
      <p:sp>
        <p:nvSpPr>
          <p:cNvPr id="83" name="Rectangle 82"/>
          <p:cNvSpPr/>
          <p:nvPr/>
        </p:nvSpPr>
        <p:spPr>
          <a:xfrm>
            <a:off x="324702" y="2267250"/>
            <a:ext cx="840886" cy="72762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800"/>
          </a:p>
        </p:txBody>
      </p:sp>
      <p:sp>
        <p:nvSpPr>
          <p:cNvPr id="84" name="TextBox 83"/>
          <p:cNvSpPr txBox="1"/>
          <p:nvPr/>
        </p:nvSpPr>
        <p:spPr>
          <a:xfrm>
            <a:off x="288580" y="1971106"/>
            <a:ext cx="917719" cy="192360"/>
          </a:xfrm>
          <a:prstGeom prst="rect">
            <a:avLst/>
          </a:prstGeom>
          <a:noFill/>
        </p:spPr>
        <p:txBody>
          <a:bodyPr wrap="square" lIns="68580" tIns="34290" rIns="68580" bIns="34290" rtlCol="0">
            <a:spAutoFit/>
          </a:bodyPr>
          <a:lstStyle/>
          <a:p>
            <a:r>
              <a:rPr lang="en-US" sz="800" b="1"/>
              <a:t>Boot Node</a:t>
            </a:r>
            <a:endParaRPr lang="en-US" sz="800" b="1" dirty="0"/>
          </a:p>
        </p:txBody>
      </p:sp>
      <p:sp>
        <p:nvSpPr>
          <p:cNvPr id="85" name="Rectangle 84"/>
          <p:cNvSpPr/>
          <p:nvPr/>
        </p:nvSpPr>
        <p:spPr>
          <a:xfrm>
            <a:off x="354782" y="2371465"/>
            <a:ext cx="782851" cy="430458"/>
          </a:xfrm>
          <a:prstGeom prst="rect">
            <a:avLst/>
          </a:prstGeom>
          <a:solidFill>
            <a:schemeClr val="accent5"/>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rPr>
              <a:t>Ansible based installer and ops manager</a:t>
            </a:r>
          </a:p>
        </p:txBody>
      </p:sp>
      <p:cxnSp>
        <p:nvCxnSpPr>
          <p:cNvPr id="18" name="Straight Arrow Connector 17"/>
          <p:cNvCxnSpPr>
            <a:stCxn id="166" idx="2"/>
          </p:cNvCxnSpPr>
          <p:nvPr/>
        </p:nvCxnSpPr>
        <p:spPr>
          <a:xfrm rot="5400000">
            <a:off x="3137028" y="1746028"/>
            <a:ext cx="682012" cy="1835594"/>
          </a:xfrm>
          <a:prstGeom prst="straightConnector1">
            <a:avLst/>
          </a:prstGeom>
          <a:ln w="127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287312" y="2892667"/>
            <a:ext cx="1117647" cy="79803"/>
          </a:xfrm>
          <a:prstGeom prst="straightConnector1">
            <a:avLst/>
          </a:prstGeom>
          <a:ln w="127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94036" y="2346036"/>
            <a:ext cx="1815268" cy="652698"/>
          </a:xfrm>
          <a:prstGeom prst="straightConnector1">
            <a:avLst/>
          </a:prstGeom>
          <a:ln w="127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451807" y="1831670"/>
            <a:ext cx="804812" cy="367274"/>
          </a:xfrm>
          <a:prstGeom prst="rect">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LDAP Server</a:t>
            </a:r>
          </a:p>
        </p:txBody>
      </p:sp>
      <p:sp>
        <p:nvSpPr>
          <p:cNvPr id="13" name="Left Brace 12"/>
          <p:cNvSpPr/>
          <p:nvPr/>
        </p:nvSpPr>
        <p:spPr>
          <a:xfrm>
            <a:off x="1215347" y="1084561"/>
            <a:ext cx="251470" cy="2923295"/>
          </a:xfrm>
          <a:prstGeom prst="leftBrace">
            <a:avLst>
              <a:gd name="adj1" fmla="val 45622"/>
              <a:gd name="adj2" fmla="val 50000"/>
            </a:avLst>
          </a:prstGeom>
          <a:ln w="25400"/>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sz="800"/>
          </a:p>
        </p:txBody>
      </p:sp>
      <p:sp>
        <p:nvSpPr>
          <p:cNvPr id="66" name="Rectangle 65"/>
          <p:cNvSpPr/>
          <p:nvPr/>
        </p:nvSpPr>
        <p:spPr>
          <a:xfrm>
            <a:off x="5414324" y="865924"/>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Mesos</a:t>
            </a:r>
          </a:p>
          <a:p>
            <a:pPr algn="ctr"/>
            <a:r>
              <a:rPr lang="en-US" sz="800" dirty="0">
                <a:solidFill>
                  <a:srgbClr val="FFFFFF"/>
                </a:solidFill>
              </a:rPr>
              <a:t>master</a:t>
            </a:r>
          </a:p>
        </p:txBody>
      </p:sp>
      <p:sp>
        <p:nvSpPr>
          <p:cNvPr id="106" name="Rectangle 105"/>
          <p:cNvSpPr/>
          <p:nvPr/>
        </p:nvSpPr>
        <p:spPr>
          <a:xfrm>
            <a:off x="6266172" y="865924"/>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MySQL</a:t>
            </a:r>
          </a:p>
        </p:txBody>
      </p:sp>
      <p:sp>
        <p:nvSpPr>
          <p:cNvPr id="109" name="Rectangle 108"/>
          <p:cNvSpPr/>
          <p:nvPr/>
        </p:nvSpPr>
        <p:spPr>
          <a:xfrm>
            <a:off x="1862717" y="1861525"/>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err="1">
                <a:solidFill>
                  <a:srgbClr val="FFFFFF"/>
                </a:solidFill>
              </a:rPr>
              <a:t>haproxy</a:t>
            </a:r>
            <a:endParaRPr lang="en-US" sz="800" dirty="0">
              <a:solidFill>
                <a:srgbClr val="FFFFFF"/>
              </a:solidFill>
            </a:endParaRPr>
          </a:p>
        </p:txBody>
      </p:sp>
      <p:sp>
        <p:nvSpPr>
          <p:cNvPr id="110" name="Rectangle 109"/>
          <p:cNvSpPr/>
          <p:nvPr/>
        </p:nvSpPr>
        <p:spPr>
          <a:xfrm>
            <a:off x="3673366" y="1844746"/>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etcd</a:t>
            </a:r>
          </a:p>
        </p:txBody>
      </p:sp>
      <p:sp>
        <p:nvSpPr>
          <p:cNvPr id="111" name="Rectangle 110"/>
          <p:cNvSpPr/>
          <p:nvPr/>
        </p:nvSpPr>
        <p:spPr>
          <a:xfrm>
            <a:off x="4561228" y="1844746"/>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GUI</a:t>
            </a:r>
          </a:p>
        </p:txBody>
      </p:sp>
      <p:sp>
        <p:nvSpPr>
          <p:cNvPr id="112" name="Rectangle 111"/>
          <p:cNvSpPr/>
          <p:nvPr/>
        </p:nvSpPr>
        <p:spPr>
          <a:xfrm>
            <a:off x="5414324" y="1839290"/>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cfc-auth</a:t>
            </a:r>
          </a:p>
        </p:txBody>
      </p:sp>
      <p:sp>
        <p:nvSpPr>
          <p:cNvPr id="113" name="Rectangle 112"/>
          <p:cNvSpPr/>
          <p:nvPr/>
        </p:nvSpPr>
        <p:spPr>
          <a:xfrm>
            <a:off x="6275810" y="1836000"/>
            <a:ext cx="648295" cy="340130"/>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solidFill>
                  <a:srgbClr val="FFFFFF"/>
                </a:solidFill>
              </a:rPr>
              <a:t>Keystone</a:t>
            </a:r>
            <a:endParaRPr lang="en-US" sz="800" dirty="0">
              <a:solidFill>
                <a:srgbClr val="FFFFFF"/>
              </a:solidFill>
            </a:endParaRPr>
          </a:p>
        </p:txBody>
      </p:sp>
      <p:cxnSp>
        <p:nvCxnSpPr>
          <p:cNvPr id="56" name="Straight Arrow Connector 55"/>
          <p:cNvCxnSpPr>
            <a:endCxn id="43" idx="3"/>
          </p:cNvCxnSpPr>
          <p:nvPr/>
        </p:nvCxnSpPr>
        <p:spPr>
          <a:xfrm flipH="1" flipV="1">
            <a:off x="4355217" y="1039801"/>
            <a:ext cx="206011" cy="1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flipV="1">
            <a:off x="5211713" y="1045549"/>
            <a:ext cx="206011" cy="184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flipV="1">
            <a:off x="3496691" y="1032499"/>
            <a:ext cx="206011" cy="184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endCxn id="54" idx="1"/>
          </p:cNvCxnSpPr>
          <p:nvPr/>
        </p:nvCxnSpPr>
        <p:spPr>
          <a:xfrm flipV="1">
            <a:off x="6923335" y="2015307"/>
            <a:ext cx="528471" cy="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06" idx="2"/>
          </p:cNvCxnSpPr>
          <p:nvPr/>
        </p:nvCxnSpPr>
        <p:spPr>
          <a:xfrm rot="5400000">
            <a:off x="6276371" y="1515316"/>
            <a:ext cx="626500" cy="139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45183" y="2437800"/>
            <a:ext cx="357519" cy="192360"/>
          </a:xfrm>
          <a:prstGeom prst="rect">
            <a:avLst/>
          </a:prstGeom>
          <a:noFill/>
        </p:spPr>
        <p:txBody>
          <a:bodyPr wrap="square" lIns="68580" tIns="34290" rIns="68580" bIns="34290" rtlCol="0">
            <a:spAutoFit/>
          </a:bodyPr>
          <a:lstStyle/>
          <a:p>
            <a:r>
              <a:rPr lang="en-US" sz="800"/>
              <a:t>VIP</a:t>
            </a:r>
            <a:endParaRPr lang="en-US" sz="800" dirty="0"/>
          </a:p>
        </p:txBody>
      </p:sp>
      <p:sp>
        <p:nvSpPr>
          <p:cNvPr id="227" name="Rectangle 226"/>
          <p:cNvSpPr/>
          <p:nvPr/>
        </p:nvSpPr>
        <p:spPr>
          <a:xfrm>
            <a:off x="3843773" y="3004829"/>
            <a:ext cx="2096366" cy="1638485"/>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800"/>
          </a:p>
        </p:txBody>
      </p:sp>
      <p:sp>
        <p:nvSpPr>
          <p:cNvPr id="228" name="Rectangle 227"/>
          <p:cNvSpPr/>
          <p:nvPr/>
        </p:nvSpPr>
        <p:spPr>
          <a:xfrm>
            <a:off x="4355973" y="3071816"/>
            <a:ext cx="1075459" cy="241580"/>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Mesos Agent</a:t>
            </a:r>
          </a:p>
        </p:txBody>
      </p:sp>
      <p:sp>
        <p:nvSpPr>
          <p:cNvPr id="229" name="Rectangle 228"/>
          <p:cNvSpPr/>
          <p:nvPr/>
        </p:nvSpPr>
        <p:spPr>
          <a:xfrm>
            <a:off x="5234942" y="3463207"/>
            <a:ext cx="510318" cy="311134"/>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km </a:t>
            </a:r>
          </a:p>
          <a:p>
            <a:pPr algn="ctr"/>
            <a:r>
              <a:rPr lang="en-US" sz="800" dirty="0">
                <a:solidFill>
                  <a:srgbClr val="FFFFFF"/>
                </a:solidFill>
              </a:rPr>
              <a:t>proxy</a:t>
            </a:r>
          </a:p>
        </p:txBody>
      </p:sp>
      <p:sp>
        <p:nvSpPr>
          <p:cNvPr id="233" name="TextBox 232"/>
          <p:cNvSpPr txBox="1"/>
          <p:nvPr/>
        </p:nvSpPr>
        <p:spPr>
          <a:xfrm>
            <a:off x="4348474" y="4642456"/>
            <a:ext cx="1128678" cy="192360"/>
          </a:xfrm>
          <a:prstGeom prst="rect">
            <a:avLst/>
          </a:prstGeom>
          <a:noFill/>
        </p:spPr>
        <p:txBody>
          <a:bodyPr wrap="square" lIns="68580" tIns="34290" rIns="68580" bIns="34290" rtlCol="0">
            <a:spAutoFit/>
          </a:bodyPr>
          <a:lstStyle/>
          <a:p>
            <a:r>
              <a:rPr lang="en-US" sz="800" b="1" dirty="0"/>
              <a:t>Agent Node</a:t>
            </a:r>
          </a:p>
        </p:txBody>
      </p:sp>
      <p:sp>
        <p:nvSpPr>
          <p:cNvPr id="234" name="Rectangle 233"/>
          <p:cNvSpPr/>
          <p:nvPr/>
        </p:nvSpPr>
        <p:spPr>
          <a:xfrm>
            <a:off x="4056745" y="4219059"/>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235" name="Rectangle 234"/>
          <p:cNvSpPr/>
          <p:nvPr/>
        </p:nvSpPr>
        <p:spPr>
          <a:xfrm>
            <a:off x="4665839" y="4219058"/>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236" name="Rectangle 235"/>
          <p:cNvSpPr/>
          <p:nvPr/>
        </p:nvSpPr>
        <p:spPr>
          <a:xfrm>
            <a:off x="5274933" y="4219058"/>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238" name="Rectangle 237"/>
          <p:cNvSpPr/>
          <p:nvPr/>
        </p:nvSpPr>
        <p:spPr>
          <a:xfrm>
            <a:off x="4540137" y="3917160"/>
            <a:ext cx="694805" cy="17418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a:solidFill>
                  <a:srgbClr val="FFFFFF"/>
                </a:solidFill>
              </a:rPr>
              <a:t>Docker</a:t>
            </a:r>
            <a:endParaRPr lang="en-US" sz="800" dirty="0">
              <a:solidFill>
                <a:srgbClr val="FFFFFF"/>
              </a:solidFill>
            </a:endParaRPr>
          </a:p>
        </p:txBody>
      </p:sp>
      <p:cxnSp>
        <p:nvCxnSpPr>
          <p:cNvPr id="240" name="Straight Connector 239"/>
          <p:cNvCxnSpPr/>
          <p:nvPr/>
        </p:nvCxnSpPr>
        <p:spPr>
          <a:xfrm flipH="1" flipV="1">
            <a:off x="4884991" y="3315778"/>
            <a:ext cx="2645" cy="149810"/>
          </a:xfrm>
          <a:prstGeom prst="line">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886158" y="3780705"/>
            <a:ext cx="320" cy="13188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4" name="Left Brace 243"/>
          <p:cNvSpPr/>
          <p:nvPr/>
        </p:nvSpPr>
        <p:spPr>
          <a:xfrm rot="5400000">
            <a:off x="4845039" y="3440954"/>
            <a:ext cx="95312" cy="1404977"/>
          </a:xfrm>
          <a:prstGeom prst="leftBrace">
            <a:avLst>
              <a:gd name="adj1" fmla="val 45622"/>
              <a:gd name="adj2" fmla="val 5054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sz="800"/>
          </a:p>
        </p:txBody>
      </p:sp>
      <p:sp>
        <p:nvSpPr>
          <p:cNvPr id="251" name="TextBox 250"/>
          <p:cNvSpPr txBox="1"/>
          <p:nvPr/>
        </p:nvSpPr>
        <p:spPr>
          <a:xfrm>
            <a:off x="6664953" y="4642456"/>
            <a:ext cx="1128678" cy="192360"/>
          </a:xfrm>
          <a:prstGeom prst="rect">
            <a:avLst/>
          </a:prstGeom>
          <a:noFill/>
        </p:spPr>
        <p:txBody>
          <a:bodyPr wrap="square" lIns="68580" tIns="34290" rIns="68580" bIns="34290" rtlCol="0">
            <a:spAutoFit/>
          </a:bodyPr>
          <a:lstStyle/>
          <a:p>
            <a:r>
              <a:rPr lang="en-US" sz="800" b="1" dirty="0"/>
              <a:t>Agent Node</a:t>
            </a:r>
          </a:p>
        </p:txBody>
      </p:sp>
      <p:sp>
        <p:nvSpPr>
          <p:cNvPr id="107" name="TextBox 106"/>
          <p:cNvSpPr txBox="1"/>
          <p:nvPr/>
        </p:nvSpPr>
        <p:spPr>
          <a:xfrm>
            <a:off x="4613689" y="2430180"/>
            <a:ext cx="357519" cy="192360"/>
          </a:xfrm>
          <a:prstGeom prst="rect">
            <a:avLst/>
          </a:prstGeom>
          <a:noFill/>
        </p:spPr>
        <p:txBody>
          <a:bodyPr wrap="square" lIns="68580" tIns="34290" rIns="68580" bIns="34290" rtlCol="0">
            <a:spAutoFit/>
          </a:bodyPr>
          <a:lstStyle/>
          <a:p>
            <a:r>
              <a:rPr lang="en-US" sz="800" dirty="0"/>
              <a:t>VIP</a:t>
            </a:r>
          </a:p>
        </p:txBody>
      </p:sp>
      <p:sp>
        <p:nvSpPr>
          <p:cNvPr id="108" name="TextBox 107"/>
          <p:cNvSpPr txBox="1"/>
          <p:nvPr/>
        </p:nvSpPr>
        <p:spPr>
          <a:xfrm>
            <a:off x="6174531" y="2439528"/>
            <a:ext cx="357519" cy="192360"/>
          </a:xfrm>
          <a:prstGeom prst="rect">
            <a:avLst/>
          </a:prstGeom>
          <a:noFill/>
        </p:spPr>
        <p:txBody>
          <a:bodyPr wrap="square" lIns="68580" tIns="34290" rIns="68580" bIns="34290" rtlCol="0">
            <a:spAutoFit/>
          </a:bodyPr>
          <a:lstStyle/>
          <a:p>
            <a:r>
              <a:rPr lang="en-US" sz="800"/>
              <a:t>VIP</a:t>
            </a:r>
            <a:endParaRPr lang="en-US" sz="800" dirty="0"/>
          </a:p>
        </p:txBody>
      </p:sp>
      <p:cxnSp>
        <p:nvCxnSpPr>
          <p:cNvPr id="129" name="Straight Arrow Connector 128"/>
          <p:cNvCxnSpPr/>
          <p:nvPr/>
        </p:nvCxnSpPr>
        <p:spPr>
          <a:xfrm flipH="1">
            <a:off x="6065363" y="2017967"/>
            <a:ext cx="198428"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5221135" y="2017967"/>
            <a:ext cx="198428"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8"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23</a:t>
            </a:fld>
            <a:endParaRPr lang="en-US" sz="750"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23</a:t>
            </a:fld>
            <a:endParaRPr lang="en-US" dirty="0"/>
          </a:p>
        </p:txBody>
      </p:sp>
      <p:sp>
        <p:nvSpPr>
          <p:cNvPr id="104" name="Rectangle 103"/>
          <p:cNvSpPr/>
          <p:nvPr/>
        </p:nvSpPr>
        <p:spPr>
          <a:xfrm>
            <a:off x="4556216" y="1337105"/>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cfc-router</a:t>
            </a:r>
          </a:p>
        </p:txBody>
      </p:sp>
      <p:cxnSp>
        <p:nvCxnSpPr>
          <p:cNvPr id="123" name="Straight Arrow Connector 122"/>
          <p:cNvCxnSpPr>
            <a:stCxn id="104" idx="2"/>
            <a:endCxn id="111" idx="0"/>
          </p:cNvCxnSpPr>
          <p:nvPr/>
        </p:nvCxnSpPr>
        <p:spPr>
          <a:xfrm rot="16200000" flipH="1">
            <a:off x="4797470" y="1756840"/>
            <a:ext cx="170800" cy="5012"/>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Shape 136"/>
          <p:cNvCxnSpPr>
            <a:stCxn id="104" idx="1"/>
            <a:endCxn id="43" idx="2"/>
          </p:cNvCxnSpPr>
          <p:nvPr/>
        </p:nvCxnSpPr>
        <p:spPr>
          <a:xfrm rot="10800000">
            <a:off x="4031070" y="1208222"/>
            <a:ext cx="525146" cy="297305"/>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3" name="Shape 142"/>
          <p:cNvCxnSpPr>
            <a:stCxn id="104" idx="3"/>
            <a:endCxn id="66" idx="2"/>
          </p:cNvCxnSpPr>
          <p:nvPr/>
        </p:nvCxnSpPr>
        <p:spPr>
          <a:xfrm flipV="1">
            <a:off x="5204511" y="1202765"/>
            <a:ext cx="533961" cy="302761"/>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5813957" y="1418305"/>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Image-mgr</a:t>
            </a:r>
          </a:p>
        </p:txBody>
      </p:sp>
      <p:sp>
        <p:nvSpPr>
          <p:cNvPr id="147" name="Rectangle 146"/>
          <p:cNvSpPr/>
          <p:nvPr/>
        </p:nvSpPr>
        <p:spPr>
          <a:xfrm>
            <a:off x="3239935" y="1428092"/>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rgbClr val="FFFFFF"/>
                </a:solidFill>
              </a:rPr>
              <a:t>appstore</a:t>
            </a:r>
            <a:endParaRPr lang="en-US" sz="800" dirty="0">
              <a:solidFill>
                <a:srgbClr val="FFFFFF"/>
              </a:solidFill>
            </a:endParaRPr>
          </a:p>
        </p:txBody>
      </p:sp>
      <p:cxnSp>
        <p:nvCxnSpPr>
          <p:cNvPr id="151" name="Straight Arrow Connector 150"/>
          <p:cNvCxnSpPr>
            <a:endCxn id="147" idx="3"/>
          </p:cNvCxnSpPr>
          <p:nvPr/>
        </p:nvCxnSpPr>
        <p:spPr>
          <a:xfrm rot="10800000" flipV="1">
            <a:off x="3888231" y="1589413"/>
            <a:ext cx="676377" cy="710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a:endCxn id="146" idx="1"/>
          </p:cNvCxnSpPr>
          <p:nvPr/>
        </p:nvCxnSpPr>
        <p:spPr>
          <a:xfrm flipV="1">
            <a:off x="5243119" y="1586726"/>
            <a:ext cx="570838" cy="9038"/>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2486324" y="1437879"/>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network mgr</a:t>
            </a:r>
          </a:p>
        </p:txBody>
      </p:sp>
      <p:sp>
        <p:nvSpPr>
          <p:cNvPr id="160" name="Rectangle 159"/>
          <p:cNvSpPr/>
          <p:nvPr/>
        </p:nvSpPr>
        <p:spPr>
          <a:xfrm>
            <a:off x="2065451" y="898189"/>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err="1">
                <a:solidFill>
                  <a:srgbClr val="FFFFFF"/>
                </a:solidFill>
              </a:rPr>
              <a:t>Heapter</a:t>
            </a:r>
            <a:endParaRPr lang="en-US" sz="800" dirty="0">
              <a:solidFill>
                <a:srgbClr val="FFFFFF"/>
              </a:solidFill>
            </a:endParaRPr>
          </a:p>
        </p:txBody>
      </p:sp>
      <p:sp>
        <p:nvSpPr>
          <p:cNvPr id="161" name="Rectangle 160"/>
          <p:cNvSpPr/>
          <p:nvPr/>
        </p:nvSpPr>
        <p:spPr>
          <a:xfrm>
            <a:off x="4632753" y="3464605"/>
            <a:ext cx="510318" cy="311134"/>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km </a:t>
            </a:r>
          </a:p>
          <a:p>
            <a:pPr algn="ctr"/>
            <a:r>
              <a:rPr lang="en-US" sz="800" dirty="0">
                <a:solidFill>
                  <a:srgbClr val="FFFFFF"/>
                </a:solidFill>
              </a:rPr>
              <a:t>agent</a:t>
            </a:r>
          </a:p>
        </p:txBody>
      </p:sp>
      <p:sp>
        <p:nvSpPr>
          <p:cNvPr id="163" name="Rectangle 162"/>
          <p:cNvSpPr/>
          <p:nvPr/>
        </p:nvSpPr>
        <p:spPr>
          <a:xfrm>
            <a:off x="2770125" y="1862923"/>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err="1">
                <a:solidFill>
                  <a:srgbClr val="FFFFFF"/>
                </a:solidFill>
              </a:rPr>
              <a:t>Kube</a:t>
            </a:r>
            <a:r>
              <a:rPr lang="en-US" altLang="zh-CN" sz="800" dirty="0">
                <a:solidFill>
                  <a:srgbClr val="FFFFFF"/>
                </a:solidFill>
              </a:rPr>
              <a:t>-DNS</a:t>
            </a:r>
            <a:endParaRPr lang="en-US" sz="800" dirty="0">
              <a:solidFill>
                <a:srgbClr val="FFFFFF"/>
              </a:solidFill>
            </a:endParaRPr>
          </a:p>
        </p:txBody>
      </p:sp>
      <p:sp>
        <p:nvSpPr>
          <p:cNvPr id="165" name="Rectangle 164"/>
          <p:cNvSpPr/>
          <p:nvPr/>
        </p:nvSpPr>
        <p:spPr>
          <a:xfrm>
            <a:off x="4093828" y="4429387"/>
            <a:ext cx="1661019" cy="176169"/>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rgbClr val="FFFFFF"/>
                </a:solidFill>
              </a:rPr>
              <a:t>Flanneld</a:t>
            </a:r>
            <a:endParaRPr lang="en-US" sz="800" dirty="0">
              <a:solidFill>
                <a:srgbClr val="FFFFFF"/>
              </a:solidFill>
            </a:endParaRPr>
          </a:p>
        </p:txBody>
      </p:sp>
      <p:sp>
        <p:nvSpPr>
          <p:cNvPr id="167" name="Rectangle 166"/>
          <p:cNvSpPr/>
          <p:nvPr/>
        </p:nvSpPr>
        <p:spPr>
          <a:xfrm>
            <a:off x="6118588" y="3006227"/>
            <a:ext cx="2096366" cy="1638485"/>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800"/>
          </a:p>
        </p:txBody>
      </p:sp>
      <p:sp>
        <p:nvSpPr>
          <p:cNvPr id="168" name="Rectangle 167"/>
          <p:cNvSpPr/>
          <p:nvPr/>
        </p:nvSpPr>
        <p:spPr>
          <a:xfrm>
            <a:off x="6630788" y="3073214"/>
            <a:ext cx="1075459" cy="241580"/>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Mesos Agent</a:t>
            </a:r>
          </a:p>
        </p:txBody>
      </p:sp>
      <p:sp>
        <p:nvSpPr>
          <p:cNvPr id="169" name="Rectangle 168"/>
          <p:cNvSpPr/>
          <p:nvPr/>
        </p:nvSpPr>
        <p:spPr>
          <a:xfrm>
            <a:off x="7509757" y="3464605"/>
            <a:ext cx="510318" cy="311134"/>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km </a:t>
            </a:r>
          </a:p>
          <a:p>
            <a:pPr algn="ctr"/>
            <a:r>
              <a:rPr lang="en-US" sz="800" dirty="0">
                <a:solidFill>
                  <a:srgbClr val="FFFFFF"/>
                </a:solidFill>
              </a:rPr>
              <a:t>proxy</a:t>
            </a:r>
          </a:p>
        </p:txBody>
      </p:sp>
      <p:sp>
        <p:nvSpPr>
          <p:cNvPr id="170" name="Rectangle 169"/>
          <p:cNvSpPr/>
          <p:nvPr/>
        </p:nvSpPr>
        <p:spPr>
          <a:xfrm>
            <a:off x="6331560" y="4220457"/>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171" name="Rectangle 170"/>
          <p:cNvSpPr/>
          <p:nvPr/>
        </p:nvSpPr>
        <p:spPr>
          <a:xfrm>
            <a:off x="6940654" y="4220456"/>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172" name="Rectangle 171"/>
          <p:cNvSpPr/>
          <p:nvPr/>
        </p:nvSpPr>
        <p:spPr>
          <a:xfrm>
            <a:off x="7549748" y="4220456"/>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173" name="Rectangle 172"/>
          <p:cNvSpPr/>
          <p:nvPr/>
        </p:nvSpPr>
        <p:spPr>
          <a:xfrm>
            <a:off x="6814952" y="3918558"/>
            <a:ext cx="694805" cy="17418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a:solidFill>
                  <a:srgbClr val="FFFFFF"/>
                </a:solidFill>
              </a:rPr>
              <a:t>Docker</a:t>
            </a:r>
            <a:endParaRPr lang="en-US" sz="800" dirty="0">
              <a:solidFill>
                <a:srgbClr val="FFFFFF"/>
              </a:solidFill>
            </a:endParaRPr>
          </a:p>
        </p:txBody>
      </p:sp>
      <p:cxnSp>
        <p:nvCxnSpPr>
          <p:cNvPr id="174" name="Straight Connector 173"/>
          <p:cNvCxnSpPr/>
          <p:nvPr/>
        </p:nvCxnSpPr>
        <p:spPr>
          <a:xfrm flipH="1" flipV="1">
            <a:off x="7159806" y="3317176"/>
            <a:ext cx="2645" cy="149810"/>
          </a:xfrm>
          <a:prstGeom prst="line">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160973" y="3782103"/>
            <a:ext cx="320" cy="13188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6" name="Left Brace 175"/>
          <p:cNvSpPr/>
          <p:nvPr/>
        </p:nvSpPr>
        <p:spPr>
          <a:xfrm rot="5400000">
            <a:off x="7119854" y="3442352"/>
            <a:ext cx="95312" cy="1404977"/>
          </a:xfrm>
          <a:prstGeom prst="leftBrace">
            <a:avLst>
              <a:gd name="adj1" fmla="val 45622"/>
              <a:gd name="adj2" fmla="val 5054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sz="800"/>
          </a:p>
        </p:txBody>
      </p:sp>
      <p:sp>
        <p:nvSpPr>
          <p:cNvPr id="177" name="Rectangle 176"/>
          <p:cNvSpPr/>
          <p:nvPr/>
        </p:nvSpPr>
        <p:spPr>
          <a:xfrm>
            <a:off x="6907568" y="3466003"/>
            <a:ext cx="510318" cy="311134"/>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km </a:t>
            </a:r>
          </a:p>
          <a:p>
            <a:pPr algn="ctr"/>
            <a:r>
              <a:rPr lang="en-US" sz="800" dirty="0">
                <a:solidFill>
                  <a:srgbClr val="FFFFFF"/>
                </a:solidFill>
              </a:rPr>
              <a:t>agent</a:t>
            </a:r>
          </a:p>
        </p:txBody>
      </p:sp>
      <p:sp>
        <p:nvSpPr>
          <p:cNvPr id="178" name="Rectangle 177"/>
          <p:cNvSpPr/>
          <p:nvPr/>
        </p:nvSpPr>
        <p:spPr>
          <a:xfrm>
            <a:off x="6368643" y="4430785"/>
            <a:ext cx="1661019" cy="176169"/>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rgbClr val="FFFFFF"/>
                </a:solidFill>
              </a:rPr>
              <a:t>Flanneld</a:t>
            </a:r>
            <a:endParaRPr lang="en-US" sz="800" dirty="0">
              <a:solidFill>
                <a:srgbClr val="FFFFFF"/>
              </a:solidFill>
            </a:endParaRPr>
          </a:p>
        </p:txBody>
      </p:sp>
      <p:sp>
        <p:nvSpPr>
          <p:cNvPr id="179" name="Rectangle 178"/>
          <p:cNvSpPr/>
          <p:nvPr/>
        </p:nvSpPr>
        <p:spPr>
          <a:xfrm>
            <a:off x="1580144" y="3023005"/>
            <a:ext cx="2096366" cy="1638485"/>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800"/>
          </a:p>
        </p:txBody>
      </p:sp>
      <p:sp>
        <p:nvSpPr>
          <p:cNvPr id="180" name="Rectangle 179"/>
          <p:cNvSpPr/>
          <p:nvPr/>
        </p:nvSpPr>
        <p:spPr>
          <a:xfrm>
            <a:off x="2092344" y="3089992"/>
            <a:ext cx="1075459" cy="241580"/>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Mesos Agent</a:t>
            </a:r>
          </a:p>
        </p:txBody>
      </p:sp>
      <p:sp>
        <p:nvSpPr>
          <p:cNvPr id="181" name="Rectangle 180"/>
          <p:cNvSpPr/>
          <p:nvPr/>
        </p:nvSpPr>
        <p:spPr>
          <a:xfrm>
            <a:off x="2971313" y="3481383"/>
            <a:ext cx="510318" cy="311134"/>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km </a:t>
            </a:r>
          </a:p>
          <a:p>
            <a:pPr algn="ctr"/>
            <a:r>
              <a:rPr lang="en-US" sz="800" dirty="0">
                <a:solidFill>
                  <a:srgbClr val="FFFFFF"/>
                </a:solidFill>
              </a:rPr>
              <a:t>proxy</a:t>
            </a:r>
          </a:p>
        </p:txBody>
      </p:sp>
      <p:sp>
        <p:nvSpPr>
          <p:cNvPr id="182" name="Rectangle 181"/>
          <p:cNvSpPr/>
          <p:nvPr/>
        </p:nvSpPr>
        <p:spPr>
          <a:xfrm>
            <a:off x="1793116" y="4237235"/>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183" name="Rectangle 182"/>
          <p:cNvSpPr/>
          <p:nvPr/>
        </p:nvSpPr>
        <p:spPr>
          <a:xfrm>
            <a:off x="2402210" y="4237234"/>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184" name="Rectangle 183"/>
          <p:cNvSpPr/>
          <p:nvPr/>
        </p:nvSpPr>
        <p:spPr>
          <a:xfrm>
            <a:off x="3011304" y="4237234"/>
            <a:ext cx="516947" cy="169770"/>
          </a:xfrm>
          <a:prstGeom prst="rect">
            <a:avLst/>
          </a:prstGeom>
          <a:solidFill>
            <a:srgbClr val="00FF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Pod</a:t>
            </a:r>
          </a:p>
        </p:txBody>
      </p:sp>
      <p:sp>
        <p:nvSpPr>
          <p:cNvPr id="185" name="Rectangle 184"/>
          <p:cNvSpPr/>
          <p:nvPr/>
        </p:nvSpPr>
        <p:spPr>
          <a:xfrm>
            <a:off x="2276508" y="3935336"/>
            <a:ext cx="694805" cy="17418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a:solidFill>
                  <a:srgbClr val="FFFFFF"/>
                </a:solidFill>
              </a:rPr>
              <a:t>Docker</a:t>
            </a:r>
            <a:endParaRPr lang="en-US" sz="800" dirty="0">
              <a:solidFill>
                <a:srgbClr val="FFFFFF"/>
              </a:solidFill>
            </a:endParaRPr>
          </a:p>
        </p:txBody>
      </p:sp>
      <p:cxnSp>
        <p:nvCxnSpPr>
          <p:cNvPr id="186" name="Straight Connector 185"/>
          <p:cNvCxnSpPr/>
          <p:nvPr/>
        </p:nvCxnSpPr>
        <p:spPr>
          <a:xfrm flipH="1" flipV="1">
            <a:off x="2621362" y="3333954"/>
            <a:ext cx="2645" cy="149810"/>
          </a:xfrm>
          <a:prstGeom prst="line">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22529" y="3798881"/>
            <a:ext cx="320" cy="13188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Left Brace 187"/>
          <p:cNvSpPr/>
          <p:nvPr/>
        </p:nvSpPr>
        <p:spPr>
          <a:xfrm rot="5400000">
            <a:off x="2581410" y="3459130"/>
            <a:ext cx="95312" cy="1404977"/>
          </a:xfrm>
          <a:prstGeom prst="leftBrace">
            <a:avLst>
              <a:gd name="adj1" fmla="val 45622"/>
              <a:gd name="adj2" fmla="val 5054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sz="800"/>
          </a:p>
        </p:txBody>
      </p:sp>
      <p:sp>
        <p:nvSpPr>
          <p:cNvPr id="189" name="Rectangle 188"/>
          <p:cNvSpPr/>
          <p:nvPr/>
        </p:nvSpPr>
        <p:spPr>
          <a:xfrm>
            <a:off x="2369124" y="3482781"/>
            <a:ext cx="510318" cy="311134"/>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km </a:t>
            </a:r>
          </a:p>
          <a:p>
            <a:pPr algn="ctr"/>
            <a:r>
              <a:rPr lang="en-US" sz="800" dirty="0">
                <a:solidFill>
                  <a:srgbClr val="FFFFFF"/>
                </a:solidFill>
              </a:rPr>
              <a:t>agent</a:t>
            </a:r>
          </a:p>
        </p:txBody>
      </p:sp>
      <p:sp>
        <p:nvSpPr>
          <p:cNvPr id="190" name="Rectangle 189"/>
          <p:cNvSpPr/>
          <p:nvPr/>
        </p:nvSpPr>
        <p:spPr>
          <a:xfrm>
            <a:off x="1830199" y="4447563"/>
            <a:ext cx="1661019" cy="176169"/>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rgbClr val="FFFFFF"/>
                </a:solidFill>
              </a:rPr>
              <a:t>Flanneld</a:t>
            </a:r>
            <a:endParaRPr lang="en-US" sz="800" dirty="0">
              <a:solidFill>
                <a:srgbClr val="FFFFFF"/>
              </a:solidFill>
            </a:endParaRPr>
          </a:p>
        </p:txBody>
      </p:sp>
      <p:sp>
        <p:nvSpPr>
          <p:cNvPr id="191" name="Rectangle 190"/>
          <p:cNvSpPr/>
          <p:nvPr/>
        </p:nvSpPr>
        <p:spPr>
          <a:xfrm>
            <a:off x="1724324" y="1430888"/>
            <a:ext cx="648295" cy="336841"/>
          </a:xfrm>
          <a:prstGeom prst="rect">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rgbClr val="FFFFFF"/>
                </a:solidFill>
              </a:rPr>
              <a:t>master mgr</a:t>
            </a:r>
          </a:p>
        </p:txBody>
      </p:sp>
    </p:spTree>
    <p:extLst>
      <p:ext uri="{BB962C8B-B14F-4D97-AF65-F5344CB8AC3E}">
        <p14:creationId xmlns:p14="http://schemas.microsoft.com/office/powerpoint/2010/main" val="1690457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763" defTabSz="206375">
              <a:spcBef>
                <a:spcPct val="20000"/>
              </a:spcBef>
              <a:buClr>
                <a:srgbClr val="666666"/>
              </a:buClr>
              <a:buFont typeface="Arial" charset="0"/>
              <a:tabLst>
                <a:tab pos="115888" algn="l"/>
              </a:tabLst>
              <a:defRPr sz="1700">
                <a:solidFill>
                  <a:srgbClr val="666666"/>
                </a:solidFill>
                <a:latin typeface="HelvNeue for IBM" charset="0"/>
                <a:ea typeface="MS PGothic" charset="-128"/>
              </a:defRPr>
            </a:lvl1pPr>
            <a:lvl2pPr marL="742950" indent="-285750" defTabSz="206375">
              <a:spcBef>
                <a:spcPct val="20000"/>
              </a:spcBef>
              <a:buClr>
                <a:srgbClr val="666666"/>
              </a:buClr>
              <a:buFont typeface="Arial" charset="0"/>
              <a:buChar char="•"/>
              <a:tabLst>
                <a:tab pos="115888" algn="l"/>
              </a:tabLst>
              <a:defRPr sz="1500">
                <a:solidFill>
                  <a:srgbClr val="666666"/>
                </a:solidFill>
                <a:latin typeface="HelvNeue for IBM" charset="0"/>
                <a:ea typeface="MS PGothic" charset="-128"/>
              </a:defRPr>
            </a:lvl2pPr>
            <a:lvl3pPr marL="1143000" indent="-228600" defTabSz="206375">
              <a:spcBef>
                <a:spcPct val="20000"/>
              </a:spcBef>
              <a:buClr>
                <a:srgbClr val="666666"/>
              </a:buClr>
              <a:buFont typeface="Arial" charset="0"/>
              <a:buChar char="•"/>
              <a:tabLst>
                <a:tab pos="115888" algn="l"/>
              </a:tabLst>
              <a:defRPr sz="1400">
                <a:solidFill>
                  <a:srgbClr val="666666"/>
                </a:solidFill>
                <a:latin typeface="HelvNeue for IBM" charset="0"/>
                <a:ea typeface="MS PGothic" charset="-128"/>
              </a:defRPr>
            </a:lvl3pPr>
            <a:lvl4pPr marL="1600200" indent="-228600" defTabSz="206375">
              <a:spcBef>
                <a:spcPct val="20000"/>
              </a:spcBef>
              <a:buClr>
                <a:schemeClr val="tx1"/>
              </a:buClr>
              <a:buChar char="•"/>
              <a:tabLst>
                <a:tab pos="115888" algn="l"/>
              </a:tabLst>
              <a:defRPr sz="1100">
                <a:solidFill>
                  <a:srgbClr val="000000"/>
                </a:solidFill>
                <a:latin typeface="Arial" charset="0"/>
                <a:ea typeface="MS PGothic" charset="-128"/>
              </a:defRPr>
            </a:lvl4pPr>
            <a:lvl5pPr marL="2057400" indent="-228600" defTabSz="206375">
              <a:spcBef>
                <a:spcPct val="20000"/>
              </a:spcBef>
              <a:buClr>
                <a:schemeClr val="tx1"/>
              </a:buClr>
              <a:tabLst>
                <a:tab pos="115888" algn="l"/>
              </a:tabLst>
              <a:defRPr sz="900">
                <a:solidFill>
                  <a:srgbClr val="000000"/>
                </a:solidFill>
                <a:latin typeface="Arial" charset="0"/>
                <a:ea typeface="MS PGothic" charset="-128"/>
              </a:defRPr>
            </a:lvl5pPr>
            <a:lvl6pPr marL="2514600" indent="-228600" defTabSz="206375" eaLnBrk="0" fontAlgn="base" hangingPunct="0">
              <a:spcBef>
                <a:spcPct val="20000"/>
              </a:spcBef>
              <a:spcAft>
                <a:spcPct val="0"/>
              </a:spcAft>
              <a:buClr>
                <a:schemeClr val="tx1"/>
              </a:buClr>
              <a:tabLst>
                <a:tab pos="115888" algn="l"/>
              </a:tabLst>
              <a:defRPr sz="900">
                <a:solidFill>
                  <a:srgbClr val="000000"/>
                </a:solidFill>
                <a:latin typeface="Arial" charset="0"/>
                <a:ea typeface="MS PGothic" charset="-128"/>
              </a:defRPr>
            </a:lvl6pPr>
            <a:lvl7pPr marL="2971800" indent="-228600" defTabSz="206375" eaLnBrk="0" fontAlgn="base" hangingPunct="0">
              <a:spcBef>
                <a:spcPct val="20000"/>
              </a:spcBef>
              <a:spcAft>
                <a:spcPct val="0"/>
              </a:spcAft>
              <a:buClr>
                <a:schemeClr val="tx1"/>
              </a:buClr>
              <a:tabLst>
                <a:tab pos="115888" algn="l"/>
              </a:tabLst>
              <a:defRPr sz="900">
                <a:solidFill>
                  <a:srgbClr val="000000"/>
                </a:solidFill>
                <a:latin typeface="Arial" charset="0"/>
                <a:ea typeface="MS PGothic" charset="-128"/>
              </a:defRPr>
            </a:lvl7pPr>
            <a:lvl8pPr marL="3429000" indent="-228600" defTabSz="206375" eaLnBrk="0" fontAlgn="base" hangingPunct="0">
              <a:spcBef>
                <a:spcPct val="20000"/>
              </a:spcBef>
              <a:spcAft>
                <a:spcPct val="0"/>
              </a:spcAft>
              <a:buClr>
                <a:schemeClr val="tx1"/>
              </a:buClr>
              <a:tabLst>
                <a:tab pos="115888" algn="l"/>
              </a:tabLst>
              <a:defRPr sz="900">
                <a:solidFill>
                  <a:srgbClr val="000000"/>
                </a:solidFill>
                <a:latin typeface="Arial" charset="0"/>
                <a:ea typeface="MS PGothic" charset="-128"/>
              </a:defRPr>
            </a:lvl8pPr>
            <a:lvl9pPr marL="3886200" indent="-228600" defTabSz="206375" eaLnBrk="0" fontAlgn="base" hangingPunct="0">
              <a:spcBef>
                <a:spcPct val="20000"/>
              </a:spcBef>
              <a:spcAft>
                <a:spcPct val="0"/>
              </a:spcAft>
              <a:buClr>
                <a:schemeClr val="tx1"/>
              </a:buClr>
              <a:tabLst>
                <a:tab pos="115888" algn="l"/>
              </a:tabLst>
              <a:defRPr sz="900">
                <a:solidFill>
                  <a:srgbClr val="000000"/>
                </a:solidFill>
                <a:latin typeface="Arial" charset="0"/>
                <a:ea typeface="MS PGothic" charset="-128"/>
              </a:defRPr>
            </a:lvl9pPr>
          </a:lstStyle>
          <a:p>
            <a:pPr>
              <a:spcBef>
                <a:spcPct val="0"/>
              </a:spcBef>
              <a:buClrTx/>
              <a:buFontTx/>
              <a:buNone/>
            </a:pPr>
            <a:r>
              <a:rPr lang="en-US" altLang="en-US" sz="600">
                <a:solidFill>
                  <a:prstClr val="white"/>
                </a:solidFill>
                <a:latin typeface="LubalinforIBM-Book" charset="0"/>
              </a:rPr>
              <a:t>|	</a:t>
            </a:r>
            <a:fld id="{5C5F9B3A-B167-0043-9E6A-E93F758C6F85}" type="slidenum">
              <a:rPr lang="en-US" altLang="en-US" sz="600" b="1">
                <a:solidFill>
                  <a:prstClr val="white"/>
                </a:solidFill>
              </a:rPr>
              <a:pPr>
                <a:spcBef>
                  <a:spcPct val="0"/>
                </a:spcBef>
                <a:buClrTx/>
                <a:buFontTx/>
                <a:buNone/>
              </a:pPr>
              <a:t>24</a:t>
            </a:fld>
            <a:endParaRPr lang="en-US" altLang="en-US" sz="600" b="1">
              <a:solidFill>
                <a:prstClr val="white"/>
              </a:solidFill>
            </a:endParaRPr>
          </a:p>
        </p:txBody>
      </p:sp>
      <p:sp>
        <p:nvSpPr>
          <p:cNvPr id="22" name="Title 1"/>
          <p:cNvSpPr>
            <a:spLocks noGrp="1"/>
          </p:cNvSpPr>
          <p:nvPr>
            <p:ph type="title"/>
          </p:nvPr>
        </p:nvSpPr>
        <p:spPr>
          <a:xfrm>
            <a:off x="335450" y="58800"/>
            <a:ext cx="8506046" cy="676196"/>
          </a:xfrm>
        </p:spPr>
        <p:txBody>
          <a:bodyPr/>
          <a:lstStyle/>
          <a:p>
            <a:r>
              <a:rPr lang="en-US" altLang="zh-CN" dirty="0"/>
              <a:t>Spectrum Conductor for Container GUI</a:t>
            </a:r>
            <a:endParaRPr lang="en-US" dirty="0"/>
          </a:p>
        </p:txBody>
      </p:sp>
      <p:grpSp>
        <p:nvGrpSpPr>
          <p:cNvPr id="2" name="Group 1"/>
          <p:cNvGrpSpPr/>
          <p:nvPr/>
        </p:nvGrpSpPr>
        <p:grpSpPr>
          <a:xfrm>
            <a:off x="6064776" y="961041"/>
            <a:ext cx="2932255" cy="3492634"/>
            <a:chOff x="6039376" y="961041"/>
            <a:chExt cx="2932255" cy="3492634"/>
          </a:xfrm>
        </p:grpSpPr>
        <p:grpSp>
          <p:nvGrpSpPr>
            <p:cNvPr id="3" name="Group 20"/>
            <p:cNvGrpSpPr>
              <a:grpSpLocks/>
            </p:cNvGrpSpPr>
            <p:nvPr/>
          </p:nvGrpSpPr>
          <p:grpSpPr bwMode="auto">
            <a:xfrm>
              <a:off x="6039376" y="1170989"/>
              <a:ext cx="2932255" cy="982107"/>
              <a:chOff x="566771" y="4100512"/>
              <a:chExt cx="4155354" cy="1844065"/>
            </a:xfrm>
          </p:grpSpPr>
          <p:sp>
            <p:nvSpPr>
              <p:cNvPr id="25" name="Rounded Rectangle 24"/>
              <p:cNvSpPr/>
              <p:nvPr/>
            </p:nvSpPr>
            <p:spPr>
              <a:xfrm>
                <a:off x="762075" y="4266872"/>
                <a:ext cx="3960050" cy="1677705"/>
              </a:xfrm>
              <a:prstGeom prst="roundRect">
                <a:avLst>
                  <a:gd name="adj" fmla="val 76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5000"/>
                  </a:lnSpc>
                  <a:spcAft>
                    <a:spcPct val="15000"/>
                  </a:spcAft>
                  <a:defRPr/>
                </a:pPr>
                <a:r>
                  <a:rPr lang="en-US" sz="1400" dirty="0">
                    <a:solidFill>
                      <a:srgbClr val="000000"/>
                    </a:solidFill>
                  </a:rPr>
                  <a:t> </a:t>
                </a:r>
                <a:r>
                  <a:rPr lang="en-US" sz="1000" dirty="0">
                    <a:solidFill>
                      <a:srgbClr val="000000"/>
                    </a:solidFill>
                  </a:rPr>
                  <a:t>Create a Container Cloud for developers supporting DevOps practices and cloud-native apps.  Pre-built app catalog for fast deployment of OSS tools. Reduce developer friction, creating faster time to results</a:t>
                </a:r>
              </a:p>
            </p:txBody>
          </p:sp>
          <p:sp>
            <p:nvSpPr>
              <p:cNvPr id="26" name="Oval 25"/>
              <p:cNvSpPr/>
              <p:nvPr/>
            </p:nvSpPr>
            <p:spPr>
              <a:xfrm>
                <a:off x="566771" y="4100512"/>
                <a:ext cx="398546" cy="4877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5000"/>
                  </a:lnSpc>
                  <a:spcAft>
                    <a:spcPct val="15000"/>
                  </a:spcAft>
                  <a:defRPr/>
                </a:pPr>
                <a:r>
                  <a:rPr lang="en-US" sz="900" dirty="0">
                    <a:solidFill>
                      <a:srgbClr val="000000"/>
                    </a:solidFill>
                  </a:rPr>
                  <a:t>1</a:t>
                </a:r>
              </a:p>
            </p:txBody>
          </p:sp>
        </p:grpSp>
        <p:sp>
          <p:nvSpPr>
            <p:cNvPr id="27" name="TextBox 18"/>
            <p:cNvSpPr txBox="1">
              <a:spLocks noChangeArrowheads="1"/>
            </p:cNvSpPr>
            <p:nvPr/>
          </p:nvSpPr>
          <p:spPr bwMode="auto">
            <a:xfrm>
              <a:off x="6106686" y="961041"/>
              <a:ext cx="2313298" cy="254480"/>
            </a:xfrm>
            <a:prstGeom prst="rect">
              <a:avLst/>
            </a:prstGeom>
            <a:noFill/>
            <a:ln w="9525">
              <a:noFill/>
              <a:miter lim="800000"/>
              <a:headEnd/>
              <a:tailEnd/>
            </a:ln>
          </p:spPr>
          <p:txBody>
            <a:bodyPr wrap="none" lIns="91363" tIns="45682" rIns="91363" bIns="45682">
              <a:spAutoFit/>
            </a:bodyPr>
            <a:lstStyle/>
            <a:p>
              <a:pPr algn="r">
                <a:lnSpc>
                  <a:spcPct val="95000"/>
                </a:lnSpc>
                <a:spcAft>
                  <a:spcPct val="15000"/>
                </a:spcAft>
                <a:defRPr/>
              </a:pPr>
              <a:r>
                <a:rPr lang="en-US" altLang="en-US" sz="1100" b="1" dirty="0">
                  <a:solidFill>
                    <a:srgbClr val="00B2EF">
                      <a:lumMod val="50000"/>
                    </a:srgbClr>
                  </a:solidFill>
                  <a:ea typeface="MS PGothic" pitchFamily="34" charset="-128"/>
                </a:rPr>
                <a:t>Improve Developer Productivity</a:t>
              </a:r>
            </a:p>
          </p:txBody>
        </p:sp>
        <p:grpSp>
          <p:nvGrpSpPr>
            <p:cNvPr id="4" name="Group 19"/>
            <p:cNvGrpSpPr>
              <a:grpSpLocks/>
            </p:cNvGrpSpPr>
            <p:nvPr/>
          </p:nvGrpSpPr>
          <p:grpSpPr bwMode="auto">
            <a:xfrm>
              <a:off x="6039376" y="2332519"/>
              <a:ext cx="2932255" cy="982107"/>
              <a:chOff x="498388" y="1854200"/>
              <a:chExt cx="4156942" cy="1315616"/>
            </a:xfrm>
          </p:grpSpPr>
          <p:sp>
            <p:nvSpPr>
              <p:cNvPr id="29" name="Rounded Rectangle 28"/>
              <p:cNvSpPr/>
              <p:nvPr/>
            </p:nvSpPr>
            <p:spPr>
              <a:xfrm>
                <a:off x="693638" y="2018426"/>
                <a:ext cx="3961692" cy="1151390"/>
              </a:xfrm>
              <a:prstGeom prst="roundRect">
                <a:avLst>
                  <a:gd name="adj" fmla="val 76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95000"/>
                  </a:lnSpc>
                  <a:spcAft>
                    <a:spcPct val="15000"/>
                  </a:spcAft>
                  <a:defRPr/>
                </a:pPr>
                <a:r>
                  <a:rPr lang="en-US" sz="1000" dirty="0">
                    <a:solidFill>
                      <a:srgbClr val="000000"/>
                    </a:solidFill>
                  </a:rPr>
                  <a:t>Fine grain, dynamic allocation of resources maximizes efficiency of Spark instances sharing a common resource pool. </a:t>
                </a:r>
              </a:p>
            </p:txBody>
          </p:sp>
          <p:sp>
            <p:nvSpPr>
              <p:cNvPr id="30" name="Oval 29"/>
              <p:cNvSpPr/>
              <p:nvPr/>
            </p:nvSpPr>
            <p:spPr>
              <a:xfrm>
                <a:off x="498388" y="1854200"/>
                <a:ext cx="399948" cy="3598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5000"/>
                  </a:lnSpc>
                  <a:spcAft>
                    <a:spcPct val="15000"/>
                  </a:spcAft>
                  <a:defRPr/>
                </a:pPr>
                <a:r>
                  <a:rPr lang="en-US" sz="900" dirty="0">
                    <a:solidFill>
                      <a:srgbClr val="000000"/>
                    </a:solidFill>
                  </a:rPr>
                  <a:t>2</a:t>
                </a:r>
              </a:p>
            </p:txBody>
          </p:sp>
        </p:grpSp>
        <p:sp>
          <p:nvSpPr>
            <p:cNvPr id="31" name="TextBox 17"/>
            <p:cNvSpPr txBox="1">
              <a:spLocks noChangeArrowheads="1"/>
            </p:cNvSpPr>
            <p:nvPr/>
          </p:nvSpPr>
          <p:spPr bwMode="auto">
            <a:xfrm>
              <a:off x="6256139" y="2179531"/>
              <a:ext cx="2152247" cy="254480"/>
            </a:xfrm>
            <a:prstGeom prst="rect">
              <a:avLst/>
            </a:prstGeom>
            <a:noFill/>
            <a:ln w="9525">
              <a:noFill/>
              <a:miter lim="800000"/>
              <a:headEnd/>
              <a:tailEnd/>
            </a:ln>
          </p:spPr>
          <p:txBody>
            <a:bodyPr wrap="none" lIns="91363" tIns="45682" rIns="91363" bIns="45682">
              <a:spAutoFit/>
            </a:bodyPr>
            <a:lstStyle/>
            <a:p>
              <a:pPr eaLnBrk="1" hangingPunct="1">
                <a:lnSpc>
                  <a:spcPct val="95000"/>
                </a:lnSpc>
                <a:spcAft>
                  <a:spcPct val="15000"/>
                </a:spcAft>
                <a:defRPr/>
              </a:pPr>
              <a:r>
                <a:rPr lang="en-US" altLang="en-US" sz="1100" b="1" dirty="0">
                  <a:solidFill>
                    <a:srgbClr val="00B2EF">
                      <a:lumMod val="50000"/>
                    </a:srgbClr>
                  </a:solidFill>
                  <a:ea typeface="MS PGothic" pitchFamily="34" charset="-128"/>
                </a:rPr>
                <a:t>Increase Resource Utilization</a:t>
              </a:r>
            </a:p>
          </p:txBody>
        </p:sp>
        <p:grpSp>
          <p:nvGrpSpPr>
            <p:cNvPr id="5" name="Group 20"/>
            <p:cNvGrpSpPr>
              <a:grpSpLocks/>
            </p:cNvGrpSpPr>
            <p:nvPr/>
          </p:nvGrpSpPr>
          <p:grpSpPr bwMode="auto">
            <a:xfrm>
              <a:off x="6039376" y="3471568"/>
              <a:ext cx="2932255" cy="982107"/>
              <a:chOff x="566771" y="4100512"/>
              <a:chExt cx="4155354" cy="1755406"/>
            </a:xfrm>
          </p:grpSpPr>
          <p:sp>
            <p:nvSpPr>
              <p:cNvPr id="33" name="Rounded Rectangle 32"/>
              <p:cNvSpPr/>
              <p:nvPr/>
            </p:nvSpPr>
            <p:spPr>
              <a:xfrm>
                <a:off x="761553" y="4266873"/>
                <a:ext cx="3960572" cy="1589045"/>
              </a:xfrm>
              <a:prstGeom prst="roundRect">
                <a:avLst>
                  <a:gd name="adj" fmla="val 76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95000"/>
                  </a:lnSpc>
                  <a:spcAft>
                    <a:spcPct val="15000"/>
                  </a:spcAft>
                  <a:defRPr/>
                </a:pPr>
                <a:r>
                  <a:rPr lang="en-US" sz="1000" dirty="0">
                    <a:solidFill>
                      <a:srgbClr val="000000"/>
                    </a:solidFill>
                  </a:rPr>
                  <a:t>Proven architecture at extreme scale, with enterprise class workload management, monitoring, reporting, and security capabilities.</a:t>
                </a:r>
              </a:p>
            </p:txBody>
          </p:sp>
          <p:sp>
            <p:nvSpPr>
              <p:cNvPr id="34" name="Oval 33"/>
              <p:cNvSpPr/>
              <p:nvPr/>
            </p:nvSpPr>
            <p:spPr>
              <a:xfrm>
                <a:off x="566771" y="4100512"/>
                <a:ext cx="398840" cy="3594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5000"/>
                  </a:lnSpc>
                  <a:spcAft>
                    <a:spcPct val="15000"/>
                  </a:spcAft>
                  <a:defRPr/>
                </a:pPr>
                <a:r>
                  <a:rPr lang="en-US" sz="900" dirty="0">
                    <a:solidFill>
                      <a:srgbClr val="000000"/>
                    </a:solidFill>
                  </a:rPr>
                  <a:t>3</a:t>
                </a:r>
              </a:p>
            </p:txBody>
          </p:sp>
        </p:grpSp>
        <p:sp>
          <p:nvSpPr>
            <p:cNvPr id="35" name="TextBox 18"/>
            <p:cNvSpPr txBox="1">
              <a:spLocks noChangeArrowheads="1"/>
            </p:cNvSpPr>
            <p:nvPr/>
          </p:nvSpPr>
          <p:spPr bwMode="auto">
            <a:xfrm>
              <a:off x="6256139" y="3342023"/>
              <a:ext cx="1975365" cy="239732"/>
            </a:xfrm>
            <a:prstGeom prst="rect">
              <a:avLst/>
            </a:prstGeom>
            <a:noFill/>
            <a:ln w="9525">
              <a:noFill/>
              <a:miter lim="800000"/>
              <a:headEnd/>
              <a:tailEnd/>
            </a:ln>
          </p:spPr>
          <p:txBody>
            <a:bodyPr wrap="none" lIns="91363" tIns="45682" rIns="91363" bIns="45682">
              <a:spAutoFit/>
            </a:bodyPr>
            <a:lstStyle/>
            <a:p>
              <a:pPr eaLnBrk="1" hangingPunct="1">
                <a:lnSpc>
                  <a:spcPct val="95000"/>
                </a:lnSpc>
                <a:spcAft>
                  <a:spcPct val="15000"/>
                </a:spcAft>
                <a:defRPr/>
              </a:pPr>
              <a:r>
                <a:rPr lang="en-US" altLang="en-US" sz="1000" b="1" dirty="0">
                  <a:solidFill>
                    <a:srgbClr val="00B2EF">
                      <a:lumMod val="50000"/>
                    </a:srgbClr>
                  </a:solidFill>
                  <a:ea typeface="MS PGothic" pitchFamily="34" charset="-128"/>
                </a:rPr>
                <a:t>Reduce Administration Costs</a:t>
              </a:r>
            </a:p>
          </p:txBody>
        </p:sp>
      </p:grpSp>
      <p:sp>
        <p:nvSpPr>
          <p:cNvPr id="19"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24</a:t>
            </a:fld>
            <a:endParaRPr lang="en-US" sz="750" dirty="0"/>
          </a:p>
        </p:txBody>
      </p:sp>
      <p:pic>
        <p:nvPicPr>
          <p:cNvPr id="6" name="Picture 5"/>
          <p:cNvPicPr>
            <a:picLocks noChangeAspect="1"/>
          </p:cNvPicPr>
          <p:nvPr/>
        </p:nvPicPr>
        <p:blipFill>
          <a:blip r:embed="rId3"/>
          <a:stretch>
            <a:fillRect/>
          </a:stretch>
        </p:blipFill>
        <p:spPr>
          <a:xfrm>
            <a:off x="324582" y="863600"/>
            <a:ext cx="5657118" cy="3708400"/>
          </a:xfrm>
          <a:prstGeom prst="rect">
            <a:avLst/>
          </a:prstGeom>
        </p:spPr>
      </p:pic>
    </p:spTree>
    <p:extLst>
      <p:ext uri="{BB962C8B-B14F-4D97-AF65-F5344CB8AC3E}">
        <p14:creationId xmlns:p14="http://schemas.microsoft.com/office/powerpoint/2010/main" val="153455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335450" y="58800"/>
            <a:ext cx="8506046" cy="676196"/>
          </a:xfrm>
          <a:prstGeom prst="rect">
            <a:avLst/>
          </a:prstGeom>
        </p:spPr>
        <p:txBody>
          <a:bodyPr vert="horz" lIns="0" tIns="45720" rIns="91440" bIns="45720" rtlCol="0" anchor="ctr" anchorCtr="0">
            <a:noAutofit/>
          </a:bodyPr>
          <a:lst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a:lstStyle>
          <a:p>
            <a:r>
              <a:rPr lang="en-US" dirty="0"/>
              <a:t>Response to the Lesson Learned </a:t>
            </a:r>
          </a:p>
        </p:txBody>
      </p:sp>
      <p:sp>
        <p:nvSpPr>
          <p:cNvPr id="36"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25</a:t>
            </a:fld>
            <a:endParaRPr lang="en-US" sz="750" dirty="0"/>
          </a:p>
        </p:txBody>
      </p:sp>
      <p:sp>
        <p:nvSpPr>
          <p:cNvPr id="37" name="Content Placeholder 2"/>
          <p:cNvSpPr>
            <a:spLocks noGrp="1"/>
          </p:cNvSpPr>
          <p:nvPr>
            <p:ph idx="1"/>
          </p:nvPr>
        </p:nvSpPr>
        <p:spPr>
          <a:xfrm>
            <a:off x="301668" y="844550"/>
            <a:ext cx="7911154" cy="3790950"/>
          </a:xfrm>
        </p:spPr>
        <p:txBody>
          <a:bodyPr/>
          <a:lstStyle/>
          <a:p>
            <a:r>
              <a:rPr lang="en-US" sz="1600" b="1" dirty="0"/>
              <a:t>Gaps in current state of </a:t>
            </a:r>
            <a:r>
              <a:rPr lang="en-US" sz="1600" b="1" dirty="0" err="1"/>
              <a:t>Kubernetes</a:t>
            </a:r>
            <a:endParaRPr lang="en-US" sz="1600" b="1" dirty="0"/>
          </a:p>
          <a:p>
            <a:pPr lvl="1"/>
            <a:r>
              <a:rPr lang="en-US" sz="1600" dirty="0"/>
              <a:t>Single installer and operation manager to manage disparate parts together  </a:t>
            </a:r>
          </a:p>
          <a:p>
            <a:pPr lvl="1"/>
            <a:r>
              <a:rPr lang="en-US" sz="1600" dirty="0"/>
              <a:t>Unified GUI as management console for various services</a:t>
            </a:r>
          </a:p>
          <a:p>
            <a:pPr lvl="1"/>
            <a:r>
              <a:rPr lang="en-US" sz="1600" dirty="0"/>
              <a:t>Single API end-point</a:t>
            </a:r>
          </a:p>
          <a:p>
            <a:pPr lvl="1"/>
            <a:r>
              <a:rPr lang="en-US" sz="1600" dirty="0"/>
              <a:t>Single user service end-point and load balancer</a:t>
            </a:r>
          </a:p>
          <a:p>
            <a:pPr lvl="1"/>
            <a:r>
              <a:rPr lang="en-US" sz="1600" dirty="0"/>
              <a:t>Central authentication and authorization manager</a:t>
            </a:r>
          </a:p>
          <a:p>
            <a:pPr lvl="1"/>
            <a:r>
              <a:rPr lang="en-US" sz="1600" dirty="0"/>
              <a:t>Resource manager to support various workload manager and fine-grain resource sharing</a:t>
            </a:r>
          </a:p>
          <a:p>
            <a:r>
              <a:rPr lang="en-US" sz="1600" b="1" dirty="0"/>
              <a:t>Enterprise Requirement</a:t>
            </a:r>
          </a:p>
          <a:p>
            <a:pPr lvl="1"/>
            <a:r>
              <a:rPr lang="en-US" sz="1600" dirty="0"/>
              <a:t>HA topology</a:t>
            </a:r>
          </a:p>
          <a:p>
            <a:pPr lvl="1"/>
            <a:r>
              <a:rPr lang="en-US" sz="1600" dirty="0"/>
              <a:t>System services live rolling upgrade and live reconfiguration</a:t>
            </a:r>
          </a:p>
          <a:p>
            <a:pPr lvl="1"/>
            <a:r>
              <a:rPr lang="en-US" sz="1600" dirty="0"/>
              <a:t>Heterogonous environment (Power, X86, GPU and so on) </a:t>
            </a:r>
          </a:p>
          <a:p>
            <a:pPr lvl="1"/>
            <a:r>
              <a:rPr lang="en-US" sz="1600" dirty="0"/>
              <a:t>Trouble-shooting, audit, alarm and event</a:t>
            </a:r>
          </a:p>
          <a:p>
            <a:pPr lvl="1"/>
            <a:r>
              <a:rPr lang="en-US" sz="1600" dirty="0"/>
              <a:t>Multiple site </a:t>
            </a:r>
          </a:p>
          <a:p>
            <a:pPr lvl="1"/>
            <a:endParaRPr lang="en-US" sz="1100" dirty="0"/>
          </a:p>
        </p:txBody>
      </p:sp>
    </p:spTree>
    <p:extLst>
      <p:ext uri="{BB962C8B-B14F-4D97-AF65-F5344CB8AC3E}">
        <p14:creationId xmlns:p14="http://schemas.microsoft.com/office/powerpoint/2010/main" val="208375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Conductor for Containers Community Edition</a:t>
            </a:r>
          </a:p>
        </p:txBody>
      </p:sp>
      <p:sp>
        <p:nvSpPr>
          <p:cNvPr id="3" name="Content Placeholder 2"/>
          <p:cNvSpPr>
            <a:spLocks noGrp="1"/>
          </p:cNvSpPr>
          <p:nvPr>
            <p:ph idx="1"/>
          </p:nvPr>
        </p:nvSpPr>
        <p:spPr/>
        <p:txBody>
          <a:bodyPr/>
          <a:lstStyle/>
          <a:p>
            <a:r>
              <a:rPr lang="en-US" dirty="0"/>
              <a:t>Community Edition v0.1 (Tech Preview) is releasing soon!</a:t>
            </a:r>
          </a:p>
          <a:p>
            <a:r>
              <a:rPr lang="en-US" dirty="0"/>
              <a:t>Free to use as you wish.</a:t>
            </a:r>
          </a:p>
          <a:p>
            <a:r>
              <a:rPr lang="en-US" dirty="0"/>
              <a:t>We are looking for feedback for our roadmap.</a:t>
            </a:r>
          </a:p>
          <a:p>
            <a:r>
              <a:rPr lang="en-US" dirty="0"/>
              <a:t>Register on our community page: </a:t>
            </a:r>
            <a:r>
              <a:rPr lang="en-US" u="sng" dirty="0">
                <a:hlinkClick r:id="rId2"/>
              </a:rPr>
              <a:t>http://ibm.biz/ConductorForContainers</a:t>
            </a:r>
            <a:r>
              <a:rPr lang="en-US" dirty="0">
                <a:hlinkClick r:id="rId2"/>
              </a:rPr>
              <a:t> </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26</a:t>
            </a:fld>
            <a:endParaRPr lang="en-US" dirty="0"/>
          </a:p>
        </p:txBody>
      </p:sp>
    </p:spTree>
    <p:extLst>
      <p:ext uri="{BB962C8B-B14F-4D97-AF65-F5344CB8AC3E}">
        <p14:creationId xmlns:p14="http://schemas.microsoft.com/office/powerpoint/2010/main" val="2526654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335450" y="58800"/>
            <a:ext cx="8506046" cy="676196"/>
          </a:xfrm>
          <a:prstGeom prst="rect">
            <a:avLst/>
          </a:prstGeom>
        </p:spPr>
        <p:txBody>
          <a:bodyPr vert="horz" lIns="0" tIns="45720" rIns="91440" bIns="45720" rtlCol="0" anchor="ctr" anchorCtr="0">
            <a:noAutofit/>
          </a:bodyPr>
          <a:lst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a:lstStyle>
          <a:p>
            <a:r>
              <a:rPr lang="en-US" dirty="0"/>
              <a:t>Release Timeline </a:t>
            </a:r>
          </a:p>
        </p:txBody>
      </p:sp>
      <p:sp>
        <p:nvSpPr>
          <p:cNvPr id="36"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27</a:t>
            </a:fld>
            <a:endParaRPr lang="en-US" sz="750" dirty="0"/>
          </a:p>
        </p:txBody>
      </p:sp>
      <p:cxnSp>
        <p:nvCxnSpPr>
          <p:cNvPr id="8" name="Straight Connector 7"/>
          <p:cNvCxnSpPr/>
          <p:nvPr/>
        </p:nvCxnSpPr>
        <p:spPr>
          <a:xfrm>
            <a:off x="7162836" y="1215235"/>
            <a:ext cx="12700" cy="3225053"/>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16150" y="1222380"/>
            <a:ext cx="12700" cy="3225053"/>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24379" y="1222380"/>
            <a:ext cx="11113" cy="3225053"/>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69466" y="1222380"/>
            <a:ext cx="11112" cy="3225053"/>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1027547" y="4066134"/>
            <a:ext cx="6401376" cy="267066"/>
          </a:xfrm>
          <a:prstGeom prst="rightArrow">
            <a:avLst>
              <a:gd name="adj1" fmla="val 20450"/>
              <a:gd name="adj2" fmla="val 60702"/>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buNone/>
            </a:pPr>
            <a:endParaRPr lang="en-GB" sz="675"/>
          </a:p>
        </p:txBody>
      </p:sp>
      <p:sp>
        <p:nvSpPr>
          <p:cNvPr id="13" name="TextBox 11"/>
          <p:cNvSpPr txBox="1">
            <a:spLocks noChangeArrowheads="1"/>
          </p:cNvSpPr>
          <p:nvPr/>
        </p:nvSpPr>
        <p:spPr bwMode="auto">
          <a:xfrm>
            <a:off x="1561712" y="4406159"/>
            <a:ext cx="996950" cy="213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lnSpc>
                <a:spcPct val="100000"/>
              </a:lnSpc>
              <a:buNone/>
            </a:pPr>
            <a:r>
              <a:rPr lang="en-GB" sz="788" dirty="0">
                <a:solidFill>
                  <a:schemeClr val="accent2">
                    <a:lumMod val="50000"/>
                  </a:schemeClr>
                </a:solidFill>
                <a:cs typeface="Arial" pitchFamily="34" charset="0"/>
              </a:rPr>
              <a:t>3Q16</a:t>
            </a:r>
          </a:p>
        </p:txBody>
      </p:sp>
      <p:sp>
        <p:nvSpPr>
          <p:cNvPr id="14" name="TextBox 12"/>
          <p:cNvSpPr txBox="1">
            <a:spLocks noChangeArrowheads="1"/>
          </p:cNvSpPr>
          <p:nvPr/>
        </p:nvSpPr>
        <p:spPr bwMode="auto">
          <a:xfrm>
            <a:off x="3580622" y="4432347"/>
            <a:ext cx="998538" cy="213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lnSpc>
                <a:spcPct val="100000"/>
              </a:lnSpc>
              <a:buNone/>
            </a:pPr>
            <a:r>
              <a:rPr lang="en-GB" sz="788" dirty="0">
                <a:solidFill>
                  <a:schemeClr val="accent2">
                    <a:lumMod val="50000"/>
                  </a:schemeClr>
                </a:solidFill>
                <a:cs typeface="Arial" pitchFamily="34" charset="0"/>
              </a:rPr>
              <a:t>4Q16</a:t>
            </a:r>
          </a:p>
        </p:txBody>
      </p:sp>
      <p:sp>
        <p:nvSpPr>
          <p:cNvPr id="15" name="TextBox 13"/>
          <p:cNvSpPr txBox="1">
            <a:spLocks noChangeArrowheads="1"/>
          </p:cNvSpPr>
          <p:nvPr/>
        </p:nvSpPr>
        <p:spPr bwMode="auto">
          <a:xfrm>
            <a:off x="5628895" y="4393065"/>
            <a:ext cx="996950" cy="213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lnSpc>
                <a:spcPct val="100000"/>
              </a:lnSpc>
              <a:buNone/>
            </a:pPr>
            <a:r>
              <a:rPr lang="en-GB" sz="788" dirty="0">
                <a:solidFill>
                  <a:schemeClr val="accent2">
                    <a:lumMod val="50000"/>
                  </a:schemeClr>
                </a:solidFill>
                <a:cs typeface="Arial" pitchFamily="34" charset="0"/>
              </a:rPr>
              <a:t>1Q17</a:t>
            </a:r>
          </a:p>
        </p:txBody>
      </p:sp>
      <p:sp>
        <p:nvSpPr>
          <p:cNvPr id="17" name="Flowchart: Or 16"/>
          <p:cNvSpPr/>
          <p:nvPr/>
        </p:nvSpPr>
        <p:spPr>
          <a:xfrm>
            <a:off x="2946994" y="4091904"/>
            <a:ext cx="225425" cy="160776"/>
          </a:xfrm>
          <a:prstGeom prst="flowChartOr">
            <a:avLst/>
          </a:prstGeom>
          <a:solidFill>
            <a:srgbClr val="F5FF93"/>
          </a:solidFill>
        </p:spPr>
        <p:style>
          <a:lnRef idx="0">
            <a:schemeClr val="accent2"/>
          </a:lnRef>
          <a:fillRef idx="3">
            <a:schemeClr val="accent2"/>
          </a:fillRef>
          <a:effectRef idx="3">
            <a:schemeClr val="accent2"/>
          </a:effectRef>
          <a:fontRef idx="minor">
            <a:schemeClr val="lt1"/>
          </a:fontRef>
        </p:style>
        <p:txBody>
          <a:bodyPr anchor="ctr"/>
          <a:lstStyle/>
          <a:p>
            <a:pPr algn="ctr">
              <a:lnSpc>
                <a:spcPct val="100000"/>
              </a:lnSpc>
              <a:buNone/>
              <a:defRPr/>
            </a:pPr>
            <a:endParaRPr lang="en-GB" sz="1050"/>
          </a:p>
        </p:txBody>
      </p:sp>
      <p:cxnSp>
        <p:nvCxnSpPr>
          <p:cNvPr id="18" name="Elbow Connector 17"/>
          <p:cNvCxnSpPr>
            <a:stCxn id="22" idx="2"/>
            <a:endCxn id="17" idx="0"/>
          </p:cNvCxnSpPr>
          <p:nvPr/>
        </p:nvCxnSpPr>
        <p:spPr>
          <a:xfrm rot="16200000" flipH="1">
            <a:off x="2428527" y="3460724"/>
            <a:ext cx="360364" cy="90199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9" name="Flowchart: Or 18"/>
          <p:cNvSpPr/>
          <p:nvPr/>
        </p:nvSpPr>
        <p:spPr>
          <a:xfrm>
            <a:off x="916834" y="4100293"/>
            <a:ext cx="225425" cy="160776"/>
          </a:xfrm>
          <a:prstGeom prst="flowChartOr">
            <a:avLst/>
          </a:prstGeom>
          <a:solidFill>
            <a:srgbClr val="F5FF93"/>
          </a:solidFill>
        </p:spPr>
        <p:style>
          <a:lnRef idx="0">
            <a:schemeClr val="accent2"/>
          </a:lnRef>
          <a:fillRef idx="3">
            <a:schemeClr val="accent2"/>
          </a:fillRef>
          <a:effectRef idx="3">
            <a:schemeClr val="accent2"/>
          </a:effectRef>
          <a:fontRef idx="minor">
            <a:schemeClr val="lt1"/>
          </a:fontRef>
        </p:style>
        <p:txBody>
          <a:bodyPr anchor="ctr"/>
          <a:lstStyle/>
          <a:p>
            <a:pPr algn="ctr">
              <a:lnSpc>
                <a:spcPct val="100000"/>
              </a:lnSpc>
              <a:buNone/>
              <a:defRPr/>
            </a:pPr>
            <a:endParaRPr lang="en-GB" sz="1050"/>
          </a:p>
        </p:txBody>
      </p:sp>
      <p:sp>
        <p:nvSpPr>
          <p:cNvPr id="22" name="Rounded Rectangle 21"/>
          <p:cNvSpPr/>
          <p:nvPr/>
        </p:nvSpPr>
        <p:spPr>
          <a:xfrm>
            <a:off x="1240488" y="1471127"/>
            <a:ext cx="1834445" cy="2260413"/>
          </a:xfrm>
          <a:prstGeom prst="roundRect">
            <a:avLst>
              <a:gd name="adj" fmla="val 6871"/>
            </a:avLst>
          </a:prstGeom>
          <a:gradFill flip="none" rotWithShape="1">
            <a:gsLst>
              <a:gs pos="0">
                <a:srgbClr val="5E9EFF"/>
              </a:gs>
              <a:gs pos="39999">
                <a:srgbClr val="85C2FF"/>
              </a:gs>
              <a:gs pos="70000">
                <a:srgbClr val="C4D6EB"/>
              </a:gs>
              <a:gs pos="100000">
                <a:srgbClr val="FFEBFA"/>
              </a:gs>
            </a:gsLst>
            <a:lin ang="54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t" anchorCtr="0"/>
          <a:lstStyle/>
          <a:p>
            <a:pPr algn="ctr">
              <a:spcBef>
                <a:spcPts val="0"/>
              </a:spcBef>
            </a:pPr>
            <a:r>
              <a:rPr lang="en-GB" sz="1050" b="1" i="1" dirty="0">
                <a:solidFill>
                  <a:srgbClr val="191919"/>
                </a:solidFill>
              </a:rPr>
              <a:t>Community Edition 0.1</a:t>
            </a:r>
          </a:p>
          <a:p>
            <a:pPr algn="ctr">
              <a:spcBef>
                <a:spcPts val="0"/>
              </a:spcBef>
            </a:pPr>
            <a:endParaRPr lang="en-GB" sz="825" b="1" i="1" dirty="0">
              <a:solidFill>
                <a:srgbClr val="191919"/>
              </a:solidFill>
            </a:endParaRPr>
          </a:p>
          <a:p>
            <a:pPr>
              <a:spcBef>
                <a:spcPts val="0"/>
              </a:spcBef>
            </a:pPr>
            <a:r>
              <a:rPr lang="en-GB" sz="825" b="1" i="1" dirty="0">
                <a:solidFill>
                  <a:srgbClr val="191919"/>
                </a:solidFill>
              </a:rPr>
              <a:t>Initial version</a:t>
            </a:r>
          </a:p>
          <a:p>
            <a:pPr marL="135767">
              <a:spcBef>
                <a:spcPts val="0"/>
              </a:spcBef>
            </a:pPr>
            <a:r>
              <a:rPr lang="en-GB" sz="825" dirty="0" err="1">
                <a:solidFill>
                  <a:srgbClr val="191919"/>
                </a:solidFill>
              </a:rPr>
              <a:t>Kubernetes&amp;Mesos</a:t>
            </a:r>
            <a:r>
              <a:rPr lang="en-GB" sz="825" dirty="0">
                <a:solidFill>
                  <a:srgbClr val="191919"/>
                </a:solidFill>
              </a:rPr>
              <a:t> API/CLI</a:t>
            </a:r>
          </a:p>
          <a:p>
            <a:pPr marL="135767">
              <a:spcBef>
                <a:spcPts val="0"/>
              </a:spcBef>
            </a:pPr>
            <a:r>
              <a:rPr lang="en-GB" sz="825" dirty="0">
                <a:solidFill>
                  <a:srgbClr val="191919"/>
                </a:solidFill>
              </a:rPr>
              <a:t>GUI</a:t>
            </a:r>
          </a:p>
          <a:p>
            <a:pPr marL="135767">
              <a:spcBef>
                <a:spcPts val="0"/>
              </a:spcBef>
            </a:pPr>
            <a:r>
              <a:rPr lang="en-GB" sz="825" dirty="0">
                <a:solidFill>
                  <a:srgbClr val="191919"/>
                </a:solidFill>
              </a:rPr>
              <a:t>Installer and HA</a:t>
            </a:r>
          </a:p>
          <a:p>
            <a:pPr marL="135767">
              <a:spcBef>
                <a:spcPts val="0"/>
              </a:spcBef>
            </a:pPr>
            <a:r>
              <a:rPr lang="en-GB" sz="825" dirty="0">
                <a:solidFill>
                  <a:srgbClr val="191919"/>
                </a:solidFill>
              </a:rPr>
              <a:t>Authentication LDAP</a:t>
            </a:r>
          </a:p>
          <a:p>
            <a:pPr marL="135767">
              <a:spcBef>
                <a:spcPts val="0"/>
              </a:spcBef>
            </a:pPr>
            <a:r>
              <a:rPr lang="en-GB" sz="825" dirty="0">
                <a:solidFill>
                  <a:srgbClr val="191919"/>
                </a:solidFill>
              </a:rPr>
              <a:t>App store</a:t>
            </a:r>
          </a:p>
          <a:p>
            <a:pPr marL="135767">
              <a:spcBef>
                <a:spcPts val="0"/>
              </a:spcBef>
            </a:pPr>
            <a:r>
              <a:rPr lang="en-GB" sz="825" dirty="0">
                <a:solidFill>
                  <a:srgbClr val="191919"/>
                </a:solidFill>
              </a:rPr>
              <a:t>Private image registry</a:t>
            </a:r>
          </a:p>
          <a:p>
            <a:pPr>
              <a:spcBef>
                <a:spcPts val="0"/>
              </a:spcBef>
            </a:pPr>
            <a:r>
              <a:rPr lang="en-GB" sz="825" b="1" i="1" dirty="0">
                <a:solidFill>
                  <a:srgbClr val="191919"/>
                </a:solidFill>
              </a:rPr>
              <a:t>Sample Apps in App Store</a:t>
            </a:r>
          </a:p>
          <a:p>
            <a:pPr marL="135767">
              <a:spcBef>
                <a:spcPts val="0"/>
              </a:spcBef>
            </a:pPr>
            <a:r>
              <a:rPr lang="en-GB" sz="825" dirty="0" err="1">
                <a:solidFill>
                  <a:srgbClr val="191919"/>
                </a:solidFill>
              </a:rPr>
              <a:t>Nginx</a:t>
            </a:r>
            <a:r>
              <a:rPr lang="en-GB" sz="825" dirty="0">
                <a:solidFill>
                  <a:srgbClr val="191919"/>
                </a:solidFill>
              </a:rPr>
              <a:t>, </a:t>
            </a:r>
            <a:r>
              <a:rPr lang="en-GB" sz="825" dirty="0" err="1">
                <a:solidFill>
                  <a:srgbClr val="191919"/>
                </a:solidFill>
              </a:rPr>
              <a:t>SockShop</a:t>
            </a:r>
            <a:r>
              <a:rPr lang="en-GB" sz="825" dirty="0">
                <a:solidFill>
                  <a:srgbClr val="191919"/>
                </a:solidFill>
              </a:rPr>
              <a:t>  </a:t>
            </a:r>
          </a:p>
          <a:p>
            <a:pPr>
              <a:spcBef>
                <a:spcPts val="0"/>
              </a:spcBef>
            </a:pPr>
            <a:r>
              <a:rPr lang="en-GB" sz="825" b="1" i="1" dirty="0">
                <a:solidFill>
                  <a:srgbClr val="191919"/>
                </a:solidFill>
              </a:rPr>
              <a:t>Build-in Network </a:t>
            </a:r>
          </a:p>
          <a:p>
            <a:pPr marL="135767">
              <a:spcBef>
                <a:spcPts val="0"/>
              </a:spcBef>
            </a:pPr>
            <a:r>
              <a:rPr lang="en-GB" sz="825" dirty="0">
                <a:solidFill>
                  <a:srgbClr val="191919"/>
                </a:solidFill>
              </a:rPr>
              <a:t>Flannel</a:t>
            </a:r>
          </a:p>
          <a:p>
            <a:pPr>
              <a:spcBef>
                <a:spcPts val="0"/>
              </a:spcBef>
            </a:pPr>
            <a:r>
              <a:rPr lang="en-GB" sz="825" b="1" i="1" dirty="0">
                <a:solidFill>
                  <a:srgbClr val="191919"/>
                </a:solidFill>
              </a:rPr>
              <a:t>Build-in Persistent Storage</a:t>
            </a:r>
          </a:p>
          <a:p>
            <a:pPr marL="135767">
              <a:spcBef>
                <a:spcPts val="0"/>
              </a:spcBef>
            </a:pPr>
            <a:r>
              <a:rPr lang="en-GB" sz="825" dirty="0">
                <a:solidFill>
                  <a:srgbClr val="191919"/>
                </a:solidFill>
              </a:rPr>
              <a:t>NFS, </a:t>
            </a:r>
            <a:r>
              <a:rPr lang="en-GB" sz="825" dirty="0" err="1">
                <a:solidFill>
                  <a:srgbClr val="191919"/>
                </a:solidFill>
              </a:rPr>
              <a:t>Glusterfs</a:t>
            </a:r>
            <a:endParaRPr lang="en-GB" sz="825" dirty="0">
              <a:solidFill>
                <a:srgbClr val="191919"/>
              </a:solidFill>
            </a:endParaRPr>
          </a:p>
          <a:p>
            <a:pPr>
              <a:spcBef>
                <a:spcPts val="0"/>
              </a:spcBef>
            </a:pPr>
            <a:r>
              <a:rPr lang="en-GB" sz="825" b="1" i="1" dirty="0">
                <a:solidFill>
                  <a:srgbClr val="191919"/>
                </a:solidFill>
              </a:rPr>
              <a:t>HW Support </a:t>
            </a:r>
          </a:p>
          <a:p>
            <a:pPr marL="135767">
              <a:spcBef>
                <a:spcPts val="0"/>
              </a:spcBef>
            </a:pPr>
            <a:r>
              <a:rPr lang="en-GB" sz="825" dirty="0">
                <a:solidFill>
                  <a:srgbClr val="191919"/>
                </a:solidFill>
              </a:rPr>
              <a:t>Power, x86</a:t>
            </a:r>
          </a:p>
          <a:p>
            <a:pPr marL="135767">
              <a:spcBef>
                <a:spcPts val="0"/>
              </a:spcBef>
            </a:pPr>
            <a:endParaRPr lang="en-GB" sz="825" dirty="0">
              <a:solidFill>
                <a:srgbClr val="191919"/>
              </a:solidFill>
            </a:endParaRPr>
          </a:p>
          <a:p>
            <a:pPr marL="135767">
              <a:spcBef>
                <a:spcPts val="0"/>
              </a:spcBef>
            </a:pPr>
            <a:endParaRPr lang="en-GB" sz="825" dirty="0">
              <a:solidFill>
                <a:srgbClr val="191919"/>
              </a:solidFill>
            </a:endParaRPr>
          </a:p>
        </p:txBody>
      </p:sp>
      <p:sp>
        <p:nvSpPr>
          <p:cNvPr id="24" name="Flowchart: Or 117"/>
          <p:cNvSpPr/>
          <p:nvPr/>
        </p:nvSpPr>
        <p:spPr>
          <a:xfrm>
            <a:off x="3842106" y="4122346"/>
            <a:ext cx="225425" cy="160776"/>
          </a:xfrm>
          <a:prstGeom prst="flowChartOr">
            <a:avLst/>
          </a:prstGeom>
          <a:solidFill>
            <a:srgbClr val="F5FF93"/>
          </a:solidFill>
        </p:spPr>
        <p:style>
          <a:lnRef idx="0">
            <a:schemeClr val="accent2"/>
          </a:lnRef>
          <a:fillRef idx="3">
            <a:schemeClr val="accent2"/>
          </a:fillRef>
          <a:effectRef idx="3">
            <a:schemeClr val="accent2"/>
          </a:effectRef>
          <a:fontRef idx="minor">
            <a:schemeClr val="lt1"/>
          </a:fontRef>
        </p:style>
        <p:txBody>
          <a:bodyPr anchor="ctr"/>
          <a:lstStyle/>
          <a:p>
            <a:pPr algn="ctr">
              <a:lnSpc>
                <a:spcPct val="100000"/>
              </a:lnSpc>
              <a:buNone/>
              <a:defRPr/>
            </a:pPr>
            <a:endParaRPr lang="en-GB" sz="1050"/>
          </a:p>
        </p:txBody>
      </p:sp>
      <p:cxnSp>
        <p:nvCxnSpPr>
          <p:cNvPr id="25" name="Elbow Connector 24"/>
          <p:cNvCxnSpPr>
            <a:stCxn id="26" idx="2"/>
            <a:endCxn id="24" idx="0"/>
          </p:cNvCxnSpPr>
          <p:nvPr/>
        </p:nvCxnSpPr>
        <p:spPr>
          <a:xfrm rot="5400000">
            <a:off x="3857794" y="3767688"/>
            <a:ext cx="451684" cy="25763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341947" y="1471128"/>
            <a:ext cx="1741010" cy="2199534"/>
          </a:xfrm>
          <a:prstGeom prst="roundRect">
            <a:avLst>
              <a:gd name="adj" fmla="val 6871"/>
            </a:avLst>
          </a:prstGeom>
          <a:gradFill flip="none" rotWithShape="1">
            <a:gsLst>
              <a:gs pos="0">
                <a:srgbClr val="5E9EFF"/>
              </a:gs>
              <a:gs pos="39999">
                <a:srgbClr val="85C2FF"/>
              </a:gs>
              <a:gs pos="70000">
                <a:srgbClr val="C4D6EB"/>
              </a:gs>
              <a:gs pos="100000">
                <a:srgbClr val="FFEBFA"/>
              </a:gs>
            </a:gsLst>
            <a:lin ang="54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t" anchorCtr="0"/>
          <a:lstStyle/>
          <a:p>
            <a:pPr algn="ctr">
              <a:spcBef>
                <a:spcPts val="0"/>
              </a:spcBef>
            </a:pPr>
            <a:r>
              <a:rPr lang="en-GB" sz="1050" b="1" i="1" dirty="0">
                <a:solidFill>
                  <a:srgbClr val="191919"/>
                </a:solidFill>
              </a:rPr>
              <a:t>Community Edition 0.2</a:t>
            </a:r>
          </a:p>
          <a:p>
            <a:pPr algn="ctr">
              <a:spcBef>
                <a:spcPts val="0"/>
              </a:spcBef>
            </a:pPr>
            <a:endParaRPr lang="en-GB" sz="825" b="1" i="1" dirty="0">
              <a:solidFill>
                <a:srgbClr val="191919"/>
              </a:solidFill>
            </a:endParaRPr>
          </a:p>
          <a:p>
            <a:pPr>
              <a:spcBef>
                <a:spcPts val="0"/>
              </a:spcBef>
            </a:pPr>
            <a:r>
              <a:rPr lang="en-GB" sz="825" b="1" i="1" dirty="0">
                <a:solidFill>
                  <a:srgbClr val="191919"/>
                </a:solidFill>
              </a:rPr>
              <a:t>Spark</a:t>
            </a:r>
          </a:p>
          <a:p>
            <a:pPr marL="135767">
              <a:spcBef>
                <a:spcPts val="0"/>
              </a:spcBef>
            </a:pPr>
            <a:r>
              <a:rPr lang="en-GB" sz="825" dirty="0">
                <a:solidFill>
                  <a:srgbClr val="191919"/>
                </a:solidFill>
              </a:rPr>
              <a:t>Spark Session Scheduler</a:t>
            </a:r>
          </a:p>
          <a:p>
            <a:pPr>
              <a:spcBef>
                <a:spcPts val="0"/>
              </a:spcBef>
            </a:pPr>
            <a:r>
              <a:rPr lang="en-GB" sz="825" b="1" i="1" dirty="0">
                <a:solidFill>
                  <a:srgbClr val="191919"/>
                </a:solidFill>
              </a:rPr>
              <a:t>Open Source</a:t>
            </a:r>
          </a:p>
          <a:p>
            <a:pPr marL="135767"/>
            <a:r>
              <a:rPr lang="en-GB" sz="825" dirty="0">
                <a:solidFill>
                  <a:srgbClr val="191919"/>
                </a:solidFill>
              </a:rPr>
              <a:t>Rebase on fr8r</a:t>
            </a:r>
          </a:p>
          <a:p>
            <a:pPr>
              <a:spcBef>
                <a:spcPts val="0"/>
              </a:spcBef>
            </a:pPr>
            <a:r>
              <a:rPr lang="en-GB" sz="825" b="1" i="1" dirty="0" err="1">
                <a:solidFill>
                  <a:srgbClr val="191919"/>
                </a:solidFill>
              </a:rPr>
              <a:t>Kubernetes</a:t>
            </a:r>
            <a:endParaRPr lang="en-GB" sz="825" b="1" i="1" dirty="0">
              <a:solidFill>
                <a:srgbClr val="191919"/>
              </a:solidFill>
            </a:endParaRPr>
          </a:p>
          <a:p>
            <a:pPr marL="135767">
              <a:spcBef>
                <a:spcPts val="0"/>
              </a:spcBef>
            </a:pPr>
            <a:r>
              <a:rPr lang="en-GB" sz="825" dirty="0">
                <a:solidFill>
                  <a:srgbClr val="191919"/>
                </a:solidFill>
              </a:rPr>
              <a:t>Build-in ingress service</a:t>
            </a:r>
          </a:p>
          <a:p>
            <a:pPr>
              <a:spcBef>
                <a:spcPts val="0"/>
              </a:spcBef>
            </a:pPr>
            <a:r>
              <a:rPr lang="en-GB" sz="825" b="1" i="1">
                <a:solidFill>
                  <a:srgbClr val="191919"/>
                </a:solidFill>
              </a:rPr>
              <a:t>HW </a:t>
            </a:r>
            <a:r>
              <a:rPr lang="en-GB" sz="825" b="1" i="1" dirty="0">
                <a:solidFill>
                  <a:srgbClr val="191919"/>
                </a:solidFill>
              </a:rPr>
              <a:t>Support </a:t>
            </a:r>
          </a:p>
          <a:p>
            <a:pPr marL="135767">
              <a:spcBef>
                <a:spcPts val="0"/>
              </a:spcBef>
            </a:pPr>
            <a:r>
              <a:rPr lang="en-GB" sz="825" dirty="0">
                <a:solidFill>
                  <a:srgbClr val="191919"/>
                </a:solidFill>
              </a:rPr>
              <a:t>Z</a:t>
            </a:r>
          </a:p>
          <a:p>
            <a:pPr marL="135767">
              <a:spcBef>
                <a:spcPts val="0"/>
              </a:spcBef>
            </a:pPr>
            <a:endParaRPr lang="en-GB" sz="825" dirty="0">
              <a:solidFill>
                <a:srgbClr val="191919"/>
              </a:solidFill>
            </a:endParaRPr>
          </a:p>
        </p:txBody>
      </p:sp>
      <p:sp>
        <p:nvSpPr>
          <p:cNvPr id="28" name="Flowchart: Or 117"/>
          <p:cNvSpPr/>
          <p:nvPr/>
        </p:nvSpPr>
        <p:spPr>
          <a:xfrm>
            <a:off x="4838322" y="4106645"/>
            <a:ext cx="225425" cy="160776"/>
          </a:xfrm>
          <a:prstGeom prst="flowChartOr">
            <a:avLst/>
          </a:prstGeom>
          <a:solidFill>
            <a:srgbClr val="F5FF93"/>
          </a:solidFill>
        </p:spPr>
        <p:style>
          <a:lnRef idx="0">
            <a:schemeClr val="accent2"/>
          </a:lnRef>
          <a:fillRef idx="3">
            <a:schemeClr val="accent2"/>
          </a:fillRef>
          <a:effectRef idx="3">
            <a:schemeClr val="accent2"/>
          </a:effectRef>
          <a:fontRef idx="minor">
            <a:schemeClr val="lt1"/>
          </a:fontRef>
        </p:style>
        <p:txBody>
          <a:bodyPr anchor="ctr"/>
          <a:lstStyle/>
          <a:p>
            <a:pPr algn="ctr">
              <a:lnSpc>
                <a:spcPct val="100000"/>
              </a:lnSpc>
              <a:buNone/>
              <a:defRPr/>
            </a:pPr>
            <a:endParaRPr lang="en-GB" sz="1050"/>
          </a:p>
        </p:txBody>
      </p:sp>
      <p:cxnSp>
        <p:nvCxnSpPr>
          <p:cNvPr id="29" name="Elbow Connector 28"/>
          <p:cNvCxnSpPr>
            <a:stCxn id="30" idx="2"/>
            <a:endCxn id="28" idx="0"/>
          </p:cNvCxnSpPr>
          <p:nvPr/>
        </p:nvCxnSpPr>
        <p:spPr>
          <a:xfrm rot="5400000">
            <a:off x="5340589" y="3239760"/>
            <a:ext cx="477331" cy="1256438"/>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281175" y="1429182"/>
            <a:ext cx="1852595" cy="2200132"/>
          </a:xfrm>
          <a:prstGeom prst="roundRect">
            <a:avLst>
              <a:gd name="adj" fmla="val 6871"/>
            </a:avLst>
          </a:prstGeom>
          <a:gradFill flip="none" rotWithShape="1">
            <a:gsLst>
              <a:gs pos="0">
                <a:srgbClr val="5E9EFF"/>
              </a:gs>
              <a:gs pos="39999">
                <a:srgbClr val="85C2FF"/>
              </a:gs>
              <a:gs pos="70000">
                <a:srgbClr val="C4D6EB"/>
              </a:gs>
              <a:gs pos="100000">
                <a:srgbClr val="FFEBFA"/>
              </a:gs>
            </a:gsLst>
            <a:lin ang="54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t" anchorCtr="0"/>
          <a:lstStyle/>
          <a:p>
            <a:pPr algn="ctr">
              <a:spcBef>
                <a:spcPts val="0"/>
              </a:spcBef>
            </a:pPr>
            <a:r>
              <a:rPr lang="en-GB" sz="1050" b="1" i="1" dirty="0">
                <a:solidFill>
                  <a:srgbClr val="191919"/>
                </a:solidFill>
              </a:rPr>
              <a:t>Community Edition 0.3</a:t>
            </a:r>
          </a:p>
          <a:p>
            <a:pPr algn="ctr">
              <a:spcBef>
                <a:spcPts val="0"/>
              </a:spcBef>
            </a:pPr>
            <a:endParaRPr lang="en-GB" sz="825" b="1" i="1" dirty="0">
              <a:solidFill>
                <a:srgbClr val="191919"/>
              </a:solidFill>
            </a:endParaRPr>
          </a:p>
          <a:p>
            <a:pPr>
              <a:spcBef>
                <a:spcPts val="0"/>
              </a:spcBef>
            </a:pPr>
            <a:r>
              <a:rPr lang="en-GB" sz="825" b="1" i="1" dirty="0">
                <a:solidFill>
                  <a:srgbClr val="191919"/>
                </a:solidFill>
              </a:rPr>
              <a:t>CI/CD flow</a:t>
            </a:r>
          </a:p>
          <a:p>
            <a:pPr marL="135767">
              <a:spcBef>
                <a:spcPts val="0"/>
              </a:spcBef>
            </a:pPr>
            <a:r>
              <a:rPr lang="en-GB" sz="825" dirty="0">
                <a:solidFill>
                  <a:srgbClr val="191919"/>
                </a:solidFill>
              </a:rPr>
              <a:t>Jenkins </a:t>
            </a:r>
          </a:p>
          <a:p>
            <a:pPr marL="135767">
              <a:spcBef>
                <a:spcPts val="0"/>
              </a:spcBef>
            </a:pPr>
            <a:r>
              <a:rPr lang="en-GB" sz="825" dirty="0">
                <a:solidFill>
                  <a:srgbClr val="191919"/>
                </a:solidFill>
              </a:rPr>
              <a:t>Jenkins git/</a:t>
            </a:r>
            <a:r>
              <a:rPr lang="en-GB" sz="825" dirty="0" err="1">
                <a:solidFill>
                  <a:srgbClr val="191919"/>
                </a:solidFill>
              </a:rPr>
              <a:t>cvs</a:t>
            </a:r>
            <a:endParaRPr lang="en-GB" sz="825" dirty="0">
              <a:solidFill>
                <a:srgbClr val="191919"/>
              </a:solidFill>
            </a:endParaRPr>
          </a:p>
          <a:p>
            <a:pPr marL="135767">
              <a:spcBef>
                <a:spcPts val="0"/>
              </a:spcBef>
            </a:pPr>
            <a:r>
              <a:rPr lang="en-GB" sz="825" dirty="0">
                <a:solidFill>
                  <a:srgbClr val="191919"/>
                </a:solidFill>
              </a:rPr>
              <a:t>Jenkins private </a:t>
            </a:r>
            <a:r>
              <a:rPr lang="en-GB" sz="825" dirty="0" err="1">
                <a:solidFill>
                  <a:srgbClr val="191919"/>
                </a:solidFill>
              </a:rPr>
              <a:t>docker</a:t>
            </a:r>
            <a:r>
              <a:rPr lang="en-GB" sz="825" dirty="0">
                <a:solidFill>
                  <a:srgbClr val="191919"/>
                </a:solidFill>
              </a:rPr>
              <a:t> registry</a:t>
            </a:r>
          </a:p>
          <a:p>
            <a:pPr>
              <a:spcBef>
                <a:spcPts val="0"/>
              </a:spcBef>
            </a:pPr>
            <a:r>
              <a:rPr lang="en-GB" sz="825" b="1" i="1" dirty="0">
                <a:solidFill>
                  <a:srgbClr val="191919"/>
                </a:solidFill>
              </a:rPr>
              <a:t>Batch</a:t>
            </a:r>
          </a:p>
          <a:p>
            <a:pPr marL="135767">
              <a:spcBef>
                <a:spcPts val="0"/>
              </a:spcBef>
            </a:pPr>
            <a:r>
              <a:rPr lang="en-GB" sz="825" dirty="0" err="1">
                <a:solidFill>
                  <a:srgbClr val="191919"/>
                </a:solidFill>
              </a:rPr>
              <a:t>Kubernetes</a:t>
            </a:r>
            <a:r>
              <a:rPr lang="en-GB" sz="825" dirty="0">
                <a:solidFill>
                  <a:srgbClr val="191919"/>
                </a:solidFill>
              </a:rPr>
              <a:t> batch</a:t>
            </a:r>
          </a:p>
          <a:p>
            <a:pPr>
              <a:spcBef>
                <a:spcPts val="0"/>
              </a:spcBef>
            </a:pPr>
            <a:r>
              <a:rPr lang="en-GB" sz="825" b="1" i="1" dirty="0">
                <a:solidFill>
                  <a:srgbClr val="191919"/>
                </a:solidFill>
              </a:rPr>
              <a:t>Build-in App in App Store</a:t>
            </a:r>
          </a:p>
          <a:p>
            <a:pPr marL="135767"/>
            <a:r>
              <a:rPr lang="en-GB" sz="825" dirty="0">
                <a:solidFill>
                  <a:srgbClr val="191919"/>
                </a:solidFill>
              </a:rPr>
              <a:t>Marathon, Tomcat, React &amp; </a:t>
            </a:r>
            <a:r>
              <a:rPr lang="en-GB" sz="825" dirty="0" err="1">
                <a:solidFill>
                  <a:srgbClr val="191919"/>
                </a:solidFill>
              </a:rPr>
              <a:t>Django</a:t>
            </a:r>
            <a:r>
              <a:rPr lang="en-GB" sz="825" dirty="0">
                <a:solidFill>
                  <a:srgbClr val="191919"/>
                </a:solidFill>
              </a:rPr>
              <a:t>, </a:t>
            </a:r>
            <a:r>
              <a:rPr lang="en-GB" sz="825" dirty="0" err="1">
                <a:solidFill>
                  <a:srgbClr val="191919"/>
                </a:solidFill>
              </a:rPr>
              <a:t>blockchain</a:t>
            </a:r>
            <a:r>
              <a:rPr lang="en-GB" sz="825" dirty="0">
                <a:solidFill>
                  <a:srgbClr val="191919"/>
                </a:solidFill>
              </a:rPr>
              <a:t>, </a:t>
            </a:r>
            <a:r>
              <a:rPr lang="en-GB" sz="825" dirty="0" err="1">
                <a:solidFill>
                  <a:srgbClr val="191919"/>
                </a:solidFill>
              </a:rPr>
              <a:t>tensorflow</a:t>
            </a:r>
            <a:r>
              <a:rPr lang="en-GB" sz="825" dirty="0">
                <a:solidFill>
                  <a:srgbClr val="191919"/>
                </a:solidFill>
              </a:rPr>
              <a:t>, R-studio, </a:t>
            </a:r>
            <a:r>
              <a:rPr lang="en-GB" sz="825" dirty="0" err="1">
                <a:solidFill>
                  <a:srgbClr val="191919"/>
                </a:solidFill>
              </a:rPr>
              <a:t>OpenCV</a:t>
            </a:r>
            <a:r>
              <a:rPr lang="en-GB" sz="825" dirty="0">
                <a:solidFill>
                  <a:srgbClr val="191919"/>
                </a:solidFill>
              </a:rPr>
              <a:t>, </a:t>
            </a:r>
          </a:p>
          <a:p>
            <a:pPr marL="135767">
              <a:spcBef>
                <a:spcPts val="0"/>
              </a:spcBef>
            </a:pPr>
            <a:endParaRPr lang="en-GB" sz="825" dirty="0">
              <a:solidFill>
                <a:srgbClr val="191919"/>
              </a:solidFill>
            </a:endParaRPr>
          </a:p>
          <a:p>
            <a:pPr marL="135767">
              <a:spcBef>
                <a:spcPts val="0"/>
              </a:spcBef>
            </a:pPr>
            <a:endParaRPr lang="en-GB" sz="825" dirty="0">
              <a:solidFill>
                <a:srgbClr val="191919"/>
              </a:solidFill>
            </a:endParaRPr>
          </a:p>
        </p:txBody>
      </p:sp>
      <p:sp>
        <p:nvSpPr>
          <p:cNvPr id="27" name="Rectangle 26"/>
          <p:cNvSpPr/>
          <p:nvPr/>
        </p:nvSpPr>
        <p:spPr>
          <a:xfrm>
            <a:off x="304799" y="623030"/>
            <a:ext cx="8321964" cy="861774"/>
          </a:xfrm>
          <a:prstGeom prst="rect">
            <a:avLst/>
          </a:prstGeom>
        </p:spPr>
        <p:txBody>
          <a:bodyPr wrap="square">
            <a:spAutoFit/>
          </a:bodyPr>
          <a:lstStyle/>
          <a:p>
            <a:pPr algn="just"/>
            <a:r>
              <a:rPr lang="en-US" sz="1000" b="1" dirty="0"/>
              <a:t>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our sole discretion.</a:t>
            </a:r>
          </a:p>
        </p:txBody>
      </p:sp>
    </p:spTree>
    <p:extLst>
      <p:ext uri="{BB962C8B-B14F-4D97-AF65-F5344CB8AC3E}">
        <p14:creationId xmlns:p14="http://schemas.microsoft.com/office/powerpoint/2010/main" val="3890671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5453" y="1106303"/>
            <a:ext cx="5096255" cy="1610243"/>
          </a:xfrm>
        </p:spPr>
        <p:txBody>
          <a:bodyPr/>
          <a:lstStyle/>
          <a:p>
            <a:r>
              <a:rPr lang="en-US" dirty="0"/>
              <a:t>Demo</a:t>
            </a:r>
          </a:p>
        </p:txBody>
      </p:sp>
      <p:sp>
        <p:nvSpPr>
          <p:cNvPr id="2" name="Slide Number Placeholder 1"/>
          <p:cNvSpPr>
            <a:spLocks noGrp="1"/>
          </p:cNvSpPr>
          <p:nvPr>
            <p:ph type="sldNum" sz="quarter" idx="10"/>
          </p:nvPr>
        </p:nvSpPr>
        <p:spPr/>
        <p:txBody>
          <a:bodyPr/>
          <a:lstStyle/>
          <a:p>
            <a:fld id="{9B6B7A19-9BD6-654B-9E7A-5FCB6FF99B9F}" type="slidenum">
              <a:rPr lang="en-US" smtClean="0"/>
              <a:pPr/>
              <a:t>28</a:t>
            </a:fld>
            <a:endParaRPr lang="en-US" dirty="0"/>
          </a:p>
        </p:txBody>
      </p:sp>
    </p:spTree>
    <p:extLst>
      <p:ext uri="{BB962C8B-B14F-4D97-AF65-F5344CB8AC3E}">
        <p14:creationId xmlns:p14="http://schemas.microsoft.com/office/powerpoint/2010/main" val="215961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Client Use Case for a Container Cloud</a:t>
            </a:r>
          </a:p>
          <a:p>
            <a:pPr lvl="1"/>
            <a:r>
              <a:rPr lang="en-US" dirty="0"/>
              <a:t>Client Requirements</a:t>
            </a:r>
          </a:p>
          <a:p>
            <a:pPr lvl="1"/>
            <a:r>
              <a:rPr lang="en-US" dirty="0"/>
              <a:t>Design Choices</a:t>
            </a:r>
          </a:p>
          <a:p>
            <a:pPr lvl="1"/>
            <a:r>
              <a:rPr lang="en-US" dirty="0"/>
              <a:t>Architecture and Implementation</a:t>
            </a:r>
          </a:p>
          <a:p>
            <a:pPr lvl="1"/>
            <a:r>
              <a:rPr lang="en-US" dirty="0"/>
              <a:t>Lessons Learned and Opportunities Identified</a:t>
            </a:r>
          </a:p>
          <a:p>
            <a:r>
              <a:rPr lang="en-US" dirty="0"/>
              <a:t>IBM’s New Container Solution: IBM Spectrum Conductor for Containers</a:t>
            </a:r>
          </a:p>
          <a:p>
            <a:pPr lvl="1"/>
            <a:r>
              <a:rPr lang="en-US" dirty="0"/>
              <a:t>Driven by learnings from clients</a:t>
            </a:r>
          </a:p>
          <a:p>
            <a:pPr lvl="1"/>
            <a:r>
              <a:rPr lang="en-US" dirty="0"/>
              <a:t>Open Source Based with Enterprise Hardening and Scalability</a:t>
            </a:r>
          </a:p>
          <a:p>
            <a:pPr lvl="1"/>
            <a:r>
              <a:rPr lang="en-US" dirty="0"/>
              <a:t>Demo</a:t>
            </a:r>
          </a:p>
          <a:p>
            <a:pPr marL="1150938" lvl="2" indent="0">
              <a:buNone/>
            </a:pPr>
            <a:r>
              <a:rPr lang="en-US" dirty="0"/>
              <a:t> </a:t>
            </a:r>
          </a:p>
        </p:txBody>
      </p:sp>
      <p:sp>
        <p:nvSpPr>
          <p:cNvPr id="4" name="Slide Number Placeholder 3"/>
          <p:cNvSpPr>
            <a:spLocks noGrp="1"/>
          </p:cNvSpPr>
          <p:nvPr>
            <p:ph type="sldNum" sz="quarter" idx="10"/>
          </p:nvPr>
        </p:nvSpPr>
        <p:spPr/>
        <p:txBody>
          <a:bodyPr/>
          <a:lstStyle/>
          <a:p>
            <a:fld id="{9B6B7A19-9BD6-654B-9E7A-5FCB6FF99B9F}" type="slidenum">
              <a:rPr lang="en-US" smtClean="0"/>
              <a:pPr/>
              <a:t>2</a:t>
            </a:fld>
            <a:endParaRPr lang="en-US" dirty="0"/>
          </a:p>
        </p:txBody>
      </p:sp>
    </p:spTree>
    <p:extLst>
      <p:ext uri="{BB962C8B-B14F-4D97-AF65-F5344CB8AC3E}">
        <p14:creationId xmlns:p14="http://schemas.microsoft.com/office/powerpoint/2010/main" val="1386101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453435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5453" y="1106303"/>
            <a:ext cx="5096255" cy="1610243"/>
          </a:xfrm>
        </p:spPr>
        <p:txBody>
          <a:bodyPr/>
          <a:lstStyle/>
          <a:p>
            <a:r>
              <a:rPr lang="en-US" dirty="0"/>
              <a:t>Backup</a:t>
            </a:r>
          </a:p>
        </p:txBody>
      </p:sp>
      <p:sp>
        <p:nvSpPr>
          <p:cNvPr id="2" name="Slide Number Placeholder 1"/>
          <p:cNvSpPr>
            <a:spLocks noGrp="1"/>
          </p:cNvSpPr>
          <p:nvPr>
            <p:ph type="sldNum" sz="quarter" idx="10"/>
          </p:nvPr>
        </p:nvSpPr>
        <p:spPr/>
        <p:txBody>
          <a:bodyPr/>
          <a:lstStyle/>
          <a:p>
            <a:fld id="{9B6B7A19-9BD6-654B-9E7A-5FCB6FF99B9F}" type="slidenum">
              <a:rPr lang="en-US" smtClean="0"/>
              <a:pPr/>
              <a:t>30</a:t>
            </a:fld>
            <a:endParaRPr lang="en-US" dirty="0"/>
          </a:p>
        </p:txBody>
      </p:sp>
    </p:spTree>
    <p:extLst>
      <p:ext uri="{BB962C8B-B14F-4D97-AF65-F5344CB8AC3E}">
        <p14:creationId xmlns:p14="http://schemas.microsoft.com/office/powerpoint/2010/main" val="417598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ontent Placeholder 2"/>
          <p:cNvSpPr>
            <a:spLocks noGrp="1"/>
          </p:cNvSpPr>
          <p:nvPr>
            <p:ph idx="4294967295"/>
          </p:nvPr>
        </p:nvSpPr>
        <p:spPr>
          <a:xfrm>
            <a:off x="269812" y="778565"/>
            <a:ext cx="4999035" cy="3657600"/>
          </a:xfrm>
        </p:spPr>
        <p:txBody>
          <a:bodyPr>
            <a:normAutofit/>
          </a:bodyPr>
          <a:lstStyle/>
          <a:p>
            <a:pPr marL="0" indent="0" eaLnBrk="1" hangingPunct="1">
              <a:spcBef>
                <a:spcPts val="1200"/>
              </a:spcBef>
              <a:buFontTx/>
              <a:buNone/>
              <a:defRPr/>
            </a:pPr>
            <a:r>
              <a:rPr lang="en-GB" sz="1600" b="1" dirty="0">
                <a:solidFill>
                  <a:srgbClr val="73C167"/>
                </a:solidFill>
                <a:ea typeface="ＭＳ Ｐゴシック" pitchFamily="34" charset="-128"/>
              </a:rPr>
              <a:t>Overview</a:t>
            </a:r>
          </a:p>
          <a:p>
            <a:pPr marL="0" lvl="1" indent="0" eaLnBrk="1" hangingPunct="1">
              <a:buFontTx/>
              <a:buNone/>
              <a:defRPr/>
            </a:pPr>
            <a:r>
              <a:rPr lang="en-US" sz="1200" dirty="0"/>
              <a:t>Powerful lifecycle management for scale-out cluster environments</a:t>
            </a:r>
          </a:p>
          <a:p>
            <a:pPr marL="0" lvl="1" indent="0" eaLnBrk="1" hangingPunct="1">
              <a:spcBef>
                <a:spcPts val="900"/>
              </a:spcBef>
              <a:buNone/>
              <a:defRPr/>
            </a:pPr>
            <a:r>
              <a:rPr lang="en-CA" sz="1600" b="1" dirty="0">
                <a:solidFill>
                  <a:srgbClr val="73C167"/>
                </a:solidFill>
                <a:ea typeface="ＭＳ Ｐゴシック" pitchFamily="34" charset="-128"/>
              </a:rPr>
              <a:t>Key Capabilities</a:t>
            </a:r>
          </a:p>
          <a:p>
            <a:pPr marL="171450" lvl="1" indent="-171450" eaLnBrk="1" hangingPunct="1">
              <a:spcBef>
                <a:spcPts val="300"/>
              </a:spcBef>
              <a:buFontTx/>
              <a:buChar char="•"/>
              <a:defRPr/>
            </a:pPr>
            <a:r>
              <a:rPr lang="en-US" altLang="en-US" sz="1300" dirty="0"/>
              <a:t>Simplified management with cluster template designer</a:t>
            </a:r>
          </a:p>
          <a:p>
            <a:pPr marL="171450" lvl="1" indent="-171450" eaLnBrk="1" hangingPunct="1">
              <a:spcBef>
                <a:spcPts val="300"/>
              </a:spcBef>
              <a:buFontTx/>
              <a:buChar char="•"/>
              <a:defRPr/>
            </a:pPr>
            <a:r>
              <a:rPr lang="en-US" altLang="en-US" sz="1300" dirty="0"/>
              <a:t>Scales from single clusters to complex multi-team environments </a:t>
            </a:r>
          </a:p>
          <a:p>
            <a:pPr marL="171450" lvl="1" indent="-171450" eaLnBrk="1" hangingPunct="1">
              <a:spcBef>
                <a:spcPts val="300"/>
              </a:spcBef>
              <a:buFontTx/>
              <a:buChar char="•"/>
              <a:defRPr/>
            </a:pPr>
            <a:r>
              <a:rPr lang="en-US" altLang="en-US" sz="1300" dirty="0"/>
              <a:t>Robust, scalable alerting and reporting</a:t>
            </a:r>
          </a:p>
          <a:p>
            <a:pPr marL="171450" lvl="1" indent="-171450" eaLnBrk="1" hangingPunct="1">
              <a:spcBef>
                <a:spcPts val="300"/>
              </a:spcBef>
              <a:buFontTx/>
              <a:buChar char="•"/>
              <a:defRPr/>
            </a:pPr>
            <a:r>
              <a:rPr lang="en-US" altLang="en-US" sz="1300" dirty="0"/>
              <a:t>Automated infrastructure management – one-click cluster deployment</a:t>
            </a:r>
          </a:p>
          <a:p>
            <a:pPr marL="171450" lvl="1" indent="-171450" eaLnBrk="1" hangingPunct="1">
              <a:spcBef>
                <a:spcPts val="300"/>
              </a:spcBef>
              <a:buFontTx/>
              <a:buChar char="•"/>
              <a:defRPr/>
            </a:pPr>
            <a:r>
              <a:rPr lang="en-US" altLang="en-US" sz="1300" dirty="0"/>
              <a:t>Enhanced Cluster management: cluster maintenance, health check and cluster upgrade (Bulk and Rolling)</a:t>
            </a:r>
          </a:p>
          <a:p>
            <a:pPr marL="0" lvl="1" indent="0" eaLnBrk="1" hangingPunct="1">
              <a:spcBef>
                <a:spcPts val="900"/>
              </a:spcBef>
              <a:buFontTx/>
              <a:buNone/>
              <a:defRPr/>
            </a:pPr>
            <a:r>
              <a:rPr lang="en-CA" sz="1600" b="1" dirty="0">
                <a:solidFill>
                  <a:srgbClr val="73C167"/>
                </a:solidFill>
                <a:ea typeface="ＭＳ Ｐゴシック" pitchFamily="34" charset="-128"/>
              </a:rPr>
              <a:t>Benefits</a:t>
            </a:r>
          </a:p>
          <a:p>
            <a:pPr marL="171450" lvl="1" indent="-171450" eaLnBrk="1" hangingPunct="1">
              <a:spcBef>
                <a:spcPts val="300"/>
              </a:spcBef>
              <a:buFontTx/>
              <a:buChar char="•"/>
              <a:defRPr/>
            </a:pPr>
            <a:r>
              <a:rPr lang="en-CA" altLang="en-US" sz="1300" dirty="0">
                <a:ea typeface="+mn-ea"/>
                <a:cs typeface="+mn-cs"/>
              </a:rPr>
              <a:t>Faster time to cluster readiness</a:t>
            </a:r>
          </a:p>
          <a:p>
            <a:pPr marL="171450" lvl="1" indent="-171450" eaLnBrk="1" hangingPunct="1">
              <a:spcBef>
                <a:spcPts val="300"/>
              </a:spcBef>
              <a:buFontTx/>
              <a:buChar char="•"/>
              <a:defRPr/>
            </a:pPr>
            <a:r>
              <a:rPr lang="en-CA" altLang="en-US" sz="1300" dirty="0">
                <a:ea typeface="+mn-ea"/>
                <a:cs typeface="+mn-cs"/>
              </a:rPr>
              <a:t>Unified interface for management and monitoring</a:t>
            </a:r>
          </a:p>
          <a:p>
            <a:pPr marL="171450" lvl="1" indent="-171450" eaLnBrk="1" hangingPunct="1">
              <a:spcBef>
                <a:spcPts val="300"/>
              </a:spcBef>
              <a:buFontTx/>
              <a:buChar char="•"/>
              <a:defRPr/>
            </a:pPr>
            <a:r>
              <a:rPr lang="en-CA" altLang="en-US" sz="1300" dirty="0">
                <a:ea typeface="+mn-ea"/>
                <a:cs typeface="+mn-cs"/>
              </a:rPr>
              <a:t>Increased administrator productivity</a:t>
            </a:r>
          </a:p>
          <a:p>
            <a:pPr marL="171450" lvl="1" indent="-171450" eaLnBrk="1" hangingPunct="1">
              <a:spcBef>
                <a:spcPts val="300"/>
              </a:spcBef>
              <a:buFontTx/>
              <a:buChar char="•"/>
              <a:defRPr/>
            </a:pPr>
            <a:r>
              <a:rPr lang="en-CA" altLang="en-US" sz="1300" dirty="0">
                <a:ea typeface="+mn-ea"/>
                <a:cs typeface="+mn-cs"/>
              </a:rPr>
              <a:t>Single infrastructure supporting multiple business needs</a:t>
            </a:r>
          </a:p>
        </p:txBody>
      </p:sp>
      <p:sp>
        <p:nvSpPr>
          <p:cNvPr id="44" name="Title 43"/>
          <p:cNvSpPr>
            <a:spLocks noGrp="1"/>
          </p:cNvSpPr>
          <p:nvPr>
            <p:ph type="title"/>
          </p:nvPr>
        </p:nvSpPr>
        <p:spPr/>
        <p:txBody>
          <a:bodyPr>
            <a:normAutofit/>
          </a:bodyPr>
          <a:lstStyle/>
          <a:p>
            <a:r>
              <a:rPr lang="en-US" sz="2800" dirty="0"/>
              <a:t>Software Define the Infrastructure with </a:t>
            </a:r>
            <a:r>
              <a:rPr lang="en-US" altLang="zh-CN" sz="2800" dirty="0"/>
              <a:t>Templates</a:t>
            </a:r>
            <a:endParaRPr lang="en-US" sz="2800" dirty="0"/>
          </a:p>
        </p:txBody>
      </p:sp>
      <p:grpSp>
        <p:nvGrpSpPr>
          <p:cNvPr id="3" name="Group 2"/>
          <p:cNvGrpSpPr/>
          <p:nvPr/>
        </p:nvGrpSpPr>
        <p:grpSpPr>
          <a:xfrm>
            <a:off x="5181602" y="1200150"/>
            <a:ext cx="3809999" cy="3600450"/>
            <a:chOff x="5181602" y="1200150"/>
            <a:chExt cx="3809999" cy="3600450"/>
          </a:xfrm>
        </p:grpSpPr>
        <p:grpSp>
          <p:nvGrpSpPr>
            <p:cNvPr id="5" name="Group 12"/>
            <p:cNvGrpSpPr/>
            <p:nvPr/>
          </p:nvGrpSpPr>
          <p:grpSpPr>
            <a:xfrm>
              <a:off x="5181602" y="1713873"/>
              <a:ext cx="3809999" cy="3086727"/>
              <a:chOff x="914400" y="1447800"/>
              <a:chExt cx="6716109" cy="4521999"/>
            </a:xfrm>
          </p:grpSpPr>
          <p:pic>
            <p:nvPicPr>
              <p:cNvPr id="18" name="AutoShap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8967"/>
                <a:ext cx="6716109" cy="3341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Rectangle 18"/>
              <p:cNvSpPr/>
              <p:nvPr/>
            </p:nvSpPr>
            <p:spPr>
              <a:xfrm>
                <a:off x="983373" y="1447800"/>
                <a:ext cx="6558456" cy="4521999"/>
              </a:xfrm>
              <a:prstGeom prst="rect">
                <a:avLst/>
              </a:prstGeom>
              <a:noFill/>
              <a:ln>
                <a:solidFill>
                  <a:schemeClr val="bg2">
                    <a:lumMod val="60000"/>
                    <a:lumOff val="4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6" name="Group 51"/>
              <p:cNvGrpSpPr>
                <a:grpSpLocks/>
              </p:cNvGrpSpPr>
              <p:nvPr/>
            </p:nvGrpSpPr>
            <p:grpSpPr bwMode="auto">
              <a:xfrm>
                <a:off x="1169277" y="4688595"/>
                <a:ext cx="6211618" cy="919609"/>
                <a:chOff x="2536826" y="5566531"/>
                <a:chExt cx="4046541" cy="525460"/>
              </a:xfrm>
            </p:grpSpPr>
            <p:sp>
              <p:nvSpPr>
                <p:cNvPr id="29" name="Rounded Rectangle 28"/>
                <p:cNvSpPr/>
                <p:nvPr/>
              </p:nvSpPr>
              <p:spPr>
                <a:xfrm>
                  <a:off x="5332413" y="5794375"/>
                  <a:ext cx="1196975" cy="161925"/>
                </a:xfrm>
                <a:prstGeom prst="roundRect">
                  <a:avLst>
                    <a:gd name="adj" fmla="val 15460"/>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buClr>
                      <a:srgbClr val="000000"/>
                    </a:buClr>
                    <a:buSzPct val="100000"/>
                    <a:buFont typeface="Times New Roman" pitchFamily="18" charset="0"/>
                    <a:buNone/>
                    <a:defRPr/>
                  </a:pPr>
                  <a:r>
                    <a:rPr lang="en-US" sz="1200" dirty="0">
                      <a:solidFill>
                        <a:schemeClr val="tx1"/>
                      </a:solidFill>
                    </a:rPr>
                    <a:t>Hypervisor</a:t>
                  </a:r>
                </a:p>
              </p:txBody>
            </p:sp>
            <p:grpSp>
              <p:nvGrpSpPr>
                <p:cNvPr id="7" name="Group 250"/>
                <p:cNvGrpSpPr>
                  <a:grpSpLocks/>
                </p:cNvGrpSpPr>
                <p:nvPr/>
              </p:nvGrpSpPr>
              <p:grpSpPr bwMode="auto">
                <a:xfrm>
                  <a:off x="2536826" y="5566531"/>
                  <a:ext cx="4046541" cy="525460"/>
                  <a:chOff x="1606550" y="3659629"/>
                  <a:chExt cx="5803900" cy="752467"/>
                </a:xfrm>
              </p:grpSpPr>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3659629"/>
                    <a:ext cx="479425" cy="736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3661213"/>
                    <a:ext cx="479425" cy="736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8575" y="3661214"/>
                    <a:ext cx="481013" cy="736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1175" y="3662803"/>
                    <a:ext cx="481013" cy="736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9650" y="3670735"/>
                    <a:ext cx="481013"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249" y="3672321"/>
                    <a:ext cx="481013"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63" y="3672319"/>
                    <a:ext cx="479425"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3" y="3673906"/>
                    <a:ext cx="479425"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3224" y="3672320"/>
                    <a:ext cx="481013" cy="736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5825" y="3673906"/>
                    <a:ext cx="481013"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6838" y="3673909"/>
                    <a:ext cx="481012" cy="736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9438" y="3675500"/>
                    <a:ext cx="481012" cy="736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1" name="Picture 2" descr="http://cr.openjdk.java.net/%7Esimonis/JavaOne2012/images/power1.jpg"/>
                <p:cNvPicPr>
                  <a:picLocks noChangeAspect="1" noChangeArrowheads="1"/>
                </p:cNvPicPr>
                <p:nvPr/>
              </p:nvPicPr>
              <p:blipFill>
                <a:blip r:embed="rId5">
                  <a:extLst>
                    <a:ext uri="{28A0092B-C50C-407E-A947-70E740481C1C}">
                      <a14:useLocalDpi xmlns:a14="http://schemas.microsoft.com/office/drawing/2010/main" val="0"/>
                    </a:ext>
                  </a:extLst>
                </a:blip>
                <a:srcRect l="1010" t="2293" r="1299" b="2049"/>
                <a:stretch>
                  <a:fillRect/>
                </a:stretch>
              </p:blipFill>
              <p:spPr bwMode="auto">
                <a:xfrm>
                  <a:off x="3497220" y="5665943"/>
                  <a:ext cx="748096" cy="280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 name="Rectangle 20"/>
              <p:cNvSpPr/>
              <p:nvPr/>
            </p:nvSpPr>
            <p:spPr>
              <a:xfrm>
                <a:off x="1488106" y="1598076"/>
                <a:ext cx="4426329" cy="405799"/>
              </a:xfrm>
              <a:prstGeom prst="rect">
                <a:avLst/>
              </a:prstGeom>
            </p:spPr>
            <p:txBody>
              <a:bodyPr wrap="none">
                <a:spAutoFit/>
              </a:bodyPr>
              <a:lstStyle/>
              <a:p>
                <a:pPr defTabSz="642938">
                  <a:defRPr/>
                </a:pPr>
                <a:r>
                  <a:rPr lang="en-US" sz="1200" b="1" dirty="0">
                    <a:solidFill>
                      <a:schemeClr val="bg1"/>
                    </a:solidFill>
                  </a:rPr>
                  <a:t>IBM</a:t>
                </a:r>
                <a:r>
                  <a:rPr lang="en-US" sz="1200" dirty="0">
                    <a:solidFill>
                      <a:schemeClr val="bg1"/>
                    </a:solidFill>
                  </a:rPr>
                  <a:t> Spectrum Cluster Foundation</a:t>
                </a:r>
                <a:endParaRPr lang="en-US" sz="1200" b="1" dirty="0">
                  <a:solidFill>
                    <a:schemeClr val="bg1"/>
                  </a:solidFill>
                  <a:latin typeface="Calibri" charset="0"/>
                  <a:ea typeface="ヒラギノ角ゴ ProN W3" charset="0"/>
                  <a:cs typeface="ヒラギノ角ゴ ProN W3" charset="0"/>
                </a:endParaRPr>
              </a:p>
            </p:txBody>
          </p:sp>
          <p:sp>
            <p:nvSpPr>
              <p:cNvPr id="23" name="Rounded Rectangle 6"/>
              <p:cNvSpPr>
                <a:spLocks noChangeArrowheads="1"/>
              </p:cNvSpPr>
              <p:nvPr/>
            </p:nvSpPr>
            <p:spPr bwMode="auto">
              <a:xfrm>
                <a:off x="1523999" y="2010770"/>
                <a:ext cx="4386425" cy="413881"/>
              </a:xfrm>
              <a:prstGeom prst="roundRect">
                <a:avLst>
                  <a:gd name="adj" fmla="val 16667"/>
                </a:avLst>
              </a:prstGeom>
              <a:solidFill>
                <a:srgbClr val="002060"/>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eaLnBrk="1" hangingPunct="1">
                  <a:defRPr/>
                </a:pPr>
                <a:r>
                  <a:rPr lang="en-US" sz="1200" b="1" dirty="0">
                    <a:solidFill>
                      <a:srgbClr val="FFFFFF"/>
                    </a:solidFill>
                    <a:latin typeface="Calibri" charset="0"/>
                    <a:ea typeface="ヒラギノ角ゴ ProN W3" charset="0"/>
                    <a:cs typeface="ヒラギノ角ゴ ProN W3" charset="0"/>
                  </a:rPr>
                  <a:t>Unified Web-based Interface</a:t>
                </a:r>
              </a:p>
            </p:txBody>
          </p:sp>
          <p:sp>
            <p:nvSpPr>
              <p:cNvPr id="24" name="Rounded Rectangle 6"/>
              <p:cNvSpPr>
                <a:spLocks noChangeArrowheads="1"/>
              </p:cNvSpPr>
              <p:nvPr/>
            </p:nvSpPr>
            <p:spPr bwMode="auto">
              <a:xfrm>
                <a:off x="1618376" y="3912884"/>
                <a:ext cx="4372960" cy="459818"/>
              </a:xfrm>
              <a:prstGeom prst="roundRect">
                <a:avLst>
                  <a:gd name="adj" fmla="val 16667"/>
                </a:avLst>
              </a:prstGeom>
              <a:solidFill>
                <a:srgbClr val="00649D"/>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eaLnBrk="1" hangingPunct="1">
                  <a:defRPr/>
                </a:pPr>
                <a:r>
                  <a:rPr lang="en-US" sz="1200" b="1" dirty="0">
                    <a:solidFill>
                      <a:srgbClr val="FFFFFF"/>
                    </a:solidFill>
                    <a:latin typeface="Calibri" charset="0"/>
                    <a:ea typeface="ヒラギノ角ゴ ProN W3" charset="0"/>
                    <a:cs typeface="ヒラギノ角ゴ ProN W3" charset="0"/>
                  </a:rPr>
                  <a:t>Infrastructure Management</a:t>
                </a:r>
              </a:p>
            </p:txBody>
          </p:sp>
          <p:sp>
            <p:nvSpPr>
              <p:cNvPr id="25" name="Rounded Rectangle 6"/>
              <p:cNvSpPr>
                <a:spLocks noChangeArrowheads="1"/>
              </p:cNvSpPr>
              <p:nvPr/>
            </p:nvSpPr>
            <p:spPr bwMode="auto">
              <a:xfrm>
                <a:off x="2635394" y="2479445"/>
                <a:ext cx="2561114" cy="1038025"/>
              </a:xfrm>
              <a:prstGeom prst="roundRect">
                <a:avLst>
                  <a:gd name="adj" fmla="val 16667"/>
                </a:avLst>
              </a:prstGeom>
              <a:solidFill>
                <a:srgbClr val="B8471B"/>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a:defRPr/>
                </a:pPr>
                <a:r>
                  <a:rPr lang="en-US" sz="1200" b="1" dirty="0">
                    <a:solidFill>
                      <a:schemeClr val="bg1"/>
                    </a:solidFill>
                  </a:rPr>
                  <a:t>Pattern based </a:t>
                </a:r>
              </a:p>
              <a:p>
                <a:pPr algn="ctr" defTabSz="642938">
                  <a:defRPr/>
                </a:pPr>
                <a:r>
                  <a:rPr lang="en-US" sz="1200" b="1" dirty="0">
                    <a:solidFill>
                      <a:schemeClr val="bg1"/>
                    </a:solidFill>
                  </a:rPr>
                  <a:t>cluster </a:t>
                </a:r>
                <a:r>
                  <a:rPr lang="en-US" sz="1200" b="1" dirty="0">
                    <a:solidFill>
                      <a:srgbClr val="FFFFFF"/>
                    </a:solidFill>
                    <a:latin typeface="Calibri" charset="0"/>
                    <a:ea typeface="ヒラギノ角ゴ ProN W3" charset="0"/>
                    <a:cs typeface="ヒラギノ角ゴ ProN W3" charset="0"/>
                  </a:rPr>
                  <a:t>template</a:t>
                </a:r>
              </a:p>
            </p:txBody>
          </p:sp>
          <p:sp>
            <p:nvSpPr>
              <p:cNvPr id="26" name="Rounded Rectangle 6"/>
              <p:cNvSpPr>
                <a:spLocks noChangeArrowheads="1"/>
              </p:cNvSpPr>
              <p:nvPr/>
            </p:nvSpPr>
            <p:spPr bwMode="auto">
              <a:xfrm>
                <a:off x="1533855" y="2457450"/>
                <a:ext cx="888916" cy="1316590"/>
              </a:xfrm>
              <a:prstGeom prst="roundRect">
                <a:avLst>
                  <a:gd name="adj" fmla="val 16667"/>
                </a:avLst>
              </a:prstGeom>
              <a:solidFill>
                <a:srgbClr val="F19027"/>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vert" lIns="0" tIns="0" rIns="0" bIns="0" anchor="ctr"/>
              <a:lstStyle/>
              <a:p>
                <a:pPr algn="ctr" defTabSz="642938" eaLnBrk="1" hangingPunct="1">
                  <a:defRPr/>
                </a:pPr>
                <a:r>
                  <a:rPr lang="en-US" sz="900" b="1" dirty="0">
                    <a:solidFill>
                      <a:srgbClr val="FFFFFF"/>
                    </a:solidFill>
                    <a:latin typeface="Calibri" charset="0"/>
                    <a:ea typeface="ヒラギノ角ゴ ProN W3" charset="0"/>
                    <a:cs typeface="ヒラギノ角ゴ ProN W3" charset="0"/>
                  </a:rPr>
                  <a:t>Cluster template designer</a:t>
                </a:r>
              </a:p>
            </p:txBody>
          </p:sp>
          <p:sp>
            <p:nvSpPr>
              <p:cNvPr id="27" name="Rounded Rectangle 6"/>
              <p:cNvSpPr>
                <a:spLocks noChangeArrowheads="1"/>
              </p:cNvSpPr>
              <p:nvPr/>
            </p:nvSpPr>
            <p:spPr bwMode="auto">
              <a:xfrm>
                <a:off x="6025056" y="2000249"/>
                <a:ext cx="1149047" cy="2372453"/>
              </a:xfrm>
              <a:prstGeom prst="roundRect">
                <a:avLst>
                  <a:gd name="adj" fmla="val 16667"/>
                </a:avLst>
              </a:prstGeom>
              <a:solidFill>
                <a:srgbClr val="993366"/>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vert" lIns="0" tIns="0" rIns="0" bIns="0" anchor="ctr"/>
              <a:lstStyle/>
              <a:p>
                <a:pPr algn="ctr" defTabSz="642938" eaLnBrk="1" hangingPunct="1">
                  <a:defRPr/>
                </a:pPr>
                <a:r>
                  <a:rPr lang="en-US" sz="1200" b="1" dirty="0">
                    <a:solidFill>
                      <a:srgbClr val="FFFFFF"/>
                    </a:solidFill>
                    <a:latin typeface="Calibri" charset="0"/>
                    <a:ea typeface="ヒラギノ角ゴ ProN W3" charset="0"/>
                    <a:cs typeface="ヒラギノ角ゴ ProN W3" charset="0"/>
                  </a:rPr>
                  <a:t>Monitoring and Reporting</a:t>
                </a:r>
              </a:p>
            </p:txBody>
          </p:sp>
          <p:pic>
            <p:nvPicPr>
              <p:cNvPr id="28" name="Picture 27" descr="openpower.png"/>
              <p:cNvPicPr>
                <a:picLocks noChangeAspect="1"/>
              </p:cNvPicPr>
              <p:nvPr/>
            </p:nvPicPr>
            <p:blipFill>
              <a:blip r:embed="rId6"/>
              <a:stretch>
                <a:fillRect/>
              </a:stretch>
            </p:blipFill>
            <p:spPr>
              <a:xfrm>
                <a:off x="4495800" y="4864640"/>
                <a:ext cx="2276475" cy="447676"/>
              </a:xfrm>
              <a:prstGeom prst="rect">
                <a:avLst/>
              </a:prstGeom>
            </p:spPr>
          </p:pic>
        </p:grpSp>
        <p:sp>
          <p:nvSpPr>
            <p:cNvPr id="14" name="Rounded Rectangle 13"/>
            <p:cNvSpPr/>
            <p:nvPr/>
          </p:nvSpPr>
          <p:spPr>
            <a:xfrm>
              <a:off x="5406409" y="1200150"/>
              <a:ext cx="1603201" cy="465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IBM Spectrum LSF</a:t>
              </a:r>
              <a:endParaRPr lang="en-US" sz="1200" b="1" dirty="0"/>
            </a:p>
          </p:txBody>
        </p:sp>
        <p:sp>
          <p:nvSpPr>
            <p:cNvPr id="15" name="Rounded Rectangle 14"/>
            <p:cNvSpPr/>
            <p:nvPr/>
          </p:nvSpPr>
          <p:spPr>
            <a:xfrm>
              <a:off x="7109810" y="1200150"/>
              <a:ext cx="1603201" cy="465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IBM Spectrum Conductor</a:t>
              </a:r>
              <a:endParaRPr lang="en-US" sz="1200" b="1" dirty="0"/>
            </a:p>
          </p:txBody>
        </p:sp>
        <p:sp>
          <p:nvSpPr>
            <p:cNvPr id="16" name="Rounded Rectangle 6"/>
            <p:cNvSpPr>
              <a:spLocks noChangeArrowheads="1"/>
            </p:cNvSpPr>
            <p:nvPr/>
          </p:nvSpPr>
          <p:spPr bwMode="auto">
            <a:xfrm>
              <a:off x="6308209" y="2534833"/>
              <a:ext cx="1452901" cy="708558"/>
            </a:xfrm>
            <a:prstGeom prst="roundRect">
              <a:avLst>
                <a:gd name="adj" fmla="val 16667"/>
              </a:avLst>
            </a:prstGeom>
            <a:solidFill>
              <a:srgbClr val="B8471B"/>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a:defRPr/>
              </a:pPr>
              <a:r>
                <a:rPr lang="en-US" sz="1200" b="1" dirty="0">
                  <a:solidFill>
                    <a:schemeClr val="bg1"/>
                  </a:solidFill>
                </a:rPr>
                <a:t>Pattern based </a:t>
              </a:r>
            </a:p>
            <a:p>
              <a:pPr algn="ctr" defTabSz="642938">
                <a:defRPr/>
              </a:pPr>
              <a:r>
                <a:rPr lang="en-US" sz="1200" b="1" dirty="0">
                  <a:solidFill>
                    <a:schemeClr val="bg1"/>
                  </a:solidFill>
                </a:rPr>
                <a:t>cluster </a:t>
              </a:r>
              <a:r>
                <a:rPr lang="en-US" sz="1200" b="1" dirty="0">
                  <a:solidFill>
                    <a:srgbClr val="FFFFFF"/>
                  </a:solidFill>
                  <a:latin typeface="Calibri" charset="0"/>
                  <a:ea typeface="ヒラギノ角ゴ ProN W3" charset="0"/>
                  <a:cs typeface="ヒラギノ角ゴ ProN W3" charset="0"/>
                </a:rPr>
                <a:t>template</a:t>
              </a:r>
            </a:p>
          </p:txBody>
        </p:sp>
        <p:sp>
          <p:nvSpPr>
            <p:cNvPr id="17" name="Rounded Rectangle 6"/>
            <p:cNvSpPr>
              <a:spLocks noChangeArrowheads="1"/>
            </p:cNvSpPr>
            <p:nvPr/>
          </p:nvSpPr>
          <p:spPr bwMode="auto">
            <a:xfrm>
              <a:off x="6458509" y="2651590"/>
              <a:ext cx="1452901" cy="708558"/>
            </a:xfrm>
            <a:prstGeom prst="roundRect">
              <a:avLst>
                <a:gd name="adj" fmla="val 16667"/>
              </a:avLst>
            </a:prstGeom>
            <a:solidFill>
              <a:srgbClr val="B8471B"/>
            </a:solidFill>
            <a:ln>
              <a:noFill/>
            </a:ln>
            <a:effectLst>
              <a:outerShdw blurRad="63500" dist="27940" dir="5400000" algn="ctr" rotWithShape="0">
                <a:srgbClr val="000000">
                  <a:alpha val="31999"/>
                </a:srgbClr>
              </a:outerShdw>
            </a:effectLst>
            <a:scene3d>
              <a:camera prst="orthographicFront"/>
              <a:lightRig rig="threePt" dir="t"/>
            </a:scene3d>
            <a:sp3d>
              <a:bevelT/>
            </a:sp3d>
            <a:extLst/>
          </p:spPr>
          <p:txBody>
            <a:bodyPr vert="horz" lIns="0" tIns="0" rIns="0" bIns="0" anchor="ctr"/>
            <a:lstStyle/>
            <a:p>
              <a:pPr algn="ctr" defTabSz="642938">
                <a:defRPr/>
              </a:pPr>
              <a:r>
                <a:rPr lang="en-US" sz="1000" b="1" dirty="0">
                  <a:solidFill>
                    <a:schemeClr val="bg1"/>
                  </a:solidFill>
                </a:rPr>
                <a:t>Workload based </a:t>
              </a:r>
            </a:p>
            <a:p>
              <a:pPr algn="ctr" defTabSz="642938">
                <a:defRPr/>
              </a:pPr>
              <a:r>
                <a:rPr lang="en-US" sz="1000" b="1" dirty="0">
                  <a:solidFill>
                    <a:schemeClr val="bg1"/>
                  </a:solidFill>
                </a:rPr>
                <a:t>cluster </a:t>
              </a:r>
              <a:r>
                <a:rPr lang="en-US" sz="1000" b="1" dirty="0">
                  <a:solidFill>
                    <a:srgbClr val="FFFFFF"/>
                  </a:solidFill>
                  <a:latin typeface="Calibri" charset="0"/>
                  <a:ea typeface="ヒラギノ角ゴ ProN W3" charset="0"/>
                  <a:cs typeface="ヒラギノ角ゴ ProN W3" charset="0"/>
                </a:rPr>
                <a:t>template</a:t>
              </a:r>
            </a:p>
          </p:txBody>
        </p:sp>
        <p:sp>
          <p:nvSpPr>
            <p:cNvPr id="2" name="TextBox 1"/>
            <p:cNvSpPr txBox="1"/>
            <p:nvPr/>
          </p:nvSpPr>
          <p:spPr>
            <a:xfrm>
              <a:off x="5438367" y="4037736"/>
              <a:ext cx="640446" cy="369332"/>
            </a:xfrm>
            <a:prstGeom prst="rect">
              <a:avLst/>
            </a:prstGeom>
            <a:noFill/>
          </p:spPr>
          <p:txBody>
            <a:bodyPr wrap="square" rtlCol="0">
              <a:spAutoFit/>
            </a:bodyPr>
            <a:lstStyle/>
            <a:p>
              <a:r>
                <a:rPr lang="en-US" dirty="0">
                  <a:solidFill>
                    <a:schemeClr val="bg1"/>
                  </a:solidFill>
                </a:rPr>
                <a:t>x86</a:t>
              </a:r>
            </a:p>
          </p:txBody>
        </p:sp>
      </p:grpSp>
      <p:sp>
        <p:nvSpPr>
          <p:cNvPr id="42"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31</a:t>
            </a:fld>
            <a:endParaRPr lang="en-US" sz="750"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31</a:t>
            </a:fld>
            <a:endParaRPr lang="en-US" dirty="0"/>
          </a:p>
        </p:txBody>
      </p:sp>
    </p:spTree>
    <p:extLst>
      <p:ext uri="{BB962C8B-B14F-4D97-AF65-F5344CB8AC3E}">
        <p14:creationId xmlns:p14="http://schemas.microsoft.com/office/powerpoint/2010/main" val="104035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1"/>
          <p:cNvSpPr>
            <a:spLocks noChangeArrowheads="1"/>
          </p:cNvSpPr>
          <p:nvPr/>
        </p:nvSpPr>
        <p:spPr bwMode="auto">
          <a:xfrm>
            <a:off x="1778074" y="4182476"/>
            <a:ext cx="1101151" cy="392397"/>
          </a:xfrm>
          <a:prstGeom prst="rect">
            <a:avLst/>
          </a:prstGeom>
          <a:solidFill>
            <a:srgbClr val="FFFF00"/>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buFont typeface="Arial" panose="020B0604020202020204" pitchFamily="34" charset="0"/>
              <a:buNone/>
            </a:pPr>
            <a:r>
              <a:rPr lang="en-US" altLang="en-US" dirty="0"/>
              <a:t>             </a:t>
            </a:r>
          </a:p>
        </p:txBody>
      </p:sp>
      <p:pic>
        <p:nvPicPr>
          <p:cNvPr id="57" name="Picture 56"/>
          <p:cNvPicPr>
            <a:picLocks noChangeAspect="1" noChangeArrowheads="1"/>
          </p:cNvPicPr>
          <p:nvPr/>
        </p:nvPicPr>
        <p:blipFill>
          <a:blip r:embed="rId2" cstate="print"/>
          <a:srcRect/>
          <a:stretch>
            <a:fillRect/>
          </a:stretch>
        </p:blipFill>
        <p:spPr bwMode="auto">
          <a:xfrm>
            <a:off x="1827027" y="4227653"/>
            <a:ext cx="964617" cy="269772"/>
          </a:xfrm>
          <a:prstGeom prst="rect">
            <a:avLst/>
          </a:prstGeom>
          <a:noFill/>
          <a:ln w="9525">
            <a:noFill/>
            <a:miter lim="800000"/>
            <a:headEnd/>
            <a:tailEnd/>
          </a:ln>
        </p:spPr>
      </p:pic>
      <p:sp>
        <p:nvSpPr>
          <p:cNvPr id="58" name="Rectangle 2"/>
          <p:cNvSpPr>
            <a:spLocks noChangeArrowheads="1"/>
          </p:cNvSpPr>
          <p:nvPr/>
        </p:nvSpPr>
        <p:spPr bwMode="auto">
          <a:xfrm>
            <a:off x="759532" y="3689398"/>
            <a:ext cx="3816575" cy="382071"/>
          </a:xfrm>
          <a:prstGeom prst="rect">
            <a:avLst/>
          </a:prstGeom>
          <a:solidFill>
            <a:schemeClr val="accent1"/>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dirty="0"/>
              <a:t>Infrastructure Resource Aggregation</a:t>
            </a:r>
          </a:p>
        </p:txBody>
      </p:sp>
      <p:sp>
        <p:nvSpPr>
          <p:cNvPr id="60" name="Rectangle 1"/>
          <p:cNvSpPr>
            <a:spLocks noChangeArrowheads="1"/>
          </p:cNvSpPr>
          <p:nvPr/>
        </p:nvSpPr>
        <p:spPr bwMode="auto">
          <a:xfrm>
            <a:off x="769231" y="4182476"/>
            <a:ext cx="940938" cy="392397"/>
          </a:xfrm>
          <a:prstGeom prst="rect">
            <a:avLst/>
          </a:prstGeom>
          <a:solidFill>
            <a:srgbClr val="00A6A0"/>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1000" dirty="0"/>
              <a:t>xCAT</a:t>
            </a:r>
          </a:p>
          <a:p>
            <a:pPr algn="ctr">
              <a:buFont typeface="Arial" panose="020B0604020202020204" pitchFamily="34" charset="0"/>
              <a:buNone/>
            </a:pPr>
            <a:r>
              <a:rPr lang="en-US" altLang="en-US" sz="1000" dirty="0"/>
              <a:t>Bare-Metal</a:t>
            </a:r>
          </a:p>
        </p:txBody>
      </p:sp>
      <p:sp>
        <p:nvSpPr>
          <p:cNvPr id="65" name="Rectangle 1"/>
          <p:cNvSpPr>
            <a:spLocks noChangeArrowheads="1"/>
          </p:cNvSpPr>
          <p:nvPr/>
        </p:nvSpPr>
        <p:spPr bwMode="auto">
          <a:xfrm>
            <a:off x="2954169" y="4182476"/>
            <a:ext cx="708129" cy="392397"/>
          </a:xfrm>
          <a:prstGeom prst="rect">
            <a:avLst/>
          </a:prstGeom>
          <a:solidFill>
            <a:schemeClr val="accent1">
              <a:lumMod val="75000"/>
            </a:schemeClr>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1000" dirty="0"/>
              <a:t>Generic</a:t>
            </a:r>
          </a:p>
        </p:txBody>
      </p:sp>
      <p:sp>
        <p:nvSpPr>
          <p:cNvPr id="66" name="Rectangle 1"/>
          <p:cNvSpPr>
            <a:spLocks noChangeArrowheads="1"/>
          </p:cNvSpPr>
          <p:nvPr/>
        </p:nvSpPr>
        <p:spPr bwMode="auto">
          <a:xfrm>
            <a:off x="3739904" y="4182476"/>
            <a:ext cx="843934" cy="392397"/>
          </a:xfrm>
          <a:prstGeom prst="rect">
            <a:avLst/>
          </a:prstGeom>
          <a:solidFill>
            <a:srgbClr val="FFFFCC"/>
          </a:solidFill>
          <a:ln w="9525" algn="ctr">
            <a:solidFill>
              <a:schemeClr val="tx1"/>
            </a:solidFill>
            <a:prstDash val="dash"/>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800" dirty="0"/>
              <a:t>Public Cloud</a:t>
            </a:r>
          </a:p>
          <a:p>
            <a:pPr algn="ctr">
              <a:buFont typeface="Arial" panose="020B0604020202020204" pitchFamily="34" charset="0"/>
              <a:buNone/>
            </a:pPr>
            <a:r>
              <a:rPr lang="en-US" altLang="en-US" sz="800" dirty="0"/>
              <a:t>adapter</a:t>
            </a:r>
          </a:p>
        </p:txBody>
      </p:sp>
      <p:sp>
        <p:nvSpPr>
          <p:cNvPr id="67" name="Rectangle 66"/>
          <p:cNvSpPr/>
          <p:nvPr/>
        </p:nvSpPr>
        <p:spPr>
          <a:xfrm>
            <a:off x="799173" y="1554823"/>
            <a:ext cx="4806009" cy="1949949"/>
          </a:xfrm>
          <a:prstGeom prst="rect">
            <a:avLst/>
          </a:prstGeom>
          <a:solidFill>
            <a:srgbClr val="AEE0F7"/>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
          <p:cNvSpPr>
            <a:spLocks noChangeArrowheads="1"/>
          </p:cNvSpPr>
          <p:nvPr/>
        </p:nvSpPr>
        <p:spPr bwMode="auto">
          <a:xfrm>
            <a:off x="4663646" y="3759101"/>
            <a:ext cx="921537" cy="343347"/>
          </a:xfrm>
          <a:prstGeom prst="rect">
            <a:avLst/>
          </a:prstGeom>
          <a:solidFill>
            <a:srgbClr val="17AF4B"/>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800" dirty="0"/>
              <a:t>Cluster Deployment</a:t>
            </a:r>
          </a:p>
        </p:txBody>
      </p:sp>
      <p:sp>
        <p:nvSpPr>
          <p:cNvPr id="75" name="Rectangle 1"/>
          <p:cNvSpPr>
            <a:spLocks noChangeArrowheads="1"/>
          </p:cNvSpPr>
          <p:nvPr/>
        </p:nvSpPr>
        <p:spPr bwMode="auto">
          <a:xfrm>
            <a:off x="2539848" y="992381"/>
            <a:ext cx="1291818" cy="444027"/>
          </a:xfrm>
          <a:prstGeom prst="rect">
            <a:avLst/>
          </a:prstGeom>
          <a:solidFill>
            <a:srgbClr val="34B1EC"/>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1200" dirty="0">
                <a:solidFill>
                  <a:schemeClr val="tx1">
                    <a:lumMod val="50000"/>
                  </a:schemeClr>
                </a:solidFill>
              </a:rPr>
              <a:t>PaaS</a:t>
            </a:r>
          </a:p>
        </p:txBody>
      </p:sp>
      <p:sp>
        <p:nvSpPr>
          <p:cNvPr id="76" name="Rectangle 1"/>
          <p:cNvSpPr>
            <a:spLocks noChangeArrowheads="1"/>
          </p:cNvSpPr>
          <p:nvPr/>
        </p:nvSpPr>
        <p:spPr bwMode="auto">
          <a:xfrm>
            <a:off x="4096745" y="993005"/>
            <a:ext cx="1333275" cy="444027"/>
          </a:xfrm>
          <a:prstGeom prst="rect">
            <a:avLst/>
          </a:prstGeom>
          <a:solidFill>
            <a:srgbClr val="34B1EC"/>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1200" dirty="0">
                <a:solidFill>
                  <a:schemeClr val="tx1">
                    <a:lumMod val="50000"/>
                  </a:schemeClr>
                </a:solidFill>
              </a:rPr>
              <a:t>BD &amp; A</a:t>
            </a:r>
          </a:p>
        </p:txBody>
      </p:sp>
      <p:sp>
        <p:nvSpPr>
          <p:cNvPr id="77" name="Rectangle 1"/>
          <p:cNvSpPr>
            <a:spLocks noChangeArrowheads="1"/>
          </p:cNvSpPr>
          <p:nvPr/>
        </p:nvSpPr>
        <p:spPr bwMode="auto">
          <a:xfrm>
            <a:off x="4663646" y="4151497"/>
            <a:ext cx="921537" cy="343347"/>
          </a:xfrm>
          <a:prstGeom prst="rect">
            <a:avLst/>
          </a:prstGeom>
          <a:solidFill>
            <a:srgbClr val="17AF4B"/>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800" dirty="0"/>
              <a:t>Infrastructure discovery</a:t>
            </a:r>
          </a:p>
        </p:txBody>
      </p:sp>
      <p:grpSp>
        <p:nvGrpSpPr>
          <p:cNvPr id="3" name="Group 6"/>
          <p:cNvGrpSpPr/>
          <p:nvPr/>
        </p:nvGrpSpPr>
        <p:grpSpPr>
          <a:xfrm>
            <a:off x="4588741" y="1587670"/>
            <a:ext cx="929333" cy="1874905"/>
            <a:chOff x="5146604" y="1636346"/>
            <a:chExt cx="921537" cy="2034267"/>
          </a:xfrm>
        </p:grpSpPr>
        <p:sp>
          <p:nvSpPr>
            <p:cNvPr id="68" name="Rectangle 1"/>
            <p:cNvSpPr>
              <a:spLocks noChangeArrowheads="1"/>
            </p:cNvSpPr>
            <p:nvPr/>
          </p:nvSpPr>
          <p:spPr bwMode="auto">
            <a:xfrm>
              <a:off x="5146604" y="2369508"/>
              <a:ext cx="921537" cy="330439"/>
            </a:xfrm>
            <a:prstGeom prst="rect">
              <a:avLst/>
            </a:prstGeom>
            <a:solidFill>
              <a:schemeClr val="bg1">
                <a:lumMod val="85000"/>
              </a:schemeClr>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600" dirty="0"/>
                <a:t>Image Registry</a:t>
              </a:r>
            </a:p>
            <a:p>
              <a:pPr algn="ctr">
                <a:buFont typeface="Arial" panose="020B0604020202020204" pitchFamily="34" charset="0"/>
                <a:buNone/>
              </a:pPr>
              <a:r>
                <a:rPr lang="en-US" altLang="en-US" sz="600" dirty="0"/>
                <a:t>(OS, VM, container)</a:t>
              </a:r>
            </a:p>
          </p:txBody>
        </p:sp>
        <p:sp>
          <p:nvSpPr>
            <p:cNvPr id="69" name="Rectangle 1"/>
            <p:cNvSpPr>
              <a:spLocks noChangeArrowheads="1"/>
            </p:cNvSpPr>
            <p:nvPr/>
          </p:nvSpPr>
          <p:spPr bwMode="auto">
            <a:xfrm>
              <a:off x="5146604" y="2751578"/>
              <a:ext cx="921537" cy="278809"/>
            </a:xfrm>
            <a:prstGeom prst="rect">
              <a:avLst/>
            </a:prstGeom>
            <a:solidFill>
              <a:schemeClr val="bg1">
                <a:lumMod val="85000"/>
              </a:schemeClr>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800" dirty="0"/>
                <a:t>SW Repository</a:t>
              </a:r>
            </a:p>
          </p:txBody>
        </p:sp>
        <p:sp>
          <p:nvSpPr>
            <p:cNvPr id="70" name="Rectangle 1"/>
            <p:cNvSpPr>
              <a:spLocks noChangeArrowheads="1"/>
            </p:cNvSpPr>
            <p:nvPr/>
          </p:nvSpPr>
          <p:spPr bwMode="auto">
            <a:xfrm>
              <a:off x="5146604" y="3082018"/>
              <a:ext cx="921537" cy="268482"/>
            </a:xfrm>
            <a:prstGeom prst="rect">
              <a:avLst/>
            </a:prstGeom>
            <a:solidFill>
              <a:schemeClr val="bg1">
                <a:lumMod val="85000"/>
              </a:schemeClr>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800" dirty="0"/>
                <a:t>Logging/Metric</a:t>
              </a:r>
            </a:p>
          </p:txBody>
        </p:sp>
        <p:sp>
          <p:nvSpPr>
            <p:cNvPr id="71" name="Rectangle 1"/>
            <p:cNvSpPr>
              <a:spLocks noChangeArrowheads="1"/>
            </p:cNvSpPr>
            <p:nvPr/>
          </p:nvSpPr>
          <p:spPr bwMode="auto">
            <a:xfrm>
              <a:off x="5146604" y="3402131"/>
              <a:ext cx="921537" cy="268482"/>
            </a:xfrm>
            <a:prstGeom prst="rect">
              <a:avLst/>
            </a:prstGeom>
            <a:solidFill>
              <a:schemeClr val="bg1">
                <a:lumMod val="85000"/>
              </a:schemeClr>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900" dirty="0"/>
                <a:t>Alert &amp; Policy</a:t>
              </a:r>
            </a:p>
          </p:txBody>
        </p:sp>
        <p:sp>
          <p:nvSpPr>
            <p:cNvPr id="72" name="Rectangle 1"/>
            <p:cNvSpPr>
              <a:spLocks noChangeArrowheads="1"/>
            </p:cNvSpPr>
            <p:nvPr/>
          </p:nvSpPr>
          <p:spPr bwMode="auto">
            <a:xfrm>
              <a:off x="5146604" y="2028743"/>
              <a:ext cx="921537" cy="299461"/>
            </a:xfrm>
            <a:prstGeom prst="rect">
              <a:avLst/>
            </a:prstGeom>
            <a:solidFill>
              <a:schemeClr val="bg1">
                <a:lumMod val="85000"/>
              </a:schemeClr>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800" dirty="0"/>
                <a:t>Authentication</a:t>
              </a:r>
            </a:p>
          </p:txBody>
        </p:sp>
        <p:sp>
          <p:nvSpPr>
            <p:cNvPr id="78" name="Rectangle 1"/>
            <p:cNvSpPr>
              <a:spLocks noChangeArrowheads="1"/>
            </p:cNvSpPr>
            <p:nvPr/>
          </p:nvSpPr>
          <p:spPr bwMode="auto">
            <a:xfrm>
              <a:off x="5146604" y="1636346"/>
              <a:ext cx="921537" cy="340766"/>
            </a:xfrm>
            <a:prstGeom prst="rect">
              <a:avLst/>
            </a:prstGeom>
            <a:solidFill>
              <a:schemeClr val="bg1">
                <a:lumMod val="85000"/>
              </a:schemeClr>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900" dirty="0"/>
                <a:t>Load Balance</a:t>
              </a:r>
            </a:p>
          </p:txBody>
        </p:sp>
      </p:grpSp>
      <p:sp>
        <p:nvSpPr>
          <p:cNvPr id="79" name="Rectangle 78"/>
          <p:cNvSpPr/>
          <p:nvPr/>
        </p:nvSpPr>
        <p:spPr>
          <a:xfrm>
            <a:off x="4624844" y="3679072"/>
            <a:ext cx="999141" cy="888056"/>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1"/>
          <p:cNvSpPr>
            <a:spLocks noChangeArrowheads="1"/>
          </p:cNvSpPr>
          <p:nvPr/>
        </p:nvSpPr>
        <p:spPr bwMode="auto">
          <a:xfrm>
            <a:off x="829093" y="981431"/>
            <a:ext cx="1491803" cy="444027"/>
          </a:xfrm>
          <a:prstGeom prst="rect">
            <a:avLst/>
          </a:prstGeom>
          <a:solidFill>
            <a:srgbClr val="34B1EC"/>
          </a:solidFill>
          <a:ln w="9525" algn="ctr">
            <a:solidFill>
              <a:schemeClr val="tx1"/>
            </a:solidFill>
            <a:round/>
            <a:headEnd/>
            <a:tailEnd/>
          </a:ln>
        </p:spPr>
        <p:txBody>
          <a:bodyPr/>
          <a:lstStyle>
            <a:lvl1pPr>
              <a:defRPr sz="1400">
                <a:solidFill>
                  <a:schemeClr val="tx1"/>
                </a:solidFill>
                <a:latin typeface="Arial" panose="020B0604020202020204" pitchFamily="34" charset="0"/>
                <a:ea typeface="SimSun" panose="02010600030101010101" pitchFamily="2" charset="-122"/>
              </a:defRPr>
            </a:lvl1pPr>
            <a:lvl2pPr marL="742950" indent="-285750">
              <a:defRPr sz="1400">
                <a:solidFill>
                  <a:schemeClr val="tx1"/>
                </a:solidFill>
                <a:latin typeface="Arial" panose="020B0604020202020204" pitchFamily="34" charset="0"/>
                <a:ea typeface="SimSun" panose="02010600030101010101" pitchFamily="2" charset="-122"/>
              </a:defRPr>
            </a:lvl2pPr>
            <a:lvl3pPr marL="1143000" indent="-228600">
              <a:defRPr sz="1400">
                <a:solidFill>
                  <a:schemeClr val="tx1"/>
                </a:solidFill>
                <a:latin typeface="Arial" panose="020B0604020202020204" pitchFamily="34" charset="0"/>
                <a:ea typeface="SimSun" panose="02010600030101010101" pitchFamily="2" charset="-122"/>
              </a:defRPr>
            </a:lvl3pPr>
            <a:lvl4pPr marL="1600200" indent="-228600">
              <a:defRPr sz="1400">
                <a:solidFill>
                  <a:schemeClr val="tx1"/>
                </a:solidFill>
                <a:latin typeface="Arial" panose="020B0604020202020204" pitchFamily="34" charset="0"/>
                <a:ea typeface="SimSun" panose="02010600030101010101" pitchFamily="2" charset="-122"/>
              </a:defRPr>
            </a:lvl4pPr>
            <a:lvl5pPr marL="2057400" indent="-228600">
              <a:defRPr sz="14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SimSun" panose="02010600030101010101" pitchFamily="2" charset="-122"/>
              </a:defRPr>
            </a:lvl9pPr>
          </a:lstStyle>
          <a:p>
            <a:pPr algn="ctr">
              <a:buFont typeface="Arial" panose="020B0604020202020204" pitchFamily="34" charset="0"/>
              <a:buNone/>
            </a:pPr>
            <a:r>
              <a:rPr lang="en-US" altLang="en-US" sz="1200" dirty="0">
                <a:solidFill>
                  <a:schemeClr val="tx1">
                    <a:lumMod val="50000"/>
                  </a:schemeClr>
                </a:solidFill>
              </a:rPr>
              <a:t>DevOps</a:t>
            </a:r>
          </a:p>
        </p:txBody>
      </p:sp>
      <p:sp>
        <p:nvSpPr>
          <p:cNvPr id="33" name="Title 1"/>
          <p:cNvSpPr txBox="1">
            <a:spLocks/>
          </p:cNvSpPr>
          <p:nvPr/>
        </p:nvSpPr>
        <p:spPr>
          <a:xfrm>
            <a:off x="335450" y="58800"/>
            <a:ext cx="8506046" cy="676196"/>
          </a:xfrm>
          <a:prstGeom prst="rect">
            <a:avLst/>
          </a:prstGeom>
        </p:spPr>
        <p:txBody>
          <a:bodyPr vert="horz" lIns="0" tIns="45720" rIns="91440" bIns="45720" rtlCol="0" anchor="ctr" anchorCtr="0">
            <a:noAutofit/>
          </a:bodyPr>
          <a:lst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a:lstStyle>
          <a:p>
            <a:r>
              <a:rPr lang="en-US" altLang="zh-CN" dirty="0"/>
              <a:t>Spectrum</a:t>
            </a:r>
            <a:r>
              <a:rPr lang="en-US" dirty="0"/>
              <a:t> Conductor with </a:t>
            </a:r>
            <a:r>
              <a:rPr lang="en-US" altLang="zh-CN" dirty="0"/>
              <a:t>I</a:t>
            </a:r>
            <a:r>
              <a:rPr lang="en-US" dirty="0"/>
              <a:t>nfrastructure </a:t>
            </a:r>
            <a:r>
              <a:rPr lang="en-US" altLang="zh-CN" dirty="0"/>
              <a:t>M</a:t>
            </a:r>
            <a:r>
              <a:rPr lang="en-US" dirty="0"/>
              <a:t>anagement</a:t>
            </a:r>
          </a:p>
        </p:txBody>
      </p:sp>
      <p:grpSp>
        <p:nvGrpSpPr>
          <p:cNvPr id="5" name="Group 20"/>
          <p:cNvGrpSpPr>
            <a:grpSpLocks/>
          </p:cNvGrpSpPr>
          <p:nvPr/>
        </p:nvGrpSpPr>
        <p:grpSpPr bwMode="auto">
          <a:xfrm>
            <a:off x="6039376" y="1170989"/>
            <a:ext cx="2932255" cy="982107"/>
            <a:chOff x="566771" y="4100512"/>
            <a:chExt cx="4155354" cy="1844065"/>
          </a:xfrm>
        </p:grpSpPr>
        <p:sp>
          <p:nvSpPr>
            <p:cNvPr id="117" name="Rounded Rectangle 116"/>
            <p:cNvSpPr/>
            <p:nvPr/>
          </p:nvSpPr>
          <p:spPr>
            <a:xfrm>
              <a:off x="762075" y="4266872"/>
              <a:ext cx="3960050" cy="1677705"/>
            </a:xfrm>
            <a:prstGeom prst="roundRect">
              <a:avLst>
                <a:gd name="adj" fmla="val 76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5000"/>
                </a:lnSpc>
                <a:spcAft>
                  <a:spcPct val="15000"/>
                </a:spcAft>
                <a:defRPr/>
              </a:pPr>
              <a:r>
                <a:rPr lang="en-US" sz="1000" dirty="0">
                  <a:solidFill>
                    <a:srgbClr val="000000"/>
                  </a:solidFill>
                </a:rPr>
                <a:t>Discover bare metals and quickly deploy the environment on-demand (bare metal, virtualization or hybrid)</a:t>
              </a:r>
            </a:p>
          </p:txBody>
        </p:sp>
        <p:sp>
          <p:nvSpPr>
            <p:cNvPr id="118" name="Oval 117"/>
            <p:cNvSpPr/>
            <p:nvPr/>
          </p:nvSpPr>
          <p:spPr>
            <a:xfrm>
              <a:off x="566771" y="4100512"/>
              <a:ext cx="398546" cy="4877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5000"/>
                </a:lnSpc>
                <a:spcAft>
                  <a:spcPct val="15000"/>
                </a:spcAft>
                <a:defRPr/>
              </a:pPr>
              <a:r>
                <a:rPr lang="en-US" sz="900" dirty="0">
                  <a:solidFill>
                    <a:srgbClr val="000000"/>
                  </a:solidFill>
                </a:rPr>
                <a:t>1</a:t>
              </a:r>
            </a:p>
          </p:txBody>
        </p:sp>
      </p:grpSp>
      <p:sp>
        <p:nvSpPr>
          <p:cNvPr id="104" name="TextBox 18"/>
          <p:cNvSpPr txBox="1">
            <a:spLocks noChangeArrowheads="1"/>
          </p:cNvSpPr>
          <p:nvPr/>
        </p:nvSpPr>
        <p:spPr bwMode="auto">
          <a:xfrm>
            <a:off x="6278111" y="961041"/>
            <a:ext cx="1659273" cy="254480"/>
          </a:xfrm>
          <a:prstGeom prst="rect">
            <a:avLst/>
          </a:prstGeom>
          <a:noFill/>
          <a:ln w="9525">
            <a:noFill/>
            <a:miter lim="800000"/>
            <a:headEnd/>
            <a:tailEnd/>
          </a:ln>
        </p:spPr>
        <p:txBody>
          <a:bodyPr wrap="none" lIns="91363" tIns="45682" rIns="91363" bIns="45682">
            <a:spAutoFit/>
          </a:bodyPr>
          <a:lstStyle/>
          <a:p>
            <a:pPr>
              <a:lnSpc>
                <a:spcPct val="95000"/>
              </a:lnSpc>
              <a:spcAft>
                <a:spcPct val="15000"/>
              </a:spcAft>
              <a:defRPr/>
            </a:pPr>
            <a:r>
              <a:rPr lang="en-US" altLang="en-US" sz="1100" b="1" dirty="0">
                <a:solidFill>
                  <a:srgbClr val="00B2EF">
                    <a:lumMod val="50000"/>
                  </a:srgbClr>
                </a:solidFill>
                <a:ea typeface="MS PGothic" pitchFamily="34" charset="-128"/>
              </a:rPr>
              <a:t>Simplify IT operations</a:t>
            </a:r>
          </a:p>
        </p:txBody>
      </p:sp>
      <p:grpSp>
        <p:nvGrpSpPr>
          <p:cNvPr id="6" name="Group 19"/>
          <p:cNvGrpSpPr>
            <a:grpSpLocks/>
          </p:cNvGrpSpPr>
          <p:nvPr/>
        </p:nvGrpSpPr>
        <p:grpSpPr bwMode="auto">
          <a:xfrm>
            <a:off x="6039376" y="2332519"/>
            <a:ext cx="2932255" cy="982107"/>
            <a:chOff x="498388" y="1854200"/>
            <a:chExt cx="4156942" cy="1315616"/>
          </a:xfrm>
        </p:grpSpPr>
        <p:sp>
          <p:nvSpPr>
            <p:cNvPr id="115" name="Rounded Rectangle 114"/>
            <p:cNvSpPr/>
            <p:nvPr/>
          </p:nvSpPr>
          <p:spPr>
            <a:xfrm>
              <a:off x="693638" y="2018426"/>
              <a:ext cx="3961692" cy="1151390"/>
            </a:xfrm>
            <a:prstGeom prst="roundRect">
              <a:avLst>
                <a:gd name="adj" fmla="val 76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95000"/>
                </a:lnSpc>
                <a:spcAft>
                  <a:spcPct val="15000"/>
                </a:spcAft>
                <a:defRPr/>
              </a:pPr>
              <a:r>
                <a:rPr lang="en-US" sz="1000" dirty="0">
                  <a:solidFill>
                    <a:srgbClr val="000000"/>
                  </a:solidFill>
                </a:rPr>
                <a:t>Fine grain, dynamic allocation of resources maximizes efficiency of servers (Bare metals and VMs) sharing a common resource pool. </a:t>
              </a:r>
            </a:p>
          </p:txBody>
        </p:sp>
        <p:sp>
          <p:nvSpPr>
            <p:cNvPr id="116" name="Oval 115"/>
            <p:cNvSpPr/>
            <p:nvPr/>
          </p:nvSpPr>
          <p:spPr>
            <a:xfrm>
              <a:off x="498388" y="1854200"/>
              <a:ext cx="399948" cy="3598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5000"/>
                </a:lnSpc>
                <a:spcAft>
                  <a:spcPct val="15000"/>
                </a:spcAft>
                <a:defRPr/>
              </a:pPr>
              <a:r>
                <a:rPr lang="en-US" sz="900" dirty="0">
                  <a:solidFill>
                    <a:srgbClr val="000000"/>
                  </a:solidFill>
                </a:rPr>
                <a:t>2</a:t>
              </a:r>
            </a:p>
          </p:txBody>
        </p:sp>
      </p:grpSp>
      <p:sp>
        <p:nvSpPr>
          <p:cNvPr id="106" name="TextBox 17"/>
          <p:cNvSpPr txBox="1">
            <a:spLocks noChangeArrowheads="1"/>
          </p:cNvSpPr>
          <p:nvPr/>
        </p:nvSpPr>
        <p:spPr bwMode="auto">
          <a:xfrm>
            <a:off x="6256139" y="2179531"/>
            <a:ext cx="2152247" cy="254480"/>
          </a:xfrm>
          <a:prstGeom prst="rect">
            <a:avLst/>
          </a:prstGeom>
          <a:noFill/>
          <a:ln w="9525">
            <a:noFill/>
            <a:miter lim="800000"/>
            <a:headEnd/>
            <a:tailEnd/>
          </a:ln>
        </p:spPr>
        <p:txBody>
          <a:bodyPr wrap="none" lIns="91363" tIns="45682" rIns="91363" bIns="45682">
            <a:spAutoFit/>
          </a:bodyPr>
          <a:lstStyle/>
          <a:p>
            <a:pPr eaLnBrk="1" hangingPunct="1">
              <a:lnSpc>
                <a:spcPct val="95000"/>
              </a:lnSpc>
              <a:spcAft>
                <a:spcPct val="15000"/>
              </a:spcAft>
              <a:defRPr/>
            </a:pPr>
            <a:r>
              <a:rPr lang="en-US" altLang="en-US" sz="1100" b="1" dirty="0">
                <a:solidFill>
                  <a:srgbClr val="00B2EF">
                    <a:lumMod val="50000"/>
                  </a:srgbClr>
                </a:solidFill>
                <a:ea typeface="MS PGothic" pitchFamily="34" charset="-128"/>
              </a:rPr>
              <a:t>Increase Resource Utilization</a:t>
            </a:r>
          </a:p>
        </p:txBody>
      </p:sp>
      <p:grpSp>
        <p:nvGrpSpPr>
          <p:cNvPr id="7" name="Group 20"/>
          <p:cNvGrpSpPr>
            <a:grpSpLocks/>
          </p:cNvGrpSpPr>
          <p:nvPr/>
        </p:nvGrpSpPr>
        <p:grpSpPr bwMode="auto">
          <a:xfrm>
            <a:off x="6039376" y="3471568"/>
            <a:ext cx="2932255" cy="982107"/>
            <a:chOff x="566771" y="4100512"/>
            <a:chExt cx="4155354" cy="1755406"/>
          </a:xfrm>
        </p:grpSpPr>
        <p:sp>
          <p:nvSpPr>
            <p:cNvPr id="113" name="Rounded Rectangle 112"/>
            <p:cNvSpPr/>
            <p:nvPr/>
          </p:nvSpPr>
          <p:spPr>
            <a:xfrm>
              <a:off x="761553" y="4266873"/>
              <a:ext cx="3960572" cy="1589045"/>
            </a:xfrm>
            <a:prstGeom prst="roundRect">
              <a:avLst>
                <a:gd name="adj" fmla="val 76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95000"/>
                </a:lnSpc>
                <a:spcAft>
                  <a:spcPct val="15000"/>
                </a:spcAft>
                <a:defRPr/>
              </a:pPr>
              <a:r>
                <a:rPr lang="en-US" sz="1000" dirty="0">
                  <a:solidFill>
                    <a:srgbClr val="000000"/>
                  </a:solidFill>
                </a:rPr>
                <a:t>Proven architecture at extreme scale, with enterprise class infrastructure management, monitoring, reporting, and security capabilities.</a:t>
              </a:r>
            </a:p>
          </p:txBody>
        </p:sp>
        <p:sp>
          <p:nvSpPr>
            <p:cNvPr id="114" name="Oval 113"/>
            <p:cNvSpPr/>
            <p:nvPr/>
          </p:nvSpPr>
          <p:spPr>
            <a:xfrm>
              <a:off x="566771" y="4100512"/>
              <a:ext cx="398840" cy="3594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5000"/>
                </a:lnSpc>
                <a:spcAft>
                  <a:spcPct val="15000"/>
                </a:spcAft>
                <a:defRPr/>
              </a:pPr>
              <a:r>
                <a:rPr lang="en-US" sz="900" dirty="0">
                  <a:solidFill>
                    <a:srgbClr val="000000"/>
                  </a:solidFill>
                </a:rPr>
                <a:t>3</a:t>
              </a:r>
            </a:p>
          </p:txBody>
        </p:sp>
      </p:grpSp>
      <p:sp>
        <p:nvSpPr>
          <p:cNvPr id="108" name="TextBox 18"/>
          <p:cNvSpPr txBox="1">
            <a:spLocks noChangeArrowheads="1"/>
          </p:cNvSpPr>
          <p:nvPr/>
        </p:nvSpPr>
        <p:spPr bwMode="auto">
          <a:xfrm>
            <a:off x="6256139" y="3342023"/>
            <a:ext cx="1975365" cy="239732"/>
          </a:xfrm>
          <a:prstGeom prst="rect">
            <a:avLst/>
          </a:prstGeom>
          <a:noFill/>
          <a:ln w="9525">
            <a:noFill/>
            <a:miter lim="800000"/>
            <a:headEnd/>
            <a:tailEnd/>
          </a:ln>
        </p:spPr>
        <p:txBody>
          <a:bodyPr wrap="none" lIns="91363" tIns="45682" rIns="91363" bIns="45682">
            <a:spAutoFit/>
          </a:bodyPr>
          <a:lstStyle/>
          <a:p>
            <a:pPr eaLnBrk="1" hangingPunct="1">
              <a:lnSpc>
                <a:spcPct val="95000"/>
              </a:lnSpc>
              <a:spcAft>
                <a:spcPct val="15000"/>
              </a:spcAft>
              <a:defRPr/>
            </a:pPr>
            <a:r>
              <a:rPr lang="en-US" altLang="en-US" sz="1000" b="1" dirty="0">
                <a:solidFill>
                  <a:srgbClr val="00B2EF">
                    <a:lumMod val="50000"/>
                  </a:srgbClr>
                </a:solidFill>
                <a:ea typeface="MS PGothic" pitchFamily="34" charset="-128"/>
              </a:rPr>
              <a:t>Reduce Administration Costs</a:t>
            </a:r>
          </a:p>
        </p:txBody>
      </p:sp>
      <p:pic>
        <p:nvPicPr>
          <p:cNvPr id="4" name="Picture 3"/>
          <p:cNvPicPr>
            <a:picLocks noChangeAspect="1"/>
          </p:cNvPicPr>
          <p:nvPr/>
        </p:nvPicPr>
        <p:blipFill>
          <a:blip r:embed="rId3"/>
          <a:stretch>
            <a:fillRect/>
          </a:stretch>
        </p:blipFill>
        <p:spPr>
          <a:xfrm>
            <a:off x="889000" y="1612900"/>
            <a:ext cx="3598817" cy="1828800"/>
          </a:xfrm>
          <a:prstGeom prst="rect">
            <a:avLst/>
          </a:prstGeom>
        </p:spPr>
      </p:pic>
      <p:sp>
        <p:nvSpPr>
          <p:cNvPr id="36" name="Slide Number Placeholder 3"/>
          <p:cNvSpPr txBox="1">
            <a:spLocks/>
          </p:cNvSpPr>
          <p:nvPr/>
        </p:nvSpPr>
        <p:spPr>
          <a:xfrm>
            <a:off x="8724117" y="4903893"/>
            <a:ext cx="362301" cy="23960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B7A19-9BD6-654B-9E7A-5FCB6FF99B9F}" type="slidenum">
              <a:rPr lang="en-US" sz="750" smtClean="0"/>
              <a:pPr/>
              <a:t>32</a:t>
            </a:fld>
            <a:endParaRPr lang="en-US" sz="750"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32</a:t>
            </a:fld>
            <a:endParaRPr lang="en-US" dirty="0"/>
          </a:p>
        </p:txBody>
      </p:sp>
    </p:spTree>
    <p:extLst>
      <p:ext uri="{BB962C8B-B14F-4D97-AF65-F5344CB8AC3E}">
        <p14:creationId xmlns:p14="http://schemas.microsoft.com/office/powerpoint/2010/main" val="690913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Deliver an Agile Containerization Infrastructure </a:t>
            </a:r>
            <a:r>
              <a:rPr lang="en-US" altLang="zh-CN" sz="2400" dirty="0"/>
              <a:t>in Enterprise</a:t>
            </a:r>
            <a:endParaRPr lang="en-US" dirty="0"/>
          </a:p>
        </p:txBody>
      </p:sp>
      <p:sp>
        <p:nvSpPr>
          <p:cNvPr id="5" name="Slide Number Placeholder 2"/>
          <p:cNvSpPr>
            <a:spLocks noGrp="1"/>
          </p:cNvSpPr>
          <p:nvPr>
            <p:ph type="sldNum" sz="quarter" idx="10"/>
          </p:nvPr>
        </p:nvSpPr>
        <p:spPr bwMode="auto">
          <a:xfrm>
            <a:off x="8603857" y="4845803"/>
            <a:ext cx="482561" cy="21819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5BE513F3-2F65-489F-9AB8-9E2AEFC2CBB1}" type="slidenum">
              <a:rPr lang="en-US" altLang="en-US" sz="750">
                <a:solidFill>
                  <a:schemeClr val="accent2"/>
                </a:solidFill>
                <a:latin typeface="Arial" panose="020B0604020202020204" pitchFamily="34" charset="0"/>
              </a:rPr>
              <a:pPr eaLnBrk="1" hangingPunct="1"/>
              <a:t>33</a:t>
            </a:fld>
            <a:endParaRPr lang="en-US" altLang="en-US" sz="750" dirty="0">
              <a:solidFill>
                <a:schemeClr val="accent2"/>
              </a:solidFill>
              <a:latin typeface="Arial" panose="020B0604020202020204" pitchFamily="34" charset="0"/>
            </a:endParaRPr>
          </a:p>
        </p:txBody>
      </p:sp>
      <p:pic>
        <p:nvPicPr>
          <p:cNvPr id="7" name="Picture 3"/>
          <p:cNvPicPr>
            <a:picLocks noChangeAspect="1" noChangeArrowheads="1"/>
          </p:cNvPicPr>
          <p:nvPr/>
        </p:nvPicPr>
        <p:blipFill>
          <a:blip r:embed="rId2"/>
          <a:srcRect/>
          <a:stretch>
            <a:fillRect/>
          </a:stretch>
        </p:blipFill>
        <p:spPr bwMode="auto">
          <a:xfrm>
            <a:off x="762000" y="2628900"/>
            <a:ext cx="1688161" cy="1085850"/>
          </a:xfrm>
          <a:prstGeom prst="rect">
            <a:avLst/>
          </a:prstGeom>
          <a:noFill/>
          <a:ln w="9525" algn="ctr">
            <a:noFill/>
            <a:miter lim="800000"/>
            <a:headEnd/>
            <a:tailEnd/>
          </a:ln>
          <a:effectLst/>
        </p:spPr>
      </p:pic>
      <p:grpSp>
        <p:nvGrpSpPr>
          <p:cNvPr id="3" name="Group 8"/>
          <p:cNvGrpSpPr>
            <a:grpSpLocks/>
          </p:cNvGrpSpPr>
          <p:nvPr/>
        </p:nvGrpSpPr>
        <p:grpSpPr bwMode="auto">
          <a:xfrm>
            <a:off x="5587272" y="4182782"/>
            <a:ext cx="803275" cy="697765"/>
            <a:chOff x="2743200" y="1828800"/>
            <a:chExt cx="803571" cy="930119"/>
          </a:xfrm>
        </p:grpSpPr>
        <p:grpSp>
          <p:nvGrpSpPr>
            <p:cNvPr id="4" name="Group 9"/>
            <p:cNvGrpSpPr>
              <a:grpSpLocks/>
            </p:cNvGrpSpPr>
            <p:nvPr/>
          </p:nvGrpSpPr>
          <p:grpSpPr bwMode="auto">
            <a:xfrm>
              <a:off x="2743200" y="1828800"/>
              <a:ext cx="803571" cy="631622"/>
              <a:chOff x="2590800" y="1801612"/>
              <a:chExt cx="803571" cy="631622"/>
            </a:xfrm>
          </p:grpSpPr>
          <p:pic>
            <p:nvPicPr>
              <p:cNvPr id="12" name="Picture 9"/>
              <p:cNvPicPr>
                <a:picLocks noChangeAspect="1" noChangeArrowheads="1"/>
              </p:cNvPicPr>
              <p:nvPr/>
            </p:nvPicPr>
            <p:blipFill>
              <a:blip r:embed="rId3" cstate="print">
                <a:clrChange>
                  <a:clrFrom>
                    <a:srgbClr val="FFFFFF"/>
                  </a:clrFrom>
                  <a:clrTo>
                    <a:srgbClr val="FFFFFF">
                      <a:alpha val="0"/>
                    </a:srgbClr>
                  </a:clrTo>
                </a:clrChange>
              </a:blip>
              <a:srcRect b="15178"/>
              <a:stretch>
                <a:fillRect/>
              </a:stretch>
            </p:blipFill>
            <p:spPr bwMode="auto">
              <a:xfrm>
                <a:off x="2590800" y="1981200"/>
                <a:ext cx="271663" cy="379808"/>
              </a:xfrm>
              <a:prstGeom prst="rect">
                <a:avLst/>
              </a:prstGeom>
              <a:noFill/>
              <a:ln w="9525">
                <a:noFill/>
                <a:miter lim="800000"/>
                <a:headEnd/>
                <a:tailEnd/>
              </a:ln>
            </p:spPr>
          </p:pic>
          <p:pic>
            <p:nvPicPr>
              <p:cNvPr id="13"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2862463" y="1801612"/>
                <a:ext cx="270170" cy="379808"/>
              </a:xfrm>
              <a:prstGeom prst="rect">
                <a:avLst/>
              </a:prstGeom>
              <a:noFill/>
              <a:ln w="9525">
                <a:noFill/>
                <a:miter lim="800000"/>
                <a:headEnd/>
                <a:tailEnd/>
              </a:ln>
            </p:spPr>
          </p:pic>
          <p:pic>
            <p:nvPicPr>
              <p:cNvPr id="14"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2862463" y="2054817"/>
                <a:ext cx="270170" cy="378417"/>
              </a:xfrm>
              <a:prstGeom prst="rect">
                <a:avLst/>
              </a:prstGeom>
              <a:noFill/>
              <a:ln w="9525">
                <a:noFill/>
                <a:miter lim="800000"/>
                <a:headEnd/>
                <a:tailEnd/>
              </a:ln>
            </p:spPr>
          </p:pic>
          <p:pic>
            <p:nvPicPr>
              <p:cNvPr id="15"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3124200" y="1905000"/>
                <a:ext cx="270171" cy="378417"/>
              </a:xfrm>
              <a:prstGeom prst="rect">
                <a:avLst/>
              </a:prstGeom>
              <a:noFill/>
              <a:ln w="9525">
                <a:noFill/>
                <a:miter lim="800000"/>
                <a:headEnd/>
                <a:tailEnd/>
              </a:ln>
            </p:spPr>
          </p:pic>
        </p:grpSp>
        <p:sp>
          <p:nvSpPr>
            <p:cNvPr id="11" name="TextBox 25"/>
            <p:cNvSpPr txBox="1">
              <a:spLocks noChangeArrowheads="1"/>
            </p:cNvSpPr>
            <p:nvPr/>
          </p:nvSpPr>
          <p:spPr bwMode="auto">
            <a:xfrm>
              <a:off x="2852959" y="2438400"/>
              <a:ext cx="556768" cy="320519"/>
            </a:xfrm>
            <a:prstGeom prst="rect">
              <a:avLst/>
            </a:prstGeom>
            <a:noFill/>
            <a:ln w="9525">
              <a:noFill/>
              <a:miter lim="800000"/>
              <a:headEnd/>
              <a:tailEnd/>
            </a:ln>
          </p:spPr>
          <p:txBody>
            <a:bodyPr wrap="none">
              <a:spAutoFit/>
            </a:bodyPr>
            <a:lstStyle/>
            <a:p>
              <a:pPr marL="169863" indent="-169863" algn="ctr" defTabSz="815975">
                <a:lnSpc>
                  <a:spcPct val="85000"/>
                </a:lnSpc>
                <a:buClr>
                  <a:srgbClr val="000000"/>
                </a:buClr>
              </a:pPr>
              <a:r>
                <a:rPr lang="en-US" altLang="zh-CN" sz="1100" dirty="0">
                  <a:solidFill>
                    <a:srgbClr val="000000"/>
                  </a:solidFill>
                  <a:latin typeface="Calibri"/>
                  <a:ea typeface="SimSun" pitchFamily="2" charset="-122"/>
                </a:rPr>
                <a:t>Server</a:t>
              </a:r>
              <a:endParaRPr lang="en-US" sz="1100" dirty="0">
                <a:solidFill>
                  <a:srgbClr val="000000"/>
                </a:solidFill>
                <a:latin typeface="Calibri"/>
                <a:ea typeface="SimSun" pitchFamily="2" charset="-122"/>
              </a:endParaRPr>
            </a:p>
          </p:txBody>
        </p:sp>
      </p:grpSp>
      <p:grpSp>
        <p:nvGrpSpPr>
          <p:cNvPr id="6" name="Group 11"/>
          <p:cNvGrpSpPr>
            <a:grpSpLocks/>
          </p:cNvGrpSpPr>
          <p:nvPr/>
        </p:nvGrpSpPr>
        <p:grpSpPr bwMode="auto">
          <a:xfrm>
            <a:off x="3837544" y="4147082"/>
            <a:ext cx="779331" cy="677954"/>
            <a:chOff x="3886200" y="1855589"/>
            <a:chExt cx="779331" cy="903121"/>
          </a:xfrm>
        </p:grpSpPr>
        <p:sp>
          <p:nvSpPr>
            <p:cNvPr id="17" name="TextBox 16"/>
            <p:cNvSpPr txBox="1">
              <a:spLocks noChangeArrowheads="1"/>
            </p:cNvSpPr>
            <p:nvPr/>
          </p:nvSpPr>
          <p:spPr bwMode="auto">
            <a:xfrm>
              <a:off x="4005772" y="2438400"/>
              <a:ext cx="624459" cy="320310"/>
            </a:xfrm>
            <a:prstGeom prst="rect">
              <a:avLst/>
            </a:prstGeom>
            <a:noFill/>
            <a:ln w="9525">
              <a:noFill/>
              <a:miter lim="800000"/>
              <a:headEnd/>
              <a:tailEnd/>
            </a:ln>
          </p:spPr>
          <p:txBody>
            <a:bodyPr wrap="none">
              <a:spAutoFit/>
            </a:bodyPr>
            <a:lstStyle/>
            <a:p>
              <a:pPr marL="169863" indent="-169863" algn="ctr" defTabSz="815975">
                <a:lnSpc>
                  <a:spcPct val="85000"/>
                </a:lnSpc>
                <a:buClr>
                  <a:srgbClr val="000000"/>
                </a:buClr>
              </a:pPr>
              <a:r>
                <a:rPr lang="en-US" altLang="zh-CN" sz="1100" dirty="0">
                  <a:solidFill>
                    <a:srgbClr val="000000"/>
                  </a:solidFill>
                  <a:latin typeface="Calibri"/>
                  <a:ea typeface="SimSun" pitchFamily="2" charset="-122"/>
                </a:rPr>
                <a:t>Storage</a:t>
              </a:r>
              <a:endParaRPr lang="en-US" sz="1100" dirty="0">
                <a:solidFill>
                  <a:srgbClr val="000000"/>
                </a:solidFill>
                <a:latin typeface="Calibri"/>
                <a:ea typeface="SimSun" pitchFamily="2" charset="-122"/>
              </a:endParaRPr>
            </a:p>
          </p:txBody>
        </p:sp>
        <p:grpSp>
          <p:nvGrpSpPr>
            <p:cNvPr id="8" name="Group 7"/>
            <p:cNvGrpSpPr>
              <a:grpSpLocks/>
            </p:cNvGrpSpPr>
            <p:nvPr/>
          </p:nvGrpSpPr>
          <p:grpSpPr bwMode="auto">
            <a:xfrm>
              <a:off x="3886200" y="1855589"/>
              <a:ext cx="779331" cy="633534"/>
              <a:chOff x="3657600" y="1855589"/>
              <a:chExt cx="779331" cy="633534"/>
            </a:xfrm>
          </p:grpSpPr>
          <p:pic>
            <p:nvPicPr>
              <p:cNvPr id="19" name="Picture 149" descr="database"/>
              <p:cNvPicPr>
                <a:picLocks noChangeAspect="1" noChangeArrowheads="1"/>
              </p:cNvPicPr>
              <p:nvPr/>
            </p:nvPicPr>
            <p:blipFill>
              <a:blip r:embed="rId5" cstate="print"/>
              <a:srcRect/>
              <a:stretch>
                <a:fillRect/>
              </a:stretch>
            </p:blipFill>
            <p:spPr bwMode="auto">
              <a:xfrm>
                <a:off x="3657600" y="2057400"/>
                <a:ext cx="322131" cy="364434"/>
              </a:xfrm>
              <a:prstGeom prst="rect">
                <a:avLst/>
              </a:prstGeom>
              <a:noFill/>
              <a:ln w="9525">
                <a:noFill/>
                <a:miter lim="800000"/>
                <a:headEnd/>
                <a:tailEnd/>
              </a:ln>
            </p:spPr>
          </p:pic>
          <p:pic>
            <p:nvPicPr>
              <p:cNvPr id="20" name="Picture 149" descr="database"/>
              <p:cNvPicPr>
                <a:picLocks noChangeAspect="1" noChangeArrowheads="1"/>
              </p:cNvPicPr>
              <p:nvPr/>
            </p:nvPicPr>
            <p:blipFill>
              <a:blip r:embed="rId5" cstate="print"/>
              <a:srcRect/>
              <a:stretch>
                <a:fillRect/>
              </a:stretch>
            </p:blipFill>
            <p:spPr bwMode="auto">
              <a:xfrm>
                <a:off x="3872218" y="1855589"/>
                <a:ext cx="322131" cy="366179"/>
              </a:xfrm>
              <a:prstGeom prst="rect">
                <a:avLst/>
              </a:prstGeom>
              <a:noFill/>
              <a:ln w="9525">
                <a:noFill/>
                <a:miter lim="800000"/>
                <a:headEnd/>
                <a:tailEnd/>
              </a:ln>
            </p:spPr>
          </p:pic>
          <p:pic>
            <p:nvPicPr>
              <p:cNvPr id="21" name="Picture 149" descr="database"/>
              <p:cNvPicPr>
                <a:picLocks noChangeAspect="1" noChangeArrowheads="1"/>
              </p:cNvPicPr>
              <p:nvPr/>
            </p:nvPicPr>
            <p:blipFill>
              <a:blip r:embed="rId5" cstate="print"/>
              <a:srcRect/>
              <a:stretch>
                <a:fillRect/>
              </a:stretch>
            </p:blipFill>
            <p:spPr bwMode="auto">
              <a:xfrm>
                <a:off x="4114800" y="1905000"/>
                <a:ext cx="322131" cy="364434"/>
              </a:xfrm>
              <a:prstGeom prst="rect">
                <a:avLst/>
              </a:prstGeom>
              <a:noFill/>
              <a:ln w="9525">
                <a:noFill/>
                <a:miter lim="800000"/>
                <a:headEnd/>
                <a:tailEnd/>
              </a:ln>
            </p:spPr>
          </p:pic>
          <p:pic>
            <p:nvPicPr>
              <p:cNvPr id="22" name="Picture 149" descr="database"/>
              <p:cNvPicPr>
                <a:picLocks noChangeAspect="1" noChangeArrowheads="1"/>
              </p:cNvPicPr>
              <p:nvPr/>
            </p:nvPicPr>
            <p:blipFill>
              <a:blip r:embed="rId5" cstate="print"/>
              <a:srcRect/>
              <a:stretch>
                <a:fillRect/>
              </a:stretch>
            </p:blipFill>
            <p:spPr bwMode="auto">
              <a:xfrm>
                <a:off x="3929730" y="2124689"/>
                <a:ext cx="322131" cy="364434"/>
              </a:xfrm>
              <a:prstGeom prst="rect">
                <a:avLst/>
              </a:prstGeom>
              <a:noFill/>
              <a:ln w="9525">
                <a:noFill/>
                <a:miter lim="800000"/>
                <a:headEnd/>
                <a:tailEnd/>
              </a:ln>
            </p:spPr>
          </p:pic>
        </p:grpSp>
      </p:grpSp>
      <p:grpSp>
        <p:nvGrpSpPr>
          <p:cNvPr id="9" name="Group 10"/>
          <p:cNvGrpSpPr>
            <a:grpSpLocks/>
          </p:cNvGrpSpPr>
          <p:nvPr/>
        </p:nvGrpSpPr>
        <p:grpSpPr bwMode="auto">
          <a:xfrm>
            <a:off x="4684010" y="4180198"/>
            <a:ext cx="713083" cy="640603"/>
            <a:chOff x="4876800" y="1905000"/>
            <a:chExt cx="713082" cy="853918"/>
          </a:xfrm>
        </p:grpSpPr>
        <p:sp>
          <p:nvSpPr>
            <p:cNvPr id="24" name="TextBox 23"/>
            <p:cNvSpPr txBox="1">
              <a:spLocks noChangeArrowheads="1"/>
            </p:cNvSpPr>
            <p:nvPr/>
          </p:nvSpPr>
          <p:spPr bwMode="auto">
            <a:xfrm>
              <a:off x="4905080" y="2438400"/>
              <a:ext cx="684802" cy="320518"/>
            </a:xfrm>
            <a:prstGeom prst="rect">
              <a:avLst/>
            </a:prstGeom>
            <a:noFill/>
            <a:ln w="9525">
              <a:noFill/>
              <a:miter lim="800000"/>
              <a:headEnd/>
              <a:tailEnd/>
            </a:ln>
          </p:spPr>
          <p:txBody>
            <a:bodyPr wrap="none">
              <a:spAutoFit/>
            </a:bodyPr>
            <a:lstStyle/>
            <a:p>
              <a:pPr marL="169863" indent="-169863" algn="ctr" defTabSz="815975">
                <a:lnSpc>
                  <a:spcPct val="85000"/>
                </a:lnSpc>
                <a:buClr>
                  <a:srgbClr val="000000"/>
                </a:buClr>
              </a:pPr>
              <a:r>
                <a:rPr lang="en-US" altLang="zh-CN" sz="1100" dirty="0">
                  <a:solidFill>
                    <a:srgbClr val="000000"/>
                  </a:solidFill>
                  <a:latin typeface="Calibri"/>
                  <a:ea typeface="SimSun" pitchFamily="2" charset="-122"/>
                </a:rPr>
                <a:t>Network</a:t>
              </a:r>
              <a:endParaRPr lang="en-US" sz="1100" dirty="0">
                <a:solidFill>
                  <a:srgbClr val="000000"/>
                </a:solidFill>
                <a:latin typeface="Calibri"/>
                <a:ea typeface="SimSun" pitchFamily="2" charset="-122"/>
              </a:endParaRPr>
            </a:p>
          </p:txBody>
        </p:sp>
        <p:grpSp>
          <p:nvGrpSpPr>
            <p:cNvPr id="10" name="Group 3"/>
            <p:cNvGrpSpPr>
              <a:grpSpLocks/>
            </p:cNvGrpSpPr>
            <p:nvPr/>
          </p:nvGrpSpPr>
          <p:grpSpPr bwMode="auto">
            <a:xfrm>
              <a:off x="4876800" y="1905000"/>
              <a:ext cx="679648" cy="533400"/>
              <a:chOff x="4876800" y="1981200"/>
              <a:chExt cx="679648" cy="533400"/>
            </a:xfrm>
          </p:grpSpPr>
          <p:pic>
            <p:nvPicPr>
              <p:cNvPr id="26" name="Picture 121"/>
              <p:cNvPicPr>
                <a:picLocks noChangeAspect="1"/>
              </p:cNvPicPr>
              <p:nvPr/>
            </p:nvPicPr>
            <p:blipFill>
              <a:blip r:embed="rId6" cstate="print"/>
              <a:srcRect/>
              <a:stretch>
                <a:fillRect/>
              </a:stretch>
            </p:blipFill>
            <p:spPr bwMode="auto">
              <a:xfrm>
                <a:off x="4876800" y="2209800"/>
                <a:ext cx="298648" cy="228600"/>
              </a:xfrm>
              <a:prstGeom prst="rect">
                <a:avLst/>
              </a:prstGeom>
              <a:noFill/>
              <a:ln w="9525">
                <a:noFill/>
                <a:miter lim="800000"/>
                <a:headEnd/>
                <a:tailEnd/>
              </a:ln>
            </p:spPr>
          </p:pic>
          <p:pic>
            <p:nvPicPr>
              <p:cNvPr id="27" name="Picture 121"/>
              <p:cNvPicPr>
                <a:picLocks noChangeAspect="1"/>
              </p:cNvPicPr>
              <p:nvPr/>
            </p:nvPicPr>
            <p:blipFill>
              <a:blip r:embed="rId6" cstate="print"/>
              <a:srcRect/>
              <a:stretch>
                <a:fillRect/>
              </a:stretch>
            </p:blipFill>
            <p:spPr bwMode="auto">
              <a:xfrm>
                <a:off x="5029200" y="1981200"/>
                <a:ext cx="298648" cy="228600"/>
              </a:xfrm>
              <a:prstGeom prst="rect">
                <a:avLst/>
              </a:prstGeom>
              <a:noFill/>
              <a:ln w="9525">
                <a:noFill/>
                <a:miter lim="800000"/>
                <a:headEnd/>
                <a:tailEnd/>
              </a:ln>
            </p:spPr>
          </p:pic>
          <p:pic>
            <p:nvPicPr>
              <p:cNvPr id="28" name="Picture 121"/>
              <p:cNvPicPr>
                <a:picLocks noChangeAspect="1"/>
              </p:cNvPicPr>
              <p:nvPr/>
            </p:nvPicPr>
            <p:blipFill>
              <a:blip r:embed="rId6" cstate="print"/>
              <a:srcRect/>
              <a:stretch>
                <a:fillRect/>
              </a:stretch>
            </p:blipFill>
            <p:spPr bwMode="auto">
              <a:xfrm>
                <a:off x="5105400" y="2286000"/>
                <a:ext cx="298648" cy="228600"/>
              </a:xfrm>
              <a:prstGeom prst="rect">
                <a:avLst/>
              </a:prstGeom>
              <a:noFill/>
              <a:ln w="9525">
                <a:noFill/>
                <a:miter lim="800000"/>
                <a:headEnd/>
                <a:tailEnd/>
              </a:ln>
            </p:spPr>
          </p:pic>
          <p:pic>
            <p:nvPicPr>
              <p:cNvPr id="29" name="Picture 121"/>
              <p:cNvPicPr>
                <a:picLocks noChangeAspect="1"/>
              </p:cNvPicPr>
              <p:nvPr/>
            </p:nvPicPr>
            <p:blipFill>
              <a:blip r:embed="rId6" cstate="print"/>
              <a:srcRect/>
              <a:stretch>
                <a:fillRect/>
              </a:stretch>
            </p:blipFill>
            <p:spPr bwMode="auto">
              <a:xfrm>
                <a:off x="5257800" y="2057400"/>
                <a:ext cx="298648" cy="228600"/>
              </a:xfrm>
              <a:prstGeom prst="rect">
                <a:avLst/>
              </a:prstGeom>
              <a:noFill/>
              <a:ln w="9525">
                <a:noFill/>
                <a:miter lim="800000"/>
                <a:headEnd/>
                <a:tailEnd/>
              </a:ln>
            </p:spPr>
          </p:pic>
        </p:grpSp>
      </p:grpSp>
      <p:grpSp>
        <p:nvGrpSpPr>
          <p:cNvPr id="16" name="Group 12"/>
          <p:cNvGrpSpPr>
            <a:grpSpLocks/>
          </p:cNvGrpSpPr>
          <p:nvPr/>
        </p:nvGrpSpPr>
        <p:grpSpPr bwMode="auto">
          <a:xfrm>
            <a:off x="7561081" y="4169406"/>
            <a:ext cx="803275" cy="697765"/>
            <a:chOff x="2743200" y="1828800"/>
            <a:chExt cx="803571" cy="930119"/>
          </a:xfrm>
        </p:grpSpPr>
        <p:grpSp>
          <p:nvGrpSpPr>
            <p:cNvPr id="18" name="Group 9"/>
            <p:cNvGrpSpPr>
              <a:grpSpLocks/>
            </p:cNvGrpSpPr>
            <p:nvPr/>
          </p:nvGrpSpPr>
          <p:grpSpPr bwMode="auto">
            <a:xfrm>
              <a:off x="2743200" y="1828800"/>
              <a:ext cx="803571" cy="631622"/>
              <a:chOff x="2590800" y="1801612"/>
              <a:chExt cx="803571" cy="631622"/>
            </a:xfrm>
          </p:grpSpPr>
          <p:pic>
            <p:nvPicPr>
              <p:cNvPr id="33" name="Picture 9"/>
              <p:cNvPicPr>
                <a:picLocks noChangeAspect="1" noChangeArrowheads="1"/>
              </p:cNvPicPr>
              <p:nvPr/>
            </p:nvPicPr>
            <p:blipFill>
              <a:blip r:embed="rId3" cstate="print">
                <a:clrChange>
                  <a:clrFrom>
                    <a:srgbClr val="FFFFFF"/>
                  </a:clrFrom>
                  <a:clrTo>
                    <a:srgbClr val="FFFFFF">
                      <a:alpha val="0"/>
                    </a:srgbClr>
                  </a:clrTo>
                </a:clrChange>
              </a:blip>
              <a:srcRect b="15178"/>
              <a:stretch>
                <a:fillRect/>
              </a:stretch>
            </p:blipFill>
            <p:spPr bwMode="auto">
              <a:xfrm>
                <a:off x="2590800" y="1981200"/>
                <a:ext cx="271663" cy="379808"/>
              </a:xfrm>
              <a:prstGeom prst="rect">
                <a:avLst/>
              </a:prstGeom>
              <a:noFill/>
              <a:ln w="9525">
                <a:noFill/>
                <a:miter lim="800000"/>
                <a:headEnd/>
                <a:tailEnd/>
              </a:ln>
            </p:spPr>
          </p:pic>
          <p:pic>
            <p:nvPicPr>
              <p:cNvPr id="34"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2862463" y="1801612"/>
                <a:ext cx="270170" cy="379808"/>
              </a:xfrm>
              <a:prstGeom prst="rect">
                <a:avLst/>
              </a:prstGeom>
              <a:noFill/>
              <a:ln w="9525">
                <a:noFill/>
                <a:miter lim="800000"/>
                <a:headEnd/>
                <a:tailEnd/>
              </a:ln>
            </p:spPr>
          </p:pic>
          <p:pic>
            <p:nvPicPr>
              <p:cNvPr id="35"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2862463" y="2054817"/>
                <a:ext cx="270170" cy="378417"/>
              </a:xfrm>
              <a:prstGeom prst="rect">
                <a:avLst/>
              </a:prstGeom>
              <a:noFill/>
              <a:ln w="9525">
                <a:noFill/>
                <a:miter lim="800000"/>
                <a:headEnd/>
                <a:tailEnd/>
              </a:ln>
            </p:spPr>
          </p:pic>
          <p:pic>
            <p:nvPicPr>
              <p:cNvPr id="36"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3124200" y="1905000"/>
                <a:ext cx="270171" cy="378417"/>
              </a:xfrm>
              <a:prstGeom prst="rect">
                <a:avLst/>
              </a:prstGeom>
              <a:noFill/>
              <a:ln w="9525">
                <a:noFill/>
                <a:miter lim="800000"/>
                <a:headEnd/>
                <a:tailEnd/>
              </a:ln>
            </p:spPr>
          </p:pic>
        </p:grpSp>
        <p:sp>
          <p:nvSpPr>
            <p:cNvPr id="32" name="TextBox 25"/>
            <p:cNvSpPr txBox="1">
              <a:spLocks noChangeArrowheads="1"/>
            </p:cNvSpPr>
            <p:nvPr/>
          </p:nvSpPr>
          <p:spPr bwMode="auto">
            <a:xfrm>
              <a:off x="2852959" y="2438400"/>
              <a:ext cx="556768" cy="320519"/>
            </a:xfrm>
            <a:prstGeom prst="rect">
              <a:avLst/>
            </a:prstGeom>
            <a:noFill/>
            <a:ln w="9525">
              <a:noFill/>
              <a:miter lim="800000"/>
              <a:headEnd/>
              <a:tailEnd/>
            </a:ln>
          </p:spPr>
          <p:txBody>
            <a:bodyPr wrap="none">
              <a:spAutoFit/>
            </a:bodyPr>
            <a:lstStyle/>
            <a:p>
              <a:pPr marL="169863" indent="-169863" algn="ctr" defTabSz="815975">
                <a:lnSpc>
                  <a:spcPct val="85000"/>
                </a:lnSpc>
                <a:buClr>
                  <a:srgbClr val="000000"/>
                </a:buClr>
              </a:pPr>
              <a:r>
                <a:rPr lang="en-US" altLang="zh-CN" sz="1100" dirty="0">
                  <a:solidFill>
                    <a:srgbClr val="000000"/>
                  </a:solidFill>
                  <a:latin typeface="Calibri"/>
                  <a:ea typeface="SimSun" pitchFamily="2" charset="-122"/>
                </a:rPr>
                <a:t>Server</a:t>
              </a:r>
              <a:endParaRPr lang="en-US" sz="1100" dirty="0">
                <a:solidFill>
                  <a:srgbClr val="000000"/>
                </a:solidFill>
                <a:latin typeface="Calibri"/>
                <a:ea typeface="SimSun" pitchFamily="2" charset="-122"/>
              </a:endParaRPr>
            </a:p>
          </p:txBody>
        </p:sp>
      </p:grpSp>
      <p:grpSp>
        <p:nvGrpSpPr>
          <p:cNvPr id="23" name="Group 12"/>
          <p:cNvGrpSpPr>
            <a:grpSpLocks/>
          </p:cNvGrpSpPr>
          <p:nvPr/>
        </p:nvGrpSpPr>
        <p:grpSpPr bwMode="auto">
          <a:xfrm>
            <a:off x="6575223" y="4180331"/>
            <a:ext cx="803275" cy="697765"/>
            <a:chOff x="2743200" y="1828800"/>
            <a:chExt cx="803571" cy="930119"/>
          </a:xfrm>
        </p:grpSpPr>
        <p:grpSp>
          <p:nvGrpSpPr>
            <p:cNvPr id="25" name="Group 9"/>
            <p:cNvGrpSpPr>
              <a:grpSpLocks/>
            </p:cNvGrpSpPr>
            <p:nvPr/>
          </p:nvGrpSpPr>
          <p:grpSpPr bwMode="auto">
            <a:xfrm>
              <a:off x="2743200" y="1828800"/>
              <a:ext cx="803571" cy="631622"/>
              <a:chOff x="2590800" y="1801612"/>
              <a:chExt cx="803571" cy="631622"/>
            </a:xfrm>
          </p:grpSpPr>
          <p:pic>
            <p:nvPicPr>
              <p:cNvPr id="40" name="Picture 9"/>
              <p:cNvPicPr>
                <a:picLocks noChangeAspect="1" noChangeArrowheads="1"/>
              </p:cNvPicPr>
              <p:nvPr/>
            </p:nvPicPr>
            <p:blipFill>
              <a:blip r:embed="rId3" cstate="print">
                <a:clrChange>
                  <a:clrFrom>
                    <a:srgbClr val="FFFFFF"/>
                  </a:clrFrom>
                  <a:clrTo>
                    <a:srgbClr val="FFFFFF">
                      <a:alpha val="0"/>
                    </a:srgbClr>
                  </a:clrTo>
                </a:clrChange>
              </a:blip>
              <a:srcRect b="15178"/>
              <a:stretch>
                <a:fillRect/>
              </a:stretch>
            </p:blipFill>
            <p:spPr bwMode="auto">
              <a:xfrm>
                <a:off x="2590800" y="1981200"/>
                <a:ext cx="271663" cy="379808"/>
              </a:xfrm>
              <a:prstGeom prst="rect">
                <a:avLst/>
              </a:prstGeom>
              <a:noFill/>
              <a:ln w="9525">
                <a:noFill/>
                <a:miter lim="800000"/>
                <a:headEnd/>
                <a:tailEnd/>
              </a:ln>
            </p:spPr>
          </p:pic>
          <p:pic>
            <p:nvPicPr>
              <p:cNvPr id="41"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2862463" y="1801612"/>
                <a:ext cx="270170" cy="379808"/>
              </a:xfrm>
              <a:prstGeom prst="rect">
                <a:avLst/>
              </a:prstGeom>
              <a:noFill/>
              <a:ln w="9525">
                <a:noFill/>
                <a:miter lim="800000"/>
                <a:headEnd/>
                <a:tailEnd/>
              </a:ln>
            </p:spPr>
          </p:pic>
          <p:pic>
            <p:nvPicPr>
              <p:cNvPr id="42"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2862463" y="2054817"/>
                <a:ext cx="270170" cy="378417"/>
              </a:xfrm>
              <a:prstGeom prst="rect">
                <a:avLst/>
              </a:prstGeom>
              <a:noFill/>
              <a:ln w="9525">
                <a:noFill/>
                <a:miter lim="800000"/>
                <a:headEnd/>
                <a:tailEnd/>
              </a:ln>
            </p:spPr>
          </p:pic>
          <p:pic>
            <p:nvPicPr>
              <p:cNvPr id="43" name="Picture 9"/>
              <p:cNvPicPr>
                <a:picLocks noChangeAspect="1" noChangeArrowheads="1"/>
              </p:cNvPicPr>
              <p:nvPr/>
            </p:nvPicPr>
            <p:blipFill>
              <a:blip r:embed="rId4" cstate="print">
                <a:clrChange>
                  <a:clrFrom>
                    <a:srgbClr val="FFFFFF"/>
                  </a:clrFrom>
                  <a:clrTo>
                    <a:srgbClr val="FFFFFF">
                      <a:alpha val="0"/>
                    </a:srgbClr>
                  </a:clrTo>
                </a:clrChange>
              </a:blip>
              <a:srcRect b="15178"/>
              <a:stretch>
                <a:fillRect/>
              </a:stretch>
            </p:blipFill>
            <p:spPr bwMode="auto">
              <a:xfrm>
                <a:off x="3124200" y="1905000"/>
                <a:ext cx="270171" cy="378417"/>
              </a:xfrm>
              <a:prstGeom prst="rect">
                <a:avLst/>
              </a:prstGeom>
              <a:noFill/>
              <a:ln w="9525">
                <a:noFill/>
                <a:miter lim="800000"/>
                <a:headEnd/>
                <a:tailEnd/>
              </a:ln>
            </p:spPr>
          </p:pic>
        </p:grpSp>
        <p:sp>
          <p:nvSpPr>
            <p:cNvPr id="39" name="TextBox 25"/>
            <p:cNvSpPr txBox="1">
              <a:spLocks noChangeArrowheads="1"/>
            </p:cNvSpPr>
            <p:nvPr/>
          </p:nvSpPr>
          <p:spPr bwMode="auto">
            <a:xfrm>
              <a:off x="2852959" y="2438400"/>
              <a:ext cx="556768" cy="320519"/>
            </a:xfrm>
            <a:prstGeom prst="rect">
              <a:avLst/>
            </a:prstGeom>
            <a:noFill/>
            <a:ln w="9525">
              <a:noFill/>
              <a:miter lim="800000"/>
              <a:headEnd/>
              <a:tailEnd/>
            </a:ln>
          </p:spPr>
          <p:txBody>
            <a:bodyPr wrap="none">
              <a:spAutoFit/>
            </a:bodyPr>
            <a:lstStyle/>
            <a:p>
              <a:pPr marL="169863" indent="-169863" algn="ctr" defTabSz="815975">
                <a:lnSpc>
                  <a:spcPct val="85000"/>
                </a:lnSpc>
                <a:buClr>
                  <a:srgbClr val="000000"/>
                </a:buClr>
              </a:pPr>
              <a:r>
                <a:rPr lang="en-US" altLang="zh-CN" sz="1100" dirty="0">
                  <a:solidFill>
                    <a:srgbClr val="000000"/>
                  </a:solidFill>
                  <a:latin typeface="Calibri"/>
                  <a:ea typeface="SimSun" pitchFamily="2" charset="-122"/>
                </a:rPr>
                <a:t>Server</a:t>
              </a:r>
              <a:endParaRPr lang="en-US" sz="1100" dirty="0">
                <a:solidFill>
                  <a:srgbClr val="000000"/>
                </a:solidFill>
                <a:latin typeface="Calibri"/>
                <a:ea typeface="SimSun" pitchFamily="2" charset="-122"/>
              </a:endParaRPr>
            </a:p>
          </p:txBody>
        </p:sp>
      </p:grpSp>
      <p:sp>
        <p:nvSpPr>
          <p:cNvPr id="44" name="Rounded Rectangle 43"/>
          <p:cNvSpPr/>
          <p:nvPr/>
        </p:nvSpPr>
        <p:spPr bwMode="auto">
          <a:xfrm>
            <a:off x="350669" y="3861031"/>
            <a:ext cx="2091485" cy="887096"/>
          </a:xfrm>
          <a:prstGeom prst="roundRect">
            <a:avLst>
              <a:gd name="adj" fmla="val 11233"/>
            </a:avLst>
          </a:prstGeom>
          <a:solidFill>
            <a:srgbClr val="00A6A0"/>
          </a:solidFill>
          <a:ln>
            <a:solidFill>
              <a:srgbClr val="141414"/>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t"/>
          <a:lstStyle/>
          <a:p>
            <a:pPr defTabSz="914400">
              <a:defRPr/>
            </a:pPr>
            <a:r>
              <a:rPr lang="en-US" sz="800" b="1" dirty="0">
                <a:solidFill>
                  <a:srgbClr val="000000"/>
                </a:solidFill>
                <a:latin typeface="Calibri"/>
              </a:rPr>
              <a:t>IBM Spectrum Cluster Foundation</a:t>
            </a:r>
            <a:endParaRPr lang="en-US" sz="800" b="1" dirty="0">
              <a:solidFill>
                <a:srgbClr val="000000"/>
              </a:solidFill>
              <a:latin typeface="Calibri"/>
              <a:cs typeface="Arial" charset="0"/>
            </a:endParaRPr>
          </a:p>
        </p:txBody>
      </p:sp>
      <p:sp>
        <p:nvSpPr>
          <p:cNvPr id="45" name="Rectangle 44"/>
          <p:cNvSpPr/>
          <p:nvPr/>
        </p:nvSpPr>
        <p:spPr>
          <a:xfrm>
            <a:off x="1447800" y="4204896"/>
            <a:ext cx="863708" cy="183485"/>
          </a:xfrm>
          <a:prstGeom prst="rect">
            <a:avLst/>
          </a:prstGeom>
          <a:solidFill>
            <a:srgbClr val="A6A6A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r>
              <a:rPr lang="en-US" sz="900" dirty="0">
                <a:solidFill>
                  <a:prstClr val="black"/>
                </a:solidFill>
                <a:latin typeface="Calibri"/>
              </a:rPr>
              <a:t>Orchestration</a:t>
            </a:r>
          </a:p>
        </p:txBody>
      </p:sp>
      <p:sp>
        <p:nvSpPr>
          <p:cNvPr id="46" name="Flowchart: Multidocument 54"/>
          <p:cNvSpPr/>
          <p:nvPr/>
        </p:nvSpPr>
        <p:spPr bwMode="auto">
          <a:xfrm>
            <a:off x="446537" y="4056731"/>
            <a:ext cx="970266" cy="331650"/>
          </a:xfrm>
          <a:prstGeom prst="flowChartMultidocumen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defTabSz="914400" fontAlgn="base">
              <a:lnSpc>
                <a:spcPct val="90000"/>
              </a:lnSpc>
              <a:spcBef>
                <a:spcPct val="0"/>
              </a:spcBef>
              <a:spcAft>
                <a:spcPct val="0"/>
              </a:spcAft>
            </a:pPr>
            <a:r>
              <a:rPr lang="en-US" sz="700" dirty="0">
                <a:solidFill>
                  <a:srgbClr val="0000FF"/>
                </a:solidFill>
                <a:latin typeface="Arial" charset="0"/>
              </a:rPr>
              <a:t>Cluster Template</a:t>
            </a:r>
          </a:p>
        </p:txBody>
      </p:sp>
      <p:sp>
        <p:nvSpPr>
          <p:cNvPr id="47" name="Rounded Rectangle 46"/>
          <p:cNvSpPr/>
          <p:nvPr/>
        </p:nvSpPr>
        <p:spPr>
          <a:xfrm>
            <a:off x="400700" y="4428689"/>
            <a:ext cx="894705" cy="257613"/>
          </a:xfrm>
          <a:prstGeom prst="round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000" dirty="0">
                <a:solidFill>
                  <a:prstClr val="white"/>
                </a:solidFill>
                <a:latin typeface="Calibri"/>
              </a:rPr>
              <a:t>xCAT</a:t>
            </a:r>
          </a:p>
        </p:txBody>
      </p:sp>
      <p:sp>
        <p:nvSpPr>
          <p:cNvPr id="48" name="Oval 47"/>
          <p:cNvSpPr/>
          <p:nvPr/>
        </p:nvSpPr>
        <p:spPr>
          <a:xfrm>
            <a:off x="3667708" y="4008164"/>
            <a:ext cx="5009848" cy="874048"/>
          </a:xfrm>
          <a:prstGeom prst="ellipse">
            <a:avLst/>
          </a:prstGeom>
          <a:solidFill>
            <a:srgbClr val="000000">
              <a:alpha val="1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zh-CN" altLang="en-US">
              <a:solidFill>
                <a:prstClr val="white"/>
              </a:solidFill>
              <a:latin typeface="Calibri"/>
              <a:ea typeface="宋体"/>
            </a:endParaRPr>
          </a:p>
        </p:txBody>
      </p:sp>
      <p:cxnSp>
        <p:nvCxnSpPr>
          <p:cNvPr id="49" name="Straight Arrow Connector 48"/>
          <p:cNvCxnSpPr/>
          <p:nvPr/>
        </p:nvCxnSpPr>
        <p:spPr>
          <a:xfrm>
            <a:off x="2514605" y="4457702"/>
            <a:ext cx="1047685"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bwMode="auto">
          <a:xfrm>
            <a:off x="3913740" y="3978631"/>
            <a:ext cx="4633826" cy="1310"/>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30" name="Group 25"/>
          <p:cNvGrpSpPr/>
          <p:nvPr/>
        </p:nvGrpSpPr>
        <p:grpSpPr>
          <a:xfrm>
            <a:off x="3508341" y="1837296"/>
            <a:ext cx="2104390" cy="1841714"/>
            <a:chOff x="5154513" y="66946"/>
            <a:chExt cx="3678639" cy="926926"/>
          </a:xfrm>
          <a:solidFill>
            <a:srgbClr val="00A6A0"/>
          </a:solidFill>
        </p:grpSpPr>
        <p:sp>
          <p:nvSpPr>
            <p:cNvPr id="52" name="Rounded Rectangle 1"/>
            <p:cNvSpPr>
              <a:spLocks noChangeArrowheads="1"/>
            </p:cNvSpPr>
            <p:nvPr/>
          </p:nvSpPr>
          <p:spPr bwMode="auto">
            <a:xfrm>
              <a:off x="5154513" y="66946"/>
              <a:ext cx="3678639" cy="926926"/>
            </a:xfrm>
            <a:prstGeom prst="roundRect">
              <a:avLst>
                <a:gd name="adj" fmla="val 2847"/>
              </a:avLst>
            </a:prstGeom>
            <a:grpFill/>
            <a:ln w="9525">
              <a:solidFill>
                <a:schemeClr val="bg2">
                  <a:lumMod val="50000"/>
                </a:schemeClr>
              </a:solidFill>
              <a:prstDash val="dash"/>
              <a:round/>
              <a:headEnd/>
              <a:tailEnd/>
            </a:ln>
            <a:extLst/>
          </p:spPr>
          <p:txBody>
            <a:bodyPr/>
            <a:lstStyle/>
            <a:p>
              <a:pPr defTabSz="914400">
                <a:buClr>
                  <a:srgbClr val="000000"/>
                </a:buClr>
                <a:buSzPct val="100000"/>
                <a:buFont typeface="Arial" pitchFamily="34" charset="0"/>
                <a:buNone/>
              </a:pPr>
              <a:endParaRPr lang="en-US" altLang="en-US" sz="1200" b="1">
                <a:solidFill>
                  <a:srgbClr val="000000"/>
                </a:solidFill>
                <a:latin typeface="Calibri"/>
                <a:ea typeface="SimSun" pitchFamily="2" charset="-122"/>
              </a:endParaRPr>
            </a:p>
          </p:txBody>
        </p:sp>
        <p:sp>
          <p:nvSpPr>
            <p:cNvPr id="53" name="TextBox 52"/>
            <p:cNvSpPr txBox="1"/>
            <p:nvPr/>
          </p:nvSpPr>
          <p:spPr>
            <a:xfrm>
              <a:off x="5232748" y="66946"/>
              <a:ext cx="3241518" cy="139412"/>
            </a:xfrm>
            <a:prstGeom prst="rect">
              <a:avLst/>
            </a:prstGeom>
            <a:grpFill/>
          </p:spPr>
          <p:txBody>
            <a:bodyPr wrap="square" rtlCol="0">
              <a:spAutoFit/>
            </a:bodyPr>
            <a:lstStyle/>
            <a:p>
              <a:pPr defTabSz="914400"/>
              <a:r>
                <a:rPr lang="en-US" altLang="zh-CN" sz="1200" b="1" dirty="0">
                  <a:solidFill>
                    <a:prstClr val="black"/>
                  </a:solidFill>
                  <a:latin typeface="Calibri"/>
                </a:rPr>
                <a:t>Conduct Cluster#1</a:t>
              </a:r>
              <a:endParaRPr lang="en-US" sz="1200" b="1" dirty="0">
                <a:solidFill>
                  <a:prstClr val="black"/>
                </a:solidFill>
                <a:latin typeface="Calibri"/>
              </a:endParaRPr>
            </a:p>
          </p:txBody>
        </p:sp>
      </p:grpSp>
      <p:sp>
        <p:nvSpPr>
          <p:cNvPr id="54" name="TextBox 53"/>
          <p:cNvSpPr txBox="1"/>
          <p:nvPr/>
        </p:nvSpPr>
        <p:spPr>
          <a:xfrm>
            <a:off x="3570406" y="3299388"/>
            <a:ext cx="1978459" cy="246221"/>
          </a:xfrm>
          <a:prstGeom prst="rect">
            <a:avLst/>
          </a:prstGeom>
          <a:solidFill>
            <a:srgbClr val="8EB4E3"/>
          </a:solidFill>
        </p:spPr>
        <p:txBody>
          <a:bodyPr wrap="square" rtlCol="0">
            <a:spAutoFit/>
          </a:bodyPr>
          <a:lstStyle/>
          <a:p>
            <a:pPr algn="ctr" defTabSz="914400"/>
            <a:r>
              <a:rPr lang="en-US" altLang="zh-CN" sz="1000" b="1" dirty="0">
                <a:solidFill>
                  <a:prstClr val="black"/>
                </a:solidFill>
                <a:latin typeface="Calibri"/>
                <a:ea typeface="宋体"/>
              </a:rPr>
              <a:t>Operating System</a:t>
            </a:r>
            <a:endParaRPr lang="en-US" sz="1000" b="1" dirty="0">
              <a:solidFill>
                <a:prstClr val="black"/>
              </a:solidFill>
              <a:latin typeface="Calibri"/>
            </a:endParaRPr>
          </a:p>
        </p:txBody>
      </p:sp>
      <p:sp>
        <p:nvSpPr>
          <p:cNvPr id="55" name="Rounded Rectangle 54"/>
          <p:cNvSpPr/>
          <p:nvPr/>
        </p:nvSpPr>
        <p:spPr bwMode="auto">
          <a:xfrm>
            <a:off x="3543515" y="3579831"/>
            <a:ext cx="2057398" cy="228600"/>
          </a:xfrm>
          <a:prstGeom prst="roundRect">
            <a:avLst>
              <a:gd name="adj" fmla="val 11233"/>
            </a:avLst>
          </a:prstGeom>
          <a:solidFill>
            <a:schemeClr val="tx2">
              <a:lumMod val="75000"/>
            </a:schemeClr>
          </a:solidFill>
          <a:ln>
            <a:solidFill>
              <a:srgbClr val="141414"/>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r>
              <a:rPr lang="en-US" altLang="zh-CN" sz="1000" dirty="0">
                <a:solidFill>
                  <a:srgbClr val="FFFFFF"/>
                </a:solidFill>
                <a:latin typeface="Calibri"/>
                <a:ea typeface="宋体"/>
                <a:cs typeface="Arial" charset="0"/>
              </a:rPr>
              <a:t>Bare Metal</a:t>
            </a:r>
            <a:endParaRPr lang="en-US" sz="1000" dirty="0">
              <a:solidFill>
                <a:srgbClr val="FFFFFF"/>
              </a:solidFill>
              <a:latin typeface="Calibri"/>
              <a:cs typeface="Arial" charset="0"/>
            </a:endParaRPr>
          </a:p>
        </p:txBody>
      </p:sp>
      <p:sp>
        <p:nvSpPr>
          <p:cNvPr id="56" name="TextBox 55"/>
          <p:cNvSpPr txBox="1"/>
          <p:nvPr/>
        </p:nvSpPr>
        <p:spPr>
          <a:xfrm>
            <a:off x="3570406" y="3044258"/>
            <a:ext cx="1978459" cy="246221"/>
          </a:xfrm>
          <a:prstGeom prst="rect">
            <a:avLst/>
          </a:prstGeom>
          <a:solidFill>
            <a:srgbClr val="8EB4E3"/>
          </a:solidFill>
        </p:spPr>
        <p:txBody>
          <a:bodyPr wrap="square" rtlCol="0">
            <a:spAutoFit/>
          </a:bodyPr>
          <a:lstStyle/>
          <a:p>
            <a:pPr algn="ctr" defTabSz="914400"/>
            <a:r>
              <a:rPr lang="en-US" altLang="zh-CN" sz="1000" b="1" dirty="0">
                <a:solidFill>
                  <a:prstClr val="black"/>
                </a:solidFill>
                <a:latin typeface="Calibri"/>
                <a:ea typeface="宋体"/>
              </a:rPr>
              <a:t>Spectrum Scale</a:t>
            </a:r>
            <a:endParaRPr lang="en-US" sz="1000" b="1" dirty="0">
              <a:solidFill>
                <a:prstClr val="black"/>
              </a:solidFill>
              <a:latin typeface="Calibri"/>
            </a:endParaRPr>
          </a:p>
        </p:txBody>
      </p:sp>
      <p:sp>
        <p:nvSpPr>
          <p:cNvPr id="57" name="TextBox 56"/>
          <p:cNvSpPr txBox="1"/>
          <p:nvPr/>
        </p:nvSpPr>
        <p:spPr>
          <a:xfrm>
            <a:off x="3570406" y="2779932"/>
            <a:ext cx="1978459" cy="246221"/>
          </a:xfrm>
          <a:prstGeom prst="rect">
            <a:avLst/>
          </a:prstGeom>
          <a:solidFill>
            <a:srgbClr val="8EB4E3"/>
          </a:solidFill>
        </p:spPr>
        <p:txBody>
          <a:bodyPr wrap="square" rtlCol="0">
            <a:spAutoFit/>
          </a:bodyPr>
          <a:lstStyle/>
          <a:p>
            <a:pPr algn="ctr" defTabSz="914400"/>
            <a:r>
              <a:rPr lang="en-US" altLang="zh-CN" sz="1000" b="1" dirty="0">
                <a:solidFill>
                  <a:prstClr val="black"/>
                </a:solidFill>
                <a:latin typeface="Calibri"/>
                <a:ea typeface="宋体"/>
              </a:rPr>
              <a:t>Docker Engine</a:t>
            </a:r>
            <a:endParaRPr lang="en-US" sz="1000" b="1" dirty="0">
              <a:solidFill>
                <a:prstClr val="black"/>
              </a:solidFill>
              <a:latin typeface="Calibri"/>
            </a:endParaRPr>
          </a:p>
        </p:txBody>
      </p:sp>
      <p:sp>
        <p:nvSpPr>
          <p:cNvPr id="59" name="Rectangle 58"/>
          <p:cNvSpPr/>
          <p:nvPr/>
        </p:nvSpPr>
        <p:spPr>
          <a:xfrm>
            <a:off x="5712985" y="3189828"/>
            <a:ext cx="816639" cy="400110"/>
          </a:xfrm>
          <a:prstGeom prst="rect">
            <a:avLst/>
          </a:prstGeom>
        </p:spPr>
        <p:txBody>
          <a:bodyPr wrap="square">
            <a:spAutoFit/>
          </a:bodyPr>
          <a:lstStyle/>
          <a:p>
            <a:pPr algn="ctr" defTabSz="914400"/>
            <a:r>
              <a:rPr lang="en-US" altLang="zh-CN" sz="1000" dirty="0">
                <a:solidFill>
                  <a:prstClr val="black"/>
                </a:solidFill>
                <a:latin typeface="Calibri"/>
                <a:ea typeface="宋体"/>
              </a:rPr>
              <a:t>Elastic </a:t>
            </a:r>
          </a:p>
          <a:p>
            <a:pPr algn="ctr" defTabSz="914400"/>
            <a:r>
              <a:rPr lang="en-US" altLang="zh-CN" sz="1000" dirty="0">
                <a:solidFill>
                  <a:prstClr val="black"/>
                </a:solidFill>
                <a:latin typeface="Calibri"/>
                <a:ea typeface="宋体"/>
              </a:rPr>
              <a:t>scale in/out</a:t>
            </a:r>
            <a:endParaRPr lang="zh-CN" altLang="en-US" sz="1000" dirty="0">
              <a:solidFill>
                <a:prstClr val="black"/>
              </a:solidFill>
              <a:latin typeface="Calibri"/>
              <a:ea typeface="宋体"/>
            </a:endParaRPr>
          </a:p>
        </p:txBody>
      </p:sp>
      <p:cxnSp>
        <p:nvCxnSpPr>
          <p:cNvPr id="60" name="Straight Arrow Connector 59"/>
          <p:cNvCxnSpPr/>
          <p:nvPr/>
        </p:nvCxnSpPr>
        <p:spPr>
          <a:xfrm flipH="1">
            <a:off x="5694180" y="369413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725410" y="357983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Block Arc 61"/>
          <p:cNvSpPr/>
          <p:nvPr/>
        </p:nvSpPr>
        <p:spPr>
          <a:xfrm>
            <a:off x="381000" y="2421118"/>
            <a:ext cx="2362200" cy="1714500"/>
          </a:xfrm>
          <a:prstGeom prst="blockArc">
            <a:avLst>
              <a:gd name="adj1" fmla="val 11525201"/>
              <a:gd name="adj2" fmla="val 21052861"/>
              <a:gd name="adj3" fmla="val 21077"/>
            </a:avLst>
          </a:prstGeom>
          <a:solidFill>
            <a:schemeClr val="bg1">
              <a:lumMod val="75000"/>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black"/>
              </a:solidFill>
              <a:latin typeface="Calibri"/>
            </a:endParaRPr>
          </a:p>
        </p:txBody>
      </p:sp>
      <p:sp>
        <p:nvSpPr>
          <p:cNvPr id="63" name="Rectangle 62"/>
          <p:cNvSpPr/>
          <p:nvPr/>
        </p:nvSpPr>
        <p:spPr>
          <a:xfrm>
            <a:off x="381000" y="2935503"/>
            <a:ext cx="685800" cy="276999"/>
          </a:xfrm>
          <a:prstGeom prst="rect">
            <a:avLst/>
          </a:prstGeom>
        </p:spPr>
        <p:txBody>
          <a:bodyPr wrap="square">
            <a:spAutoFit/>
          </a:bodyPr>
          <a:lstStyle/>
          <a:p>
            <a:pPr defTabSz="914400"/>
            <a:r>
              <a:rPr lang="en-US" altLang="zh-CN" sz="1200" b="1" dirty="0">
                <a:solidFill>
                  <a:prstClr val="black"/>
                </a:solidFill>
                <a:latin typeface="Calibri"/>
                <a:ea typeface="宋体"/>
              </a:rPr>
              <a:t>Design</a:t>
            </a:r>
            <a:endParaRPr lang="zh-CN" altLang="en-US" sz="1200" b="1" dirty="0">
              <a:solidFill>
                <a:prstClr val="black"/>
              </a:solidFill>
              <a:latin typeface="Calibri"/>
              <a:ea typeface="宋体"/>
            </a:endParaRPr>
          </a:p>
        </p:txBody>
      </p:sp>
      <p:sp>
        <p:nvSpPr>
          <p:cNvPr id="64" name="Rectangle 63"/>
          <p:cNvSpPr/>
          <p:nvPr/>
        </p:nvSpPr>
        <p:spPr>
          <a:xfrm>
            <a:off x="609600" y="2686053"/>
            <a:ext cx="685800" cy="276999"/>
          </a:xfrm>
          <a:prstGeom prst="rect">
            <a:avLst/>
          </a:prstGeom>
        </p:spPr>
        <p:txBody>
          <a:bodyPr wrap="square">
            <a:spAutoFit/>
          </a:bodyPr>
          <a:lstStyle/>
          <a:p>
            <a:pPr defTabSz="914400"/>
            <a:r>
              <a:rPr lang="en-US" altLang="zh-CN" sz="1200" b="1" dirty="0">
                <a:solidFill>
                  <a:prstClr val="black"/>
                </a:solidFill>
                <a:latin typeface="Calibri"/>
                <a:ea typeface="宋体"/>
              </a:rPr>
              <a:t>Deploy</a:t>
            </a:r>
            <a:endParaRPr lang="zh-CN" altLang="en-US" sz="1200" b="1" dirty="0">
              <a:solidFill>
                <a:prstClr val="black"/>
              </a:solidFill>
              <a:latin typeface="Calibri"/>
              <a:ea typeface="宋体"/>
            </a:endParaRPr>
          </a:p>
        </p:txBody>
      </p:sp>
      <p:sp>
        <p:nvSpPr>
          <p:cNvPr id="65" name="Rectangle 64"/>
          <p:cNvSpPr/>
          <p:nvPr/>
        </p:nvSpPr>
        <p:spPr>
          <a:xfrm>
            <a:off x="1219200" y="2457452"/>
            <a:ext cx="762000" cy="461665"/>
          </a:xfrm>
          <a:prstGeom prst="rect">
            <a:avLst/>
          </a:prstGeom>
        </p:spPr>
        <p:txBody>
          <a:bodyPr wrap="square">
            <a:spAutoFit/>
          </a:bodyPr>
          <a:lstStyle/>
          <a:p>
            <a:pPr defTabSz="914400"/>
            <a:r>
              <a:rPr lang="en-US" altLang="zh-CN" sz="1200" b="1" dirty="0">
                <a:solidFill>
                  <a:prstClr val="black"/>
                </a:solidFill>
                <a:latin typeface="Calibri"/>
                <a:ea typeface="宋体"/>
              </a:rPr>
              <a:t>Monitor &amp; Health</a:t>
            </a:r>
            <a:endParaRPr lang="zh-CN" altLang="en-US" sz="1200" b="1" dirty="0">
              <a:solidFill>
                <a:prstClr val="black"/>
              </a:solidFill>
              <a:latin typeface="Calibri"/>
              <a:ea typeface="宋体"/>
            </a:endParaRPr>
          </a:p>
        </p:txBody>
      </p:sp>
      <p:sp>
        <p:nvSpPr>
          <p:cNvPr id="66" name="Rectangle 65"/>
          <p:cNvSpPr/>
          <p:nvPr/>
        </p:nvSpPr>
        <p:spPr>
          <a:xfrm>
            <a:off x="2133600" y="2935503"/>
            <a:ext cx="762000" cy="276999"/>
          </a:xfrm>
          <a:prstGeom prst="rect">
            <a:avLst/>
          </a:prstGeom>
        </p:spPr>
        <p:txBody>
          <a:bodyPr wrap="square">
            <a:spAutoFit/>
          </a:bodyPr>
          <a:lstStyle/>
          <a:p>
            <a:pPr defTabSz="914400"/>
            <a:r>
              <a:rPr lang="en-US" altLang="zh-CN" sz="1200" b="1" dirty="0">
                <a:solidFill>
                  <a:prstClr val="black"/>
                </a:solidFill>
                <a:latin typeface="Calibri"/>
                <a:ea typeface="宋体"/>
              </a:rPr>
              <a:t>upgrade</a:t>
            </a:r>
            <a:endParaRPr lang="zh-CN" altLang="en-US" sz="1200" b="1" dirty="0">
              <a:solidFill>
                <a:prstClr val="black"/>
              </a:solidFill>
              <a:latin typeface="Calibri"/>
              <a:ea typeface="宋体"/>
            </a:endParaRPr>
          </a:p>
        </p:txBody>
      </p:sp>
      <p:sp>
        <p:nvSpPr>
          <p:cNvPr id="67" name="Rectangle 66"/>
          <p:cNvSpPr/>
          <p:nvPr/>
        </p:nvSpPr>
        <p:spPr>
          <a:xfrm>
            <a:off x="1905000" y="2686053"/>
            <a:ext cx="838200" cy="276999"/>
          </a:xfrm>
          <a:prstGeom prst="rect">
            <a:avLst/>
          </a:prstGeom>
        </p:spPr>
        <p:txBody>
          <a:bodyPr wrap="square">
            <a:spAutoFit/>
          </a:bodyPr>
          <a:lstStyle/>
          <a:p>
            <a:pPr defTabSz="914400"/>
            <a:r>
              <a:rPr lang="en-US" altLang="zh-CN" sz="1200" b="1" dirty="0">
                <a:solidFill>
                  <a:prstClr val="black"/>
                </a:solidFill>
                <a:latin typeface="Calibri"/>
                <a:ea typeface="宋体"/>
              </a:rPr>
              <a:t>scale</a:t>
            </a:r>
            <a:endParaRPr lang="zh-CN" altLang="en-US" sz="1200" b="1" dirty="0">
              <a:solidFill>
                <a:prstClr val="black"/>
              </a:solidFill>
              <a:latin typeface="Calibri"/>
              <a:ea typeface="宋体"/>
            </a:endParaRPr>
          </a:p>
        </p:txBody>
      </p:sp>
      <p:sp>
        <p:nvSpPr>
          <p:cNvPr id="68" name="Up Arrow 67"/>
          <p:cNvSpPr/>
          <p:nvPr/>
        </p:nvSpPr>
        <p:spPr>
          <a:xfrm>
            <a:off x="3034260" y="2436831"/>
            <a:ext cx="457200" cy="1314450"/>
          </a:xfrm>
          <a:prstGeom prst="upArrow">
            <a:avLst/>
          </a:prstGeom>
          <a:solidFill>
            <a:srgbClr val="00A6A0"/>
          </a:solidFill>
        </p:spPr>
        <p:style>
          <a:lnRef idx="1">
            <a:schemeClr val="accent1"/>
          </a:lnRef>
          <a:fillRef idx="3">
            <a:schemeClr val="accent1"/>
          </a:fillRef>
          <a:effectRef idx="2">
            <a:schemeClr val="accent1"/>
          </a:effectRef>
          <a:fontRef idx="minor">
            <a:schemeClr val="lt1"/>
          </a:fontRef>
        </p:style>
        <p:txBody>
          <a:bodyPr vert="vert" rtlCol="0" anchor="ctr"/>
          <a:lstStyle/>
          <a:p>
            <a:pPr algn="ctr" defTabSz="914400"/>
            <a:r>
              <a:rPr lang="en-US" altLang="zh-CN" sz="1200" dirty="0">
                <a:solidFill>
                  <a:srgbClr val="EEECE1">
                    <a:lumMod val="50000"/>
                  </a:srgbClr>
                </a:solidFill>
                <a:latin typeface="Calibri"/>
              </a:rPr>
              <a:t>Automation</a:t>
            </a:r>
            <a:endParaRPr lang="en-US" sz="1200" dirty="0">
              <a:solidFill>
                <a:srgbClr val="EEECE1">
                  <a:lumMod val="50000"/>
                </a:srgbClr>
              </a:solidFill>
              <a:latin typeface="Calibri"/>
            </a:endParaRPr>
          </a:p>
        </p:txBody>
      </p:sp>
      <p:sp>
        <p:nvSpPr>
          <p:cNvPr id="69" name="Rounded Rectangle 68"/>
          <p:cNvSpPr/>
          <p:nvPr/>
        </p:nvSpPr>
        <p:spPr>
          <a:xfrm>
            <a:off x="1416803" y="4438280"/>
            <a:ext cx="894705" cy="25761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000" dirty="0">
                <a:solidFill>
                  <a:prstClr val="white"/>
                </a:solidFill>
                <a:latin typeface="Calibri"/>
              </a:rPr>
              <a:t>OpenStack</a:t>
            </a:r>
          </a:p>
        </p:txBody>
      </p:sp>
      <p:grpSp>
        <p:nvGrpSpPr>
          <p:cNvPr id="31" name="Group 25"/>
          <p:cNvGrpSpPr/>
          <p:nvPr/>
        </p:nvGrpSpPr>
        <p:grpSpPr>
          <a:xfrm>
            <a:off x="6579694" y="936836"/>
            <a:ext cx="2115180" cy="2887308"/>
            <a:chOff x="5154513" y="66946"/>
            <a:chExt cx="3678639" cy="926926"/>
          </a:xfrm>
          <a:solidFill>
            <a:srgbClr val="00A6A0"/>
          </a:solidFill>
        </p:grpSpPr>
        <p:sp>
          <p:nvSpPr>
            <p:cNvPr id="71" name="Rounded Rectangle 1"/>
            <p:cNvSpPr>
              <a:spLocks noChangeArrowheads="1"/>
            </p:cNvSpPr>
            <p:nvPr/>
          </p:nvSpPr>
          <p:spPr bwMode="auto">
            <a:xfrm>
              <a:off x="5154513" y="66946"/>
              <a:ext cx="3678639" cy="926926"/>
            </a:xfrm>
            <a:prstGeom prst="roundRect">
              <a:avLst>
                <a:gd name="adj" fmla="val 2847"/>
              </a:avLst>
            </a:prstGeom>
            <a:grpFill/>
            <a:ln w="9525">
              <a:solidFill>
                <a:schemeClr val="bg2">
                  <a:lumMod val="50000"/>
                </a:schemeClr>
              </a:solidFill>
              <a:prstDash val="dash"/>
              <a:round/>
              <a:headEnd/>
              <a:tailEnd/>
            </a:ln>
            <a:extLst/>
          </p:spPr>
          <p:txBody>
            <a:bodyPr/>
            <a:lstStyle/>
            <a:p>
              <a:pPr defTabSz="914400">
                <a:buClr>
                  <a:srgbClr val="000000"/>
                </a:buClr>
                <a:buSzPct val="100000"/>
                <a:buFont typeface="Arial" pitchFamily="34" charset="0"/>
                <a:buNone/>
              </a:pPr>
              <a:endParaRPr lang="en-US" altLang="en-US" sz="1200" b="1">
                <a:solidFill>
                  <a:srgbClr val="000000"/>
                </a:solidFill>
                <a:latin typeface="Calibri"/>
                <a:ea typeface="SimSun" pitchFamily="2" charset="-122"/>
              </a:endParaRPr>
            </a:p>
          </p:txBody>
        </p:sp>
        <p:sp>
          <p:nvSpPr>
            <p:cNvPr id="72" name="TextBox 71"/>
            <p:cNvSpPr txBox="1"/>
            <p:nvPr/>
          </p:nvSpPr>
          <p:spPr>
            <a:xfrm>
              <a:off x="5232747" y="66946"/>
              <a:ext cx="3241518" cy="88926"/>
            </a:xfrm>
            <a:prstGeom prst="rect">
              <a:avLst/>
            </a:prstGeom>
            <a:grpFill/>
          </p:spPr>
          <p:txBody>
            <a:bodyPr wrap="square" rtlCol="0">
              <a:spAutoFit/>
            </a:bodyPr>
            <a:lstStyle/>
            <a:p>
              <a:pPr defTabSz="914400"/>
              <a:r>
                <a:rPr lang="en-US" altLang="zh-CN" sz="1200" b="1" dirty="0">
                  <a:solidFill>
                    <a:schemeClr val="bg2">
                      <a:lumMod val="50000"/>
                    </a:schemeClr>
                  </a:solidFill>
                  <a:latin typeface="Calibri"/>
                </a:rPr>
                <a:t>Virtualizations Pools</a:t>
              </a:r>
              <a:endParaRPr lang="en-US" sz="1200" b="1" dirty="0">
                <a:solidFill>
                  <a:schemeClr val="bg2">
                    <a:lumMod val="50000"/>
                  </a:schemeClr>
                </a:solidFill>
                <a:latin typeface="Calibri"/>
              </a:endParaRPr>
            </a:p>
          </p:txBody>
        </p:sp>
      </p:grpSp>
      <p:sp>
        <p:nvSpPr>
          <p:cNvPr id="73" name="Rounded Rectangle 72"/>
          <p:cNvSpPr/>
          <p:nvPr/>
        </p:nvSpPr>
        <p:spPr bwMode="auto">
          <a:xfrm>
            <a:off x="6663676" y="3581863"/>
            <a:ext cx="1976922" cy="223232"/>
          </a:xfrm>
          <a:prstGeom prst="roundRect">
            <a:avLst>
              <a:gd name="adj" fmla="val 11233"/>
            </a:avLst>
          </a:prstGeom>
          <a:solidFill>
            <a:schemeClr val="tx2">
              <a:lumMod val="75000"/>
            </a:schemeClr>
          </a:solidFill>
          <a:ln>
            <a:solidFill>
              <a:srgbClr val="141414"/>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r>
              <a:rPr lang="en-US" altLang="zh-CN" sz="1000" dirty="0">
                <a:solidFill>
                  <a:srgbClr val="FFFFFF"/>
                </a:solidFill>
                <a:latin typeface="Calibri"/>
                <a:ea typeface="宋体"/>
                <a:cs typeface="Arial" charset="0"/>
              </a:rPr>
              <a:t>Bare Metal</a:t>
            </a:r>
            <a:endParaRPr lang="en-US" sz="1000" dirty="0">
              <a:solidFill>
                <a:srgbClr val="FFFFFF"/>
              </a:solidFill>
              <a:latin typeface="Calibri"/>
              <a:cs typeface="Arial" charset="0"/>
            </a:endParaRPr>
          </a:p>
        </p:txBody>
      </p:sp>
      <p:sp>
        <p:nvSpPr>
          <p:cNvPr id="74" name="TextBox 73"/>
          <p:cNvSpPr txBox="1"/>
          <p:nvPr/>
        </p:nvSpPr>
        <p:spPr>
          <a:xfrm>
            <a:off x="6686646" y="3308680"/>
            <a:ext cx="1978459" cy="246221"/>
          </a:xfrm>
          <a:prstGeom prst="rect">
            <a:avLst/>
          </a:prstGeom>
          <a:solidFill>
            <a:srgbClr val="8EB4E3"/>
          </a:solidFill>
        </p:spPr>
        <p:txBody>
          <a:bodyPr wrap="square" rtlCol="0">
            <a:spAutoFit/>
          </a:bodyPr>
          <a:lstStyle/>
          <a:p>
            <a:pPr algn="ctr" defTabSz="914400"/>
            <a:r>
              <a:rPr lang="en-US" altLang="zh-CN" sz="1000" b="1" dirty="0">
                <a:solidFill>
                  <a:prstClr val="black"/>
                </a:solidFill>
                <a:latin typeface="Calibri"/>
                <a:ea typeface="宋体"/>
              </a:rPr>
              <a:t>Operating System</a:t>
            </a:r>
            <a:endParaRPr lang="en-US" sz="1000" b="1" dirty="0">
              <a:solidFill>
                <a:prstClr val="black"/>
              </a:solidFill>
              <a:latin typeface="Calibri"/>
            </a:endParaRPr>
          </a:p>
        </p:txBody>
      </p:sp>
      <p:sp>
        <p:nvSpPr>
          <p:cNvPr id="75" name="TextBox 74"/>
          <p:cNvSpPr txBox="1"/>
          <p:nvPr/>
        </p:nvSpPr>
        <p:spPr>
          <a:xfrm>
            <a:off x="6686646" y="3043141"/>
            <a:ext cx="1978459" cy="246221"/>
          </a:xfrm>
          <a:prstGeom prst="rect">
            <a:avLst/>
          </a:prstGeom>
          <a:solidFill>
            <a:srgbClr val="8EB4E3"/>
          </a:solidFill>
        </p:spPr>
        <p:txBody>
          <a:bodyPr wrap="square" rtlCol="0">
            <a:spAutoFit/>
          </a:bodyPr>
          <a:lstStyle/>
          <a:p>
            <a:pPr algn="ctr" defTabSz="914400"/>
            <a:r>
              <a:rPr lang="en-US" altLang="zh-CN" sz="1000" b="1" dirty="0">
                <a:solidFill>
                  <a:prstClr val="black"/>
                </a:solidFill>
                <a:latin typeface="Calibri"/>
                <a:ea typeface="宋体"/>
              </a:rPr>
              <a:t>Spectrum Scale</a:t>
            </a:r>
            <a:endParaRPr lang="en-US" sz="1000" b="1" dirty="0">
              <a:solidFill>
                <a:prstClr val="black"/>
              </a:solidFill>
              <a:latin typeface="Calibri"/>
            </a:endParaRPr>
          </a:p>
        </p:txBody>
      </p:sp>
      <p:sp>
        <p:nvSpPr>
          <p:cNvPr id="76" name="TextBox 75"/>
          <p:cNvSpPr txBox="1"/>
          <p:nvPr/>
        </p:nvSpPr>
        <p:spPr>
          <a:xfrm>
            <a:off x="6690519" y="2785036"/>
            <a:ext cx="1978459" cy="246221"/>
          </a:xfrm>
          <a:prstGeom prst="rect">
            <a:avLst/>
          </a:prstGeom>
          <a:solidFill>
            <a:srgbClr val="8EB4E3"/>
          </a:solidFill>
        </p:spPr>
        <p:txBody>
          <a:bodyPr wrap="square" rtlCol="0">
            <a:spAutoFit/>
          </a:bodyPr>
          <a:lstStyle/>
          <a:p>
            <a:pPr algn="ctr" defTabSz="914400"/>
            <a:r>
              <a:rPr lang="en-US" altLang="zh-CN" sz="1000" b="1" dirty="0">
                <a:solidFill>
                  <a:prstClr val="black"/>
                </a:solidFill>
                <a:latin typeface="Calibri"/>
              </a:rPr>
              <a:t>OpenStack (KVM)</a:t>
            </a:r>
            <a:endParaRPr lang="en-US" sz="1000" b="1" dirty="0">
              <a:solidFill>
                <a:prstClr val="black"/>
              </a:solidFill>
              <a:latin typeface="Calibri"/>
            </a:endParaRPr>
          </a:p>
        </p:txBody>
      </p:sp>
      <p:sp>
        <p:nvSpPr>
          <p:cNvPr id="77" name="Rectangle 76"/>
          <p:cNvSpPr/>
          <p:nvPr/>
        </p:nvSpPr>
        <p:spPr>
          <a:xfrm>
            <a:off x="6745768" y="2537079"/>
            <a:ext cx="424528" cy="202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dirty="0"/>
              <a:t>VM</a:t>
            </a:r>
            <a:endParaRPr lang="en-US" sz="800" dirty="0"/>
          </a:p>
        </p:txBody>
      </p:sp>
      <p:sp>
        <p:nvSpPr>
          <p:cNvPr id="78" name="Rectangle 77"/>
          <p:cNvSpPr/>
          <p:nvPr/>
        </p:nvSpPr>
        <p:spPr>
          <a:xfrm>
            <a:off x="7221501" y="2556435"/>
            <a:ext cx="424528" cy="202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dirty="0"/>
              <a:t>VM</a:t>
            </a:r>
            <a:endParaRPr lang="en-US" sz="800" dirty="0"/>
          </a:p>
        </p:txBody>
      </p:sp>
      <p:sp>
        <p:nvSpPr>
          <p:cNvPr id="79" name="Rectangle 78"/>
          <p:cNvSpPr/>
          <p:nvPr/>
        </p:nvSpPr>
        <p:spPr>
          <a:xfrm>
            <a:off x="7688450" y="2566844"/>
            <a:ext cx="424528" cy="202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dirty="0"/>
              <a:t>VM</a:t>
            </a:r>
            <a:endParaRPr lang="en-US" sz="800" dirty="0"/>
          </a:p>
        </p:txBody>
      </p:sp>
      <p:sp>
        <p:nvSpPr>
          <p:cNvPr id="80" name="Rectangle 79"/>
          <p:cNvSpPr/>
          <p:nvPr/>
        </p:nvSpPr>
        <p:spPr>
          <a:xfrm>
            <a:off x="8160793" y="2562389"/>
            <a:ext cx="424528" cy="202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dirty="0"/>
              <a:t>VM</a:t>
            </a:r>
            <a:endParaRPr lang="en-US" sz="800" dirty="0"/>
          </a:p>
        </p:txBody>
      </p:sp>
      <p:sp>
        <p:nvSpPr>
          <p:cNvPr id="82" name="Rectangle 81"/>
          <p:cNvSpPr/>
          <p:nvPr/>
        </p:nvSpPr>
        <p:spPr>
          <a:xfrm>
            <a:off x="2536566" y="4465259"/>
            <a:ext cx="913683" cy="246221"/>
          </a:xfrm>
          <a:prstGeom prst="rect">
            <a:avLst/>
          </a:prstGeom>
        </p:spPr>
        <p:txBody>
          <a:bodyPr wrap="square">
            <a:spAutoFit/>
          </a:bodyPr>
          <a:lstStyle/>
          <a:p>
            <a:r>
              <a:rPr lang="en-US" altLang="zh-CN" sz="1000" dirty="0"/>
              <a:t>Provisioning</a:t>
            </a:r>
            <a:endParaRPr lang="zh-CN" altLang="en-US" sz="1000" dirty="0"/>
          </a:p>
        </p:txBody>
      </p:sp>
      <p:grpSp>
        <p:nvGrpSpPr>
          <p:cNvPr id="37" name="Group 82"/>
          <p:cNvGrpSpPr/>
          <p:nvPr/>
        </p:nvGrpSpPr>
        <p:grpSpPr>
          <a:xfrm>
            <a:off x="6707349" y="1391579"/>
            <a:ext cx="1889831" cy="1118115"/>
            <a:chOff x="2947908" y="4138534"/>
            <a:chExt cx="1243092" cy="1703405"/>
          </a:xfrm>
        </p:grpSpPr>
        <p:sp>
          <p:nvSpPr>
            <p:cNvPr id="84" name="Rounded Rectangle 83"/>
            <p:cNvSpPr/>
            <p:nvPr/>
          </p:nvSpPr>
          <p:spPr>
            <a:xfrm>
              <a:off x="2947908" y="4138534"/>
              <a:ext cx="1243092" cy="1703405"/>
            </a:xfrm>
            <a:prstGeom prst="roundRect">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200" b="1" dirty="0">
                  <a:solidFill>
                    <a:schemeClr val="tx1">
                      <a:lumMod val="50000"/>
                    </a:schemeClr>
                  </a:solidFill>
                </a:rPr>
                <a:t>Conductor Cluster#2</a:t>
              </a:r>
              <a:endParaRPr lang="en-US" sz="1200" b="1" dirty="0">
                <a:solidFill>
                  <a:schemeClr val="tx1">
                    <a:lumMod val="50000"/>
                  </a:schemeClr>
                </a:solidFill>
              </a:endParaRPr>
            </a:p>
          </p:txBody>
        </p:sp>
        <p:sp>
          <p:nvSpPr>
            <p:cNvPr id="85" name="Rectangle 84"/>
            <p:cNvSpPr/>
            <p:nvPr/>
          </p:nvSpPr>
          <p:spPr>
            <a:xfrm>
              <a:off x="2975636" y="4890700"/>
              <a:ext cx="381000" cy="762000"/>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200" b="1" dirty="0"/>
                <a:t>POD</a:t>
              </a:r>
            </a:p>
          </p:txBody>
        </p:sp>
      </p:grpSp>
      <p:sp>
        <p:nvSpPr>
          <p:cNvPr id="89" name="Content Placeholder 2"/>
          <p:cNvSpPr txBox="1">
            <a:spLocks/>
          </p:cNvSpPr>
          <p:nvPr/>
        </p:nvSpPr>
        <p:spPr>
          <a:xfrm>
            <a:off x="258766" y="801042"/>
            <a:ext cx="6213039" cy="1155371"/>
          </a:xfrm>
          <a:prstGeom prst="rect">
            <a:avLst/>
          </a:prstGeom>
        </p:spPr>
        <p:txBody>
          <a:bodyPr vert="horz" lIns="91440" tIns="45720" rIns="91440" bIns="45720" rtlCol="0">
            <a:normAutofit fontScale="70000" lnSpcReduction="20000"/>
          </a:bodyPr>
          <a:lstStyle/>
          <a:p>
            <a:pPr marL="0" marR="0" lvl="1" indent="0" algn="l" defTabSz="457200" rtl="0" eaLnBrk="1" fontAlgn="auto" latinLnBrk="0" hangingPunct="1">
              <a:lnSpc>
                <a:spcPct val="100000"/>
              </a:lnSpc>
              <a:spcBef>
                <a:spcPts val="900"/>
              </a:spcBef>
              <a:spcAft>
                <a:spcPts val="0"/>
              </a:spcAft>
              <a:buClrTx/>
              <a:buSzTx/>
              <a:buFontTx/>
              <a:buNone/>
              <a:tabLst/>
              <a:defRPr/>
            </a:pPr>
            <a:r>
              <a:rPr kumimoji="0" lang="en-CA" sz="1600" b="1" i="0" u="none" strike="noStrike" kern="1200" cap="none" spc="0" normalizeH="0" baseline="0" noProof="0" dirty="0">
                <a:ln>
                  <a:noFill/>
                </a:ln>
                <a:solidFill>
                  <a:srgbClr val="73C167"/>
                </a:solidFill>
                <a:effectLst/>
                <a:uLnTx/>
                <a:uFillTx/>
                <a:latin typeface="+mn-lt"/>
                <a:ea typeface="ＭＳ Ｐゴシック" pitchFamily="34" charset="-128"/>
                <a:cs typeface="+mn-cs"/>
              </a:rPr>
              <a:t>Benefits</a:t>
            </a:r>
          </a:p>
          <a:p>
            <a:pPr marL="171450" lvl="1" indent="-171450">
              <a:spcBef>
                <a:spcPts val="300"/>
              </a:spcBef>
              <a:buFontTx/>
              <a:buChar char="•"/>
              <a:defRPr/>
            </a:pPr>
            <a:r>
              <a:rPr lang="en-US" altLang="zh-CN" sz="1400" dirty="0"/>
              <a:t>Auto deploy customized OpenStack to offer the virtualization pools</a:t>
            </a:r>
          </a:p>
          <a:p>
            <a:pPr marL="171450" lvl="1" indent="-171450">
              <a:spcBef>
                <a:spcPts val="300"/>
              </a:spcBef>
              <a:buFontTx/>
              <a:buChar char="•"/>
              <a:defRPr/>
            </a:pPr>
            <a:r>
              <a:rPr lang="en-US" altLang="zh-CN" sz="1400" dirty="0"/>
              <a:t>Auto deploy two container management environments on both bare metals and virtual machines.</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a:p>
            <a:pPr marL="171450" lvl="1" indent="-171450">
              <a:spcBef>
                <a:spcPts val="300"/>
              </a:spcBef>
              <a:buFontTx/>
              <a:buChar char="•"/>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Easy to adjust </a:t>
            </a:r>
            <a:r>
              <a:rPr lang="en-US" altLang="zh-CN" sz="1400" dirty="0"/>
              <a:t>the size of container management environments </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to balance</a:t>
            </a:r>
            <a:r>
              <a:rPr kumimoji="0" lang="en-US" altLang="zh-CN" sz="1400" b="0" i="0" u="none" strike="noStrike" kern="1200" cap="none" spc="0" normalizeH="0" noProof="0" dirty="0">
                <a:ln>
                  <a:noFill/>
                </a:ln>
                <a:solidFill>
                  <a:schemeClr val="tx1"/>
                </a:solidFill>
                <a:effectLst/>
                <a:uLnTx/>
                <a:uFillTx/>
                <a:latin typeface="+mn-lt"/>
                <a:ea typeface="+mn-ea"/>
                <a:cs typeface="+mn-cs"/>
              </a:rPr>
              <a:t> the workload</a:t>
            </a:r>
            <a:r>
              <a:rPr kumimoji="0" lang="zh-CN" altLang="en-US" sz="1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and full </a:t>
            </a:r>
          </a:p>
          <a:p>
            <a:pPr marL="171450" lvl="1" indent="-171450">
              <a:spcBef>
                <a:spcPts val="300"/>
              </a:spcBef>
              <a:buFontTx/>
              <a:buChar char="•"/>
              <a:defRPr/>
            </a:pPr>
            <a:r>
              <a:rPr lang="en-US" altLang="zh-CN" sz="1400" dirty="0"/>
              <a:t>Building up Multi-tenant management based on LDAP</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88" name="Rectangle 87"/>
          <p:cNvSpPr/>
          <p:nvPr/>
        </p:nvSpPr>
        <p:spPr>
          <a:xfrm>
            <a:off x="3612831" y="2222221"/>
            <a:ext cx="579221" cy="500177"/>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200" b="1" dirty="0"/>
              <a:t>POD</a:t>
            </a:r>
          </a:p>
        </p:txBody>
      </p:sp>
      <p:sp>
        <p:nvSpPr>
          <p:cNvPr id="90" name="Rectangle 89"/>
          <p:cNvSpPr/>
          <p:nvPr/>
        </p:nvSpPr>
        <p:spPr>
          <a:xfrm>
            <a:off x="4264562" y="2222663"/>
            <a:ext cx="579221" cy="500177"/>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200" b="1" dirty="0"/>
              <a:t>POD</a:t>
            </a:r>
          </a:p>
        </p:txBody>
      </p:sp>
      <p:sp>
        <p:nvSpPr>
          <p:cNvPr id="91" name="Rectangle 90"/>
          <p:cNvSpPr/>
          <p:nvPr/>
        </p:nvSpPr>
        <p:spPr>
          <a:xfrm>
            <a:off x="4927148" y="2223106"/>
            <a:ext cx="579221" cy="500177"/>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200" b="1" dirty="0"/>
              <a:t>POD</a:t>
            </a:r>
          </a:p>
        </p:txBody>
      </p:sp>
      <p:sp>
        <p:nvSpPr>
          <p:cNvPr id="92" name="Rectangle 91"/>
          <p:cNvSpPr/>
          <p:nvPr/>
        </p:nvSpPr>
        <p:spPr>
          <a:xfrm>
            <a:off x="7380813" y="1887071"/>
            <a:ext cx="579221" cy="500177"/>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200" b="1" dirty="0"/>
              <a:t>POD</a:t>
            </a:r>
          </a:p>
        </p:txBody>
      </p:sp>
      <p:sp>
        <p:nvSpPr>
          <p:cNvPr id="93" name="Rectangle 92"/>
          <p:cNvSpPr/>
          <p:nvPr/>
        </p:nvSpPr>
        <p:spPr>
          <a:xfrm>
            <a:off x="7999979" y="1887513"/>
            <a:ext cx="579221" cy="500177"/>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200" b="1" dirty="0"/>
              <a:t>POD</a:t>
            </a:r>
          </a:p>
        </p:txBody>
      </p:sp>
    </p:spTree>
    <p:extLst>
      <p:ext uri="{BB962C8B-B14F-4D97-AF65-F5344CB8AC3E}">
        <p14:creationId xmlns:p14="http://schemas.microsoft.com/office/powerpoint/2010/main" val="3053585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037326" y="0"/>
            <a:ext cx="6224588" cy="5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Calibri" panose="020F0502020204030204" pitchFamily="34" charset="0"/>
                <a:ea typeface="MS PGothic" panose="020B0600070205080204" pitchFamily="34" charset="-128"/>
              </a:defRPr>
            </a:lvl9pPr>
          </a:lstStyle>
          <a:p>
            <a:pPr eaLnBrk="1" hangingPunct="1">
              <a:lnSpc>
                <a:spcPct val="85000"/>
              </a:lnSpc>
              <a:buClrTx/>
              <a:buFontTx/>
              <a:buNone/>
            </a:pPr>
            <a:r>
              <a:rPr lang="en-US" altLang="en-US" b="1" dirty="0">
                <a:solidFill>
                  <a:srgbClr val="004266"/>
                </a:solidFill>
                <a:latin typeface="Arial" panose="020B0604020202020204" pitchFamily="34" charset="0"/>
              </a:rPr>
              <a:t>Portus Registry </a:t>
            </a:r>
            <a:r>
              <a:rPr lang="en-US" altLang="en-US" b="1" dirty="0">
                <a:solidFill>
                  <a:srgbClr val="000000"/>
                </a:solidFill>
                <a:latin typeface="Arial" panose="020B0604020202020204" pitchFamily="34" charset="0"/>
              </a:rPr>
              <a:t>Dashboard</a:t>
            </a:r>
          </a:p>
        </p:txBody>
      </p:sp>
      <p:sp>
        <p:nvSpPr>
          <p:cNvPr id="14339" name="Text Box 2"/>
          <p:cNvSpPr txBox="1">
            <a:spLocks noChangeArrowheads="1"/>
          </p:cNvSpPr>
          <p:nvPr/>
        </p:nvSpPr>
        <p:spPr bwMode="auto">
          <a:xfrm>
            <a:off x="1456135" y="931069"/>
            <a:ext cx="6207919" cy="352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z="1350" dirty="0"/>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293" y="661711"/>
            <a:ext cx="5990920" cy="3411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 Box 2"/>
          <p:cNvSpPr txBox="1">
            <a:spLocks noChangeArrowheads="1"/>
          </p:cNvSpPr>
          <p:nvPr/>
        </p:nvSpPr>
        <p:spPr bwMode="auto">
          <a:xfrm>
            <a:off x="206685" y="661711"/>
            <a:ext cx="2734989" cy="352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41313" indent="-341313" eaLnBrk="0" hangingPunc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1pPr>
            <a:lvl2pPr eaLnBrk="0" hangingPunc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2pPr>
            <a:lvl3pPr eaLnBrk="0" hangingPunc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3pPr>
            <a:lvl4pPr eaLnBrk="0" hangingPunc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4pPr>
            <a:lvl5pPr eaLnBrk="0" hangingPunc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Calibri" panose="020F0502020204030204" pitchFamily="34" charset="0"/>
                <a:ea typeface="MS PGothic" panose="020B0600070205080204" pitchFamily="34" charset="-128"/>
              </a:defRPr>
            </a:lvl9pPr>
          </a:lstStyle>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Synchronization with your private registry in order to fetch which images and tags are available.</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LDAP user authentication.</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Fine-grained control of permissions.</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Monitoring of all the activities performed onto your private registry and Portus itself.</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Search for repositories and tags inside of your private registry.</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Star your favorite repositories.</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Disable users temporarily.</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Users that fail at logging in too many times will have their account locked.</a:t>
            </a:r>
          </a:p>
          <a:p>
            <a:pPr eaLnBrk="1" hangingPunct="1">
              <a:lnSpc>
                <a:spcPct val="85000"/>
              </a:lnSpc>
              <a:spcAft>
                <a:spcPts val="900"/>
              </a:spcAft>
              <a:buFont typeface="Arial" panose="020B0604020202020204" pitchFamily="34" charset="0"/>
              <a:buChar char="•"/>
            </a:pPr>
            <a:r>
              <a:rPr lang="en-US" altLang="en-US" sz="1200" dirty="0">
                <a:solidFill>
                  <a:srgbClr val="000000"/>
                </a:solidFill>
                <a:latin typeface="Arial" panose="020B0604020202020204" pitchFamily="34" charset="0"/>
              </a:rPr>
              <a:t>Users can recover their password if they forgot it.</a:t>
            </a:r>
          </a:p>
        </p:txBody>
      </p:sp>
      <p:sp>
        <p:nvSpPr>
          <p:cNvPr id="3" name="Slide Number Placeholder 2"/>
          <p:cNvSpPr>
            <a:spLocks noGrp="1"/>
          </p:cNvSpPr>
          <p:nvPr>
            <p:ph type="sldNum" idx="10"/>
          </p:nvPr>
        </p:nvSpPr>
        <p:spPr/>
        <p:txBody>
          <a:bodyPr/>
          <a:lstStyle/>
          <a:p>
            <a:fld id="{666D947B-C735-470E-B523-E609D8F2D97C}" type="slidenum">
              <a:rPr lang="en-US" altLang="en-US" smtClean="0"/>
              <a:pPr/>
              <a:t>34</a:t>
            </a:fld>
            <a:endParaRPr lang="en-US" altLang="en-US"/>
          </a:p>
        </p:txBody>
      </p:sp>
      <p:sp>
        <p:nvSpPr>
          <p:cNvPr id="2" name="TextBox 1"/>
          <p:cNvSpPr txBox="1"/>
          <p:nvPr/>
        </p:nvSpPr>
        <p:spPr>
          <a:xfrm>
            <a:off x="3762186" y="4258277"/>
            <a:ext cx="2650894" cy="523220"/>
          </a:xfrm>
          <a:prstGeom prst="rect">
            <a:avLst/>
          </a:prstGeom>
          <a:noFill/>
        </p:spPr>
        <p:txBody>
          <a:bodyPr wrap="square" rtlCol="0">
            <a:spAutoFit/>
          </a:bodyPr>
          <a:lstStyle/>
          <a:p>
            <a:r>
              <a:rPr lang="en-US" sz="1400" dirty="0">
                <a:solidFill>
                  <a:srgbClr val="0070C0"/>
                </a:solidFill>
              </a:rPr>
              <a:t>Proposed to Client, but they Selected ISV Software</a:t>
            </a:r>
          </a:p>
        </p:txBody>
      </p:sp>
      <p:pic>
        <p:nvPicPr>
          <p:cNvPr id="7" name="Picture 6"/>
          <p:cNvPicPr>
            <a:picLocks noChangeAspect="1"/>
          </p:cNvPicPr>
          <p:nvPr/>
        </p:nvPicPr>
        <p:blipFill rotWithShape="1">
          <a:blip r:embed="rId4"/>
          <a:srcRect b="20315"/>
          <a:stretch/>
        </p:blipFill>
        <p:spPr>
          <a:xfrm>
            <a:off x="6224145" y="4155641"/>
            <a:ext cx="2220561" cy="625856"/>
          </a:xfrm>
          <a:prstGeom prst="rect">
            <a:avLst/>
          </a:prstGeom>
        </p:spPr>
      </p:pic>
      <p:sp>
        <p:nvSpPr>
          <p:cNvPr id="8" name="Rectangle 7"/>
          <p:cNvSpPr/>
          <p:nvPr/>
        </p:nvSpPr>
        <p:spPr>
          <a:xfrm>
            <a:off x="3762186" y="4157204"/>
            <a:ext cx="4766352" cy="697391"/>
          </a:xfrm>
          <a:prstGeom prst="rect">
            <a:avLst/>
          </a:prstGeom>
          <a:noFill/>
          <a:ln>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66676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Notices and Disclaimers</a:t>
            </a:r>
          </a:p>
        </p:txBody>
      </p:sp>
      <p:sp>
        <p:nvSpPr>
          <p:cNvPr id="23555" name="Slide Number Placeholder 2"/>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5BE513F3-2F65-489F-9AB8-9E2AEFC2CBB1}" type="slidenum">
              <a:rPr lang="en-US" altLang="en-US" sz="750">
                <a:solidFill>
                  <a:schemeClr val="accent2"/>
                </a:solidFill>
                <a:latin typeface="Arial" panose="020B0604020202020204" pitchFamily="34" charset="0"/>
              </a:rPr>
              <a:pPr eaLnBrk="1" hangingPunct="1"/>
              <a:t>35</a:t>
            </a:fld>
            <a:endParaRPr lang="en-US" altLang="en-US" sz="750" dirty="0">
              <a:solidFill>
                <a:schemeClr val="accent2"/>
              </a:solidFill>
              <a:latin typeface="Arial" panose="020B0604020202020204" pitchFamily="34" charset="0"/>
            </a:endParaRPr>
          </a:p>
        </p:txBody>
      </p:sp>
      <p:sp>
        <p:nvSpPr>
          <p:cNvPr id="23556" name="Rectangle 4"/>
          <p:cNvSpPr>
            <a:spLocks noChangeArrowheads="1"/>
          </p:cNvSpPr>
          <p:nvPr/>
        </p:nvSpPr>
        <p:spPr bwMode="auto">
          <a:xfrm>
            <a:off x="206377" y="923926"/>
            <a:ext cx="8937625" cy="3738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dirty="0">
                <a:solidFill>
                  <a:schemeClr val="tx1"/>
                </a:solidFill>
                <a:latin typeface="Arial" panose="020B0604020202020204" pitchFamily="34" charset="0"/>
              </a:rPr>
              <a:t>Copyright © 2016 by International Business Machines Corporation (IBM).  No part of this document may be reproduced or transmitted in any form without written permission from IBM. </a:t>
            </a:r>
          </a:p>
          <a:p>
            <a:pPr eaLnBrk="1" hangingPunct="1">
              <a:lnSpc>
                <a:spcPct val="90000"/>
              </a:lnSpc>
              <a:spcAft>
                <a:spcPts val="1000"/>
              </a:spcAft>
            </a:pPr>
            <a:r>
              <a:rPr lang="en-US" altLang="en-US" sz="900" b="1" dirty="0">
                <a:solidFill>
                  <a:schemeClr val="tx1"/>
                </a:solidFill>
                <a:latin typeface="Arial" panose="020B0604020202020204" pitchFamily="34" charset="0"/>
              </a:rPr>
              <a:t>U.S. Government Users Restricted Rights - Use, duplication or disclosure restricted by GSA ADP Schedule Contract with IBM.</a:t>
            </a:r>
          </a:p>
          <a:p>
            <a:pPr eaLnBrk="1" hangingPunct="1">
              <a:lnSpc>
                <a:spcPct val="90000"/>
              </a:lnSpc>
              <a:spcAft>
                <a:spcPts val="1000"/>
              </a:spcAft>
            </a:pPr>
            <a:r>
              <a:rPr lang="en-US" altLang="en-US" sz="900" dirty="0">
                <a:solidFill>
                  <a:schemeClr val="tx1"/>
                </a:solidFill>
                <a:latin typeface="Arial" panose="020B0604020202020204" pitchFamily="34" charset="0"/>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  IN NO EVENT SHALL IBM BE LIABLE FOR ANY DAMAGE ARISING FROM THE USE OF THIS INFORMATION, INCLUDING BUT NOT LIMITED TO, LOSS OF DATA, BUSINESS INTERRUPTION, LOSS OF PROFIT OR LOSS OF OPPORTUNITY.  IBM products and services are warranted according to the terms and conditions of the agreements under which they are provided. </a:t>
            </a:r>
          </a:p>
          <a:p>
            <a:pPr eaLnBrk="1" hangingPunct="1">
              <a:lnSpc>
                <a:spcPct val="90000"/>
              </a:lnSpc>
              <a:spcAft>
                <a:spcPts val="1000"/>
              </a:spcAft>
            </a:pPr>
            <a:r>
              <a:rPr lang="en-US" altLang="en-US" sz="900" dirty="0">
                <a:solidFill>
                  <a:schemeClr val="tx1"/>
                </a:solidFill>
                <a:latin typeface="Arial" panose="020B0604020202020204" pitchFamily="34" charset="0"/>
              </a:rPr>
              <a:t>IBM products are manufactured from new parts or new and used parts. In some cases, a product may not be new and may have been previously installed. Regardless, our warranty terms apply.”</a:t>
            </a:r>
          </a:p>
          <a:p>
            <a:pPr eaLnBrk="1" hangingPunct="1">
              <a:lnSpc>
                <a:spcPct val="90000"/>
              </a:lnSpc>
              <a:spcAft>
                <a:spcPts val="1000"/>
              </a:spcAft>
            </a:pPr>
            <a:r>
              <a:rPr lang="en-US" altLang="en-US" sz="900" b="1" dirty="0">
                <a:solidFill>
                  <a:schemeClr val="tx1"/>
                </a:solidFill>
                <a:latin typeface="Arial" panose="020B0604020202020204" pitchFamily="34" charset="0"/>
              </a:rPr>
              <a:t>Any statements regarding IBM's future direction, intent or product plans are subject to change or withdrawal without notice.</a:t>
            </a:r>
          </a:p>
          <a:p>
            <a:pPr eaLnBrk="1" hangingPunct="1">
              <a:lnSpc>
                <a:spcPct val="90000"/>
              </a:lnSpc>
              <a:spcAft>
                <a:spcPts val="1000"/>
              </a:spcAft>
            </a:pPr>
            <a:r>
              <a:rPr lang="en-US" altLang="en-US" sz="900" dirty="0">
                <a:solidFill>
                  <a:schemeClr val="tx1"/>
                </a:solidFill>
                <a:latin typeface="Arial" panose="020B0604020202020204" pitchFamily="34" charset="0"/>
              </a:rPr>
              <a:t>Performance data contained herein was generally obtained in a controlled, isolated environments.  Customer examples are presented as illustrations of how those customers have used IBM products and the results they may have achieved.  Actual performance, cost, savings or other results in other operating environments may vary.  </a:t>
            </a:r>
          </a:p>
          <a:p>
            <a:pPr eaLnBrk="1" hangingPunct="1">
              <a:lnSpc>
                <a:spcPct val="90000"/>
              </a:lnSpc>
              <a:spcAft>
                <a:spcPts val="1000"/>
              </a:spcAft>
            </a:pPr>
            <a:r>
              <a:rPr lang="en-US" altLang="en-US" sz="900" dirty="0">
                <a:solidFill>
                  <a:schemeClr val="tx1"/>
                </a:solidFill>
                <a:latin typeface="Arial" panose="020B0604020202020204" pitchFamily="34" charset="0"/>
              </a:rPr>
              <a:t>References in this document to IBM products, programs, or services does not imply that IBM intends to make such products, programs or services available in all countries in which IBM operates or does business.  </a:t>
            </a:r>
          </a:p>
          <a:p>
            <a:pPr eaLnBrk="1" hangingPunct="1">
              <a:lnSpc>
                <a:spcPct val="90000"/>
              </a:lnSpc>
              <a:spcAft>
                <a:spcPts val="1000"/>
              </a:spcAft>
            </a:pPr>
            <a:r>
              <a:rPr lang="en-US" altLang="en-US" sz="900" dirty="0">
                <a:solidFill>
                  <a:schemeClr val="tx1"/>
                </a:solidFill>
                <a:latin typeface="Arial" panose="020B0604020202020204" pitchFamily="34" charset="0"/>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eaLnBrk="1" hangingPunct="1">
              <a:lnSpc>
                <a:spcPct val="90000"/>
              </a:lnSpc>
              <a:spcAft>
                <a:spcPts val="1000"/>
              </a:spcAft>
            </a:pPr>
            <a:r>
              <a:rPr lang="en-US" altLang="en-US" sz="900" dirty="0">
                <a:solidFill>
                  <a:schemeClr val="tx1"/>
                </a:solidFill>
                <a:latin typeface="Arial" panose="020B0604020202020204" pitchFamily="34" charset="0"/>
              </a:rPr>
              <a:t>It is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responsibility to insure its own compliance with legal requirements and to obtain advice of competent legal counsel as to the identification and interpretation of any relevant laws and regulatory requirements that may affect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business and any actions the customer may need to take to comply with such laws.  IBM does not provide legal advice or represent or warrant that its services or products will ensure that the customer is in compliance with any law</a:t>
            </a:r>
            <a:endParaRPr lang="en-US" altLang="en-US" sz="9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5903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Notices and Disclaimers Con’t. </a:t>
            </a:r>
          </a:p>
        </p:txBody>
      </p:sp>
      <p:sp>
        <p:nvSpPr>
          <p:cNvPr id="24579" name="Slide Number Placeholder 2"/>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6F590A5D-7217-4ADA-9096-A4AD2120ECF8}" type="slidenum">
              <a:rPr lang="en-US" altLang="en-US" sz="750">
                <a:solidFill>
                  <a:schemeClr val="accent2"/>
                </a:solidFill>
                <a:latin typeface="Arial" panose="020B0604020202020204" pitchFamily="34" charset="0"/>
              </a:rPr>
              <a:pPr eaLnBrk="1" hangingPunct="1"/>
              <a:t>36</a:t>
            </a:fld>
            <a:endParaRPr lang="en-US" altLang="en-US" sz="750" dirty="0">
              <a:solidFill>
                <a:schemeClr val="accent2"/>
              </a:solidFill>
              <a:latin typeface="Arial" panose="020B0604020202020204" pitchFamily="34" charset="0"/>
            </a:endParaRPr>
          </a:p>
        </p:txBody>
      </p:sp>
      <p:sp>
        <p:nvSpPr>
          <p:cNvPr id="24580" name="Rectangle 4"/>
          <p:cNvSpPr>
            <a:spLocks noChangeArrowheads="1"/>
          </p:cNvSpPr>
          <p:nvPr/>
        </p:nvSpPr>
        <p:spPr bwMode="auto">
          <a:xfrm>
            <a:off x="107950" y="914401"/>
            <a:ext cx="9036050" cy="20962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dirty="0">
                <a:solidFill>
                  <a:schemeClr val="tx1"/>
                </a:solidFill>
                <a:latin typeface="Arial" panose="020B0604020202020204" pitchFamily="34" charset="0"/>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products.  IBM EXPRESSLY DISCLAIMS ALL WARRANTIES, EXPRESSED OR IMPLIED, INCLUDING BUT NOT LIMITED TO, THE IMPLIED WARRANTIES OF MERCHANTABILITY AND FITNESS FOR A PARTICULAR PURPOSE. </a:t>
            </a:r>
          </a:p>
          <a:p>
            <a:pPr eaLnBrk="1" hangingPunct="1">
              <a:lnSpc>
                <a:spcPct val="90000"/>
              </a:lnSpc>
              <a:spcAft>
                <a:spcPts val="1000"/>
              </a:spcAft>
            </a:pPr>
            <a:r>
              <a:rPr lang="en-US" altLang="en-US" sz="900" dirty="0">
                <a:solidFill>
                  <a:schemeClr val="tx1"/>
                </a:solidFill>
                <a:latin typeface="Arial" panose="020B0604020202020204" pitchFamily="34" charset="0"/>
              </a:rPr>
              <a:t>The provision of the information contained herein is not intended to, and does not, grant any right or license under any IBM patents, copyrights, trademarks or other intellectual property right. </a:t>
            </a:r>
          </a:p>
          <a:p>
            <a:pPr eaLnBrk="1" hangingPunct="1">
              <a:lnSpc>
                <a:spcPct val="90000"/>
              </a:lnSpc>
            </a:pPr>
            <a:r>
              <a:rPr lang="en-US" altLang="en-US" sz="900" dirty="0">
                <a:solidFill>
                  <a:schemeClr val="tx1"/>
                </a:solidFill>
                <a:latin typeface="Arial" panose="020B0604020202020204" pitchFamily="34" charset="0"/>
              </a:rPr>
              <a:t>IBM, the IBM logo, </a:t>
            </a:r>
            <a:r>
              <a:rPr lang="en-US" altLang="en-US" sz="900" dirty="0" err="1">
                <a:solidFill>
                  <a:schemeClr val="tx1"/>
                </a:solidFill>
                <a:latin typeface="Arial" panose="020B0604020202020204" pitchFamily="34" charset="0"/>
              </a:rPr>
              <a:t>ibm.com</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Aspera</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Bluemix</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Blueworks</a:t>
            </a:r>
            <a:r>
              <a:rPr lang="en-US" altLang="en-US" sz="900" dirty="0">
                <a:solidFill>
                  <a:schemeClr val="tx1"/>
                </a:solidFill>
                <a:latin typeface="Arial" panose="020B0604020202020204" pitchFamily="34" charset="0"/>
              </a:rPr>
              <a:t> Live, CICS, </a:t>
            </a:r>
            <a:r>
              <a:rPr lang="en-US" altLang="en-US" sz="900" dirty="0" err="1">
                <a:solidFill>
                  <a:schemeClr val="tx1"/>
                </a:solidFill>
                <a:latin typeface="Arial" panose="020B0604020202020204" pitchFamily="34" charset="0"/>
              </a:rPr>
              <a:t>Clearcase</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Cognos</a:t>
            </a:r>
            <a:r>
              <a:rPr lang="en-US" altLang="en-US" sz="900" dirty="0">
                <a:solidFill>
                  <a:schemeClr val="tx1"/>
                </a:solidFill>
                <a:latin typeface="Arial" panose="020B0604020202020204" pitchFamily="34" charset="0"/>
              </a:rPr>
              <a:t>®, DOORS®, </a:t>
            </a:r>
            <a:r>
              <a:rPr lang="en-US" altLang="en-US" sz="900" dirty="0" err="1">
                <a:solidFill>
                  <a:schemeClr val="tx1"/>
                </a:solidFill>
                <a:latin typeface="Arial" panose="020B0604020202020204" pitchFamily="34" charset="0"/>
              </a:rPr>
              <a:t>Emptoris</a:t>
            </a:r>
            <a:r>
              <a:rPr lang="en-US" altLang="en-US" sz="900" dirty="0">
                <a:solidFill>
                  <a:schemeClr val="tx1"/>
                </a:solidFill>
                <a:latin typeface="Arial" panose="020B0604020202020204" pitchFamily="34" charset="0"/>
              </a:rPr>
              <a:t>®, Enterprise Document Management System™, FASP®, </a:t>
            </a:r>
            <a:r>
              <a:rPr lang="en-US" altLang="en-US" sz="900" dirty="0" err="1">
                <a:solidFill>
                  <a:schemeClr val="tx1"/>
                </a:solidFill>
                <a:latin typeface="Arial" panose="020B0604020202020204" pitchFamily="34" charset="0"/>
              </a:rPr>
              <a:t>FileNet</a:t>
            </a:r>
            <a:r>
              <a:rPr lang="en-US" altLang="en-US" sz="900" dirty="0">
                <a:solidFill>
                  <a:schemeClr val="tx1"/>
                </a:solidFill>
                <a:latin typeface="Arial" panose="020B0604020202020204" pitchFamily="34" charset="0"/>
              </a:rPr>
              <a:t>®, Global Business Services ®, Global Technology Services ®, IBM </a:t>
            </a:r>
            <a:r>
              <a:rPr lang="en-US" altLang="en-US" sz="900" dirty="0" err="1">
                <a:solidFill>
                  <a:schemeClr val="tx1"/>
                </a:solidFill>
                <a:latin typeface="Arial" panose="020B0604020202020204" pitchFamily="34" charset="0"/>
              </a:rPr>
              <a:t>ExperienceOne</a:t>
            </a:r>
            <a:r>
              <a:rPr lang="en-US" altLang="en-US" sz="900" dirty="0">
                <a:solidFill>
                  <a:schemeClr val="tx1"/>
                </a:solidFill>
                <a:latin typeface="Arial" panose="020B0604020202020204" pitchFamily="34" charset="0"/>
              </a:rPr>
              <a:t>™, IBM </a:t>
            </a:r>
            <a:r>
              <a:rPr lang="en-US" altLang="en-US" sz="900" dirty="0" err="1">
                <a:solidFill>
                  <a:schemeClr val="tx1"/>
                </a:solidFill>
                <a:latin typeface="Arial" panose="020B0604020202020204" pitchFamily="34" charset="0"/>
              </a:rPr>
              <a:t>SmartCloud</a:t>
            </a:r>
            <a:r>
              <a:rPr lang="en-US" altLang="en-US" sz="900" dirty="0">
                <a:solidFill>
                  <a:schemeClr val="tx1"/>
                </a:solidFill>
                <a:latin typeface="Arial" panose="020B0604020202020204" pitchFamily="34" charset="0"/>
              </a:rPr>
              <a:t>®, IBM Social Business®, Information on Demand, ILOG, </a:t>
            </a:r>
            <a:r>
              <a:rPr lang="en-US" altLang="en-US" sz="900" dirty="0" err="1">
                <a:solidFill>
                  <a:schemeClr val="tx1"/>
                </a:solidFill>
                <a:latin typeface="Arial" panose="020B0604020202020204" pitchFamily="34" charset="0"/>
              </a:rPr>
              <a:t>Maximo</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MQIntegrator</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MQSeries</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Netcool</a:t>
            </a:r>
            <a:r>
              <a:rPr lang="en-US" altLang="en-US" sz="900" dirty="0">
                <a:solidFill>
                  <a:schemeClr val="tx1"/>
                </a:solidFill>
                <a:latin typeface="Arial" panose="020B0604020202020204" pitchFamily="34" charset="0"/>
              </a:rPr>
              <a:t>®, OMEGAMON, </a:t>
            </a:r>
            <a:r>
              <a:rPr lang="en-US" altLang="en-US" sz="900" dirty="0" err="1">
                <a:solidFill>
                  <a:schemeClr val="tx1"/>
                </a:solidFill>
                <a:latin typeface="Arial" panose="020B0604020202020204" pitchFamily="34" charset="0"/>
              </a:rPr>
              <a:t>OpenPower</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PureAnalytics</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PureApplication</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pureCluster</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PureCoverage</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PureData</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PureExperience</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PureFlex</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pureQuery</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pureScale</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PureSystems</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QRadar</a:t>
            </a:r>
            <a:r>
              <a:rPr lang="en-US" altLang="en-US" sz="900" dirty="0">
                <a:solidFill>
                  <a:schemeClr val="tx1"/>
                </a:solidFill>
                <a:latin typeface="Arial" panose="020B0604020202020204" pitchFamily="34" charset="0"/>
              </a:rPr>
              <a:t>®, Rational®, Rhapsody®, Smarter Commerce®, </a:t>
            </a:r>
            <a:r>
              <a:rPr lang="en-US" altLang="en-US" sz="900" dirty="0" err="1">
                <a:solidFill>
                  <a:schemeClr val="tx1"/>
                </a:solidFill>
                <a:latin typeface="Arial" panose="020B0604020202020204" pitchFamily="34" charset="0"/>
              </a:rPr>
              <a:t>SoDA</a:t>
            </a:r>
            <a:r>
              <a:rPr lang="en-US" altLang="en-US" sz="900" dirty="0">
                <a:solidFill>
                  <a:schemeClr val="tx1"/>
                </a:solidFill>
                <a:latin typeface="Arial" panose="020B0604020202020204" pitchFamily="34" charset="0"/>
              </a:rPr>
              <a:t>, SPSS, Sterling Commerce®, </a:t>
            </a:r>
            <a:r>
              <a:rPr lang="en-US" altLang="en-US" sz="900" dirty="0" err="1">
                <a:solidFill>
                  <a:schemeClr val="tx1"/>
                </a:solidFill>
                <a:latin typeface="Arial" panose="020B0604020202020204" pitchFamily="34" charset="0"/>
              </a:rPr>
              <a:t>StoredIQ</a:t>
            </a:r>
            <a:r>
              <a:rPr lang="en-US" altLang="en-US" sz="900" dirty="0">
                <a:solidFill>
                  <a:schemeClr val="tx1"/>
                </a:solidFill>
                <a:latin typeface="Arial" panose="020B0604020202020204" pitchFamily="34" charset="0"/>
              </a:rPr>
              <a:t>, Tealeaf®, Tivoli®, </a:t>
            </a:r>
            <a:r>
              <a:rPr lang="en-US" altLang="en-US" sz="900" dirty="0" err="1">
                <a:solidFill>
                  <a:schemeClr val="tx1"/>
                </a:solidFill>
                <a:latin typeface="Arial" panose="020B0604020202020204" pitchFamily="34" charset="0"/>
              </a:rPr>
              <a:t>Trusteer</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Unica</a:t>
            </a:r>
            <a:r>
              <a:rPr lang="en-US" altLang="en-US" sz="900" dirty="0">
                <a:solidFill>
                  <a:schemeClr val="tx1"/>
                </a:solidFill>
                <a:latin typeface="Arial" panose="020B0604020202020204" pitchFamily="34" charset="0"/>
              </a:rPr>
              <a:t>®, urban{code}®, Watson, </a:t>
            </a:r>
            <a:r>
              <a:rPr lang="en-US" altLang="en-US" sz="900" dirty="0" err="1">
                <a:solidFill>
                  <a:schemeClr val="tx1"/>
                </a:solidFill>
                <a:latin typeface="Arial" panose="020B0604020202020204" pitchFamily="34" charset="0"/>
              </a:rPr>
              <a:t>WebSphere</a:t>
            </a:r>
            <a:r>
              <a:rPr lang="en-US" altLang="en-US" sz="900" dirty="0">
                <a:solidFill>
                  <a:schemeClr val="tx1"/>
                </a:solidFill>
                <a:latin typeface="Arial" panose="020B0604020202020204" pitchFamily="34" charset="0"/>
              </a:rPr>
              <a:t>®, </a:t>
            </a:r>
            <a:r>
              <a:rPr lang="en-US" altLang="en-US" sz="900" dirty="0" err="1">
                <a:solidFill>
                  <a:schemeClr val="tx1"/>
                </a:solidFill>
                <a:latin typeface="Arial" panose="020B0604020202020204" pitchFamily="34" charset="0"/>
              </a:rPr>
              <a:t>Worklight</a:t>
            </a:r>
            <a:r>
              <a:rPr lang="en-US" altLang="en-US" sz="900" dirty="0">
                <a:solidFill>
                  <a:schemeClr val="tx1"/>
                </a:solidFill>
                <a:latin typeface="Arial" panose="020B0604020202020204" pitchFamily="34" charset="0"/>
              </a:rPr>
              <a: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  </a:t>
            </a:r>
            <a:r>
              <a:rPr lang="en-US" altLang="en-US" sz="900" dirty="0">
                <a:solidFill>
                  <a:schemeClr val="tx1"/>
                </a:solidFill>
                <a:latin typeface="Arial" panose="020B0604020202020204" pitchFamily="34" charset="0"/>
                <a:hlinkClick r:id="rId3"/>
              </a:rPr>
              <a:t>www.ibm.com/legal/copytrade.shtml</a:t>
            </a:r>
            <a:r>
              <a:rPr lang="en-US" altLang="en-US" sz="900" dirty="0">
                <a:solidFill>
                  <a:schemeClr val="tx1"/>
                </a:solidFill>
                <a:latin typeface="Arial" panose="020B0604020202020204" pitchFamily="34" charset="0"/>
              </a:rPr>
              <a:t>.</a:t>
            </a:r>
          </a:p>
        </p:txBody>
      </p:sp>
    </p:spTree>
    <p:extLst>
      <p:ext uri="{BB962C8B-B14F-4D97-AF65-F5344CB8AC3E}">
        <p14:creationId xmlns:p14="http://schemas.microsoft.com/office/powerpoint/2010/main" val="85049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Overview</a:t>
            </a:r>
          </a:p>
        </p:txBody>
      </p:sp>
      <p:sp>
        <p:nvSpPr>
          <p:cNvPr id="3" name="Content Placeholder 2"/>
          <p:cNvSpPr>
            <a:spLocks noGrp="1"/>
          </p:cNvSpPr>
          <p:nvPr>
            <p:ph idx="1"/>
          </p:nvPr>
        </p:nvSpPr>
        <p:spPr>
          <a:xfrm>
            <a:off x="335450" y="555208"/>
            <a:ext cx="8506046" cy="3896525"/>
          </a:xfrm>
        </p:spPr>
        <p:txBody>
          <a:bodyPr/>
          <a:lstStyle/>
          <a:p>
            <a:r>
              <a:rPr lang="en-US" sz="1800" dirty="0"/>
              <a:t>Large Financial Services Organization</a:t>
            </a:r>
          </a:p>
          <a:p>
            <a:r>
              <a:rPr lang="en-US" sz="1800" dirty="0"/>
              <a:t>Currently running their .COM infrastructure of hundreds of Web Applications on </a:t>
            </a:r>
            <a:r>
              <a:rPr lang="en-US" sz="1800" dirty="0" err="1"/>
              <a:t>Websphere</a:t>
            </a:r>
            <a:r>
              <a:rPr lang="en-US" sz="1800" dirty="0"/>
              <a:t> on Power/AIX</a:t>
            </a:r>
          </a:p>
          <a:p>
            <a:r>
              <a:rPr lang="en-US" sz="1800" dirty="0"/>
              <a:t>Modernization of Applications a Strategic Priority:</a:t>
            </a:r>
          </a:p>
          <a:p>
            <a:pPr lvl="1"/>
            <a:r>
              <a:rPr lang="en-US" sz="1600" dirty="0"/>
              <a:t>Faster more Agile Development using modern tools and languages</a:t>
            </a:r>
          </a:p>
          <a:p>
            <a:pPr lvl="2"/>
            <a:r>
              <a:rPr lang="en-US" sz="1400" dirty="0"/>
              <a:t>SQL and No SQL DB’s</a:t>
            </a:r>
          </a:p>
          <a:p>
            <a:pPr lvl="2"/>
            <a:r>
              <a:rPr lang="en-US" sz="1400" dirty="0"/>
              <a:t>Containers</a:t>
            </a:r>
          </a:p>
          <a:p>
            <a:pPr lvl="2"/>
            <a:r>
              <a:rPr lang="en-US" sz="1400" dirty="0"/>
              <a:t>Java and Node.js Applications</a:t>
            </a:r>
          </a:p>
          <a:p>
            <a:pPr lvl="2"/>
            <a:r>
              <a:rPr lang="en-US" sz="1400" dirty="0"/>
              <a:t>Shift to a DevOps Methodology</a:t>
            </a:r>
          </a:p>
          <a:p>
            <a:pPr lvl="1"/>
            <a:r>
              <a:rPr lang="en-US" sz="1600" dirty="0"/>
              <a:t>Shift to a </a:t>
            </a:r>
            <a:r>
              <a:rPr lang="en-US" sz="1600" dirty="0" err="1"/>
              <a:t>Microservices</a:t>
            </a:r>
            <a:r>
              <a:rPr lang="en-US" sz="1600" dirty="0"/>
              <a:t> style Architecture to gain flexible and dynamic scalability to rapidly respond to changes in Website Patterns</a:t>
            </a:r>
          </a:p>
          <a:p>
            <a:pPr lvl="1"/>
            <a:r>
              <a:rPr lang="en-US" sz="1600" dirty="0"/>
              <a:t>Move to a Scale-Out Hardware Infrastructure</a:t>
            </a:r>
          </a:p>
          <a:p>
            <a:r>
              <a:rPr lang="en-US" sz="1800" dirty="0"/>
              <a:t>Chose Docker Containers on Linux on Power8 as the new Foundation</a:t>
            </a:r>
          </a:p>
          <a:p>
            <a:r>
              <a:rPr lang="en-US" sz="1800" dirty="0"/>
              <a:t>Partnered with IBM to design a Docker Cloud Environment</a:t>
            </a:r>
          </a:p>
        </p:txBody>
      </p:sp>
      <p:sp>
        <p:nvSpPr>
          <p:cNvPr id="4" name="Slide Number Placeholder 3"/>
          <p:cNvSpPr>
            <a:spLocks noGrp="1"/>
          </p:cNvSpPr>
          <p:nvPr>
            <p:ph type="sldNum" sz="quarter" idx="10"/>
          </p:nvPr>
        </p:nvSpPr>
        <p:spPr/>
        <p:txBody>
          <a:bodyPr/>
          <a:lstStyle/>
          <a:p>
            <a:fld id="{9B6B7A19-9BD6-654B-9E7A-5FCB6FF99B9F}" type="slidenum">
              <a:rPr lang="en-US" smtClean="0"/>
              <a:pPr/>
              <a:t>3</a:t>
            </a:fld>
            <a:endParaRPr lang="en-US" dirty="0"/>
          </a:p>
        </p:txBody>
      </p:sp>
    </p:spTree>
    <p:extLst>
      <p:ext uri="{BB962C8B-B14F-4D97-AF65-F5344CB8AC3E}">
        <p14:creationId xmlns:p14="http://schemas.microsoft.com/office/powerpoint/2010/main" val="128789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Container Cloud Requirements:</a:t>
            </a:r>
          </a:p>
        </p:txBody>
      </p:sp>
      <p:sp>
        <p:nvSpPr>
          <p:cNvPr id="3" name="Content Placeholder 2"/>
          <p:cNvSpPr>
            <a:spLocks noGrp="1"/>
          </p:cNvSpPr>
          <p:nvPr>
            <p:ph idx="1"/>
          </p:nvPr>
        </p:nvSpPr>
        <p:spPr>
          <a:xfrm>
            <a:off x="1013637" y="589458"/>
            <a:ext cx="7827859" cy="3896525"/>
          </a:xfrm>
        </p:spPr>
        <p:txBody>
          <a:bodyPr/>
          <a:lstStyle/>
          <a:p>
            <a:pPr marL="0" lvl="1">
              <a:lnSpc>
                <a:spcPct val="100000"/>
              </a:lnSpc>
              <a:spcBef>
                <a:spcPts val="0"/>
              </a:spcBef>
              <a:spcAft>
                <a:spcPts val="300"/>
              </a:spcAft>
              <a:buClr>
                <a:srgbClr val="0070C0"/>
              </a:buClr>
            </a:pPr>
            <a:r>
              <a:rPr lang="en-US" dirty="0"/>
              <a:t>Hundreds of Web Applications</a:t>
            </a:r>
          </a:p>
          <a:p>
            <a:pPr marL="0" lvl="1">
              <a:lnSpc>
                <a:spcPct val="100000"/>
              </a:lnSpc>
              <a:spcBef>
                <a:spcPts val="0"/>
              </a:spcBef>
              <a:spcAft>
                <a:spcPts val="300"/>
              </a:spcAft>
              <a:buClr>
                <a:srgbClr val="0070C0"/>
              </a:buClr>
            </a:pPr>
            <a:r>
              <a:rPr lang="en-US" dirty="0"/>
              <a:t>Support Thousands of Containers in a Production Environment</a:t>
            </a:r>
          </a:p>
          <a:p>
            <a:pPr marL="0" lvl="1">
              <a:lnSpc>
                <a:spcPct val="100000"/>
              </a:lnSpc>
              <a:spcBef>
                <a:spcPts val="0"/>
              </a:spcBef>
              <a:spcAft>
                <a:spcPts val="300"/>
              </a:spcAft>
              <a:buClr>
                <a:srgbClr val="0070C0"/>
              </a:buClr>
            </a:pPr>
            <a:r>
              <a:rPr lang="en-US" dirty="0"/>
              <a:t>Utilize Open Source Components where possible</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RHEL 7 LE (host)</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Docker</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Logging</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Network Architecture</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Storage Architecture</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Security, Integration with LDAP/AD</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HA</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Backup</a:t>
            </a:r>
          </a:p>
          <a:p>
            <a:pPr marL="0" lvl="1">
              <a:lnSpc>
                <a:spcPct val="100000"/>
              </a:lnSpc>
              <a:spcBef>
                <a:spcPts val="0"/>
              </a:spcBef>
              <a:spcAft>
                <a:spcPts val="300"/>
              </a:spcAft>
              <a:buClr>
                <a:srgbClr val="0070C0"/>
              </a:buClr>
            </a:pPr>
            <a:r>
              <a:rPr lang="en-US" dirty="0">
                <a:solidFill>
                  <a:srgbClr val="000000"/>
                </a:solidFill>
                <a:latin typeface="Arial" charset="0"/>
                <a:ea typeface="MS PGothic" pitchFamily="32" charset="-128"/>
              </a:rPr>
              <a:t>Dashboard/UI</a:t>
            </a:r>
          </a:p>
          <a:p>
            <a:pPr marL="0" lvl="1">
              <a:lnSpc>
                <a:spcPct val="100000"/>
              </a:lnSpc>
              <a:spcBef>
                <a:spcPts val="0"/>
              </a:spcBef>
              <a:spcAft>
                <a:spcPts val="300"/>
              </a:spcAft>
              <a:buClr>
                <a:srgbClr val="0070C0"/>
              </a:buClr>
            </a:pPr>
            <a:r>
              <a:rPr lang="en-US" dirty="0" err="1">
                <a:solidFill>
                  <a:srgbClr val="000000"/>
                </a:solidFill>
                <a:latin typeface="Arial" charset="0"/>
                <a:ea typeface="MS PGothic" pitchFamily="32" charset="-128"/>
              </a:rPr>
              <a:t>Autoscaling</a:t>
            </a:r>
            <a:endParaRPr lang="en-US" dirty="0">
              <a:solidFill>
                <a:srgbClr val="000000"/>
              </a:solidFill>
              <a:latin typeface="Arial" charset="0"/>
              <a:ea typeface="MS PGothic" pitchFamily="32" charset="-128"/>
            </a:endParaRPr>
          </a:p>
          <a:p>
            <a:pPr lvl="1">
              <a:spcAft>
                <a:spcPts val="300"/>
              </a:spcAft>
            </a:pPr>
            <a:endParaRPr lang="en-US" dirty="0"/>
          </a:p>
          <a:p>
            <a:pPr marL="682625" lvl="1" indent="0">
              <a:spcAft>
                <a:spcPts val="300"/>
              </a:spcAft>
              <a:buNone/>
            </a:pP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4</a:t>
            </a:fld>
            <a:endParaRPr lang="en-US" dirty="0"/>
          </a:p>
        </p:txBody>
      </p:sp>
    </p:spTree>
    <p:extLst>
      <p:ext uri="{BB962C8B-B14F-4D97-AF65-F5344CB8AC3E}">
        <p14:creationId xmlns:p14="http://schemas.microsoft.com/office/powerpoint/2010/main" val="10534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6925805" y="1392621"/>
            <a:ext cx="2101958" cy="1397074"/>
          </a:xfrm>
          <a:prstGeom prst="roundRect">
            <a:avLst/>
          </a:prstGeom>
          <a:no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endParaRPr lang="en-US" sz="1200"/>
          </a:p>
        </p:txBody>
      </p:sp>
      <p:sp>
        <p:nvSpPr>
          <p:cNvPr id="2" name="Title 1"/>
          <p:cNvSpPr>
            <a:spLocks noGrp="1"/>
          </p:cNvSpPr>
          <p:nvPr>
            <p:ph type="title"/>
          </p:nvPr>
        </p:nvSpPr>
        <p:spPr>
          <a:xfrm>
            <a:off x="1038758" y="219456"/>
            <a:ext cx="7219706" cy="336366"/>
          </a:xfrm>
        </p:spPr>
        <p:txBody>
          <a:bodyPr>
            <a:normAutofit fontScale="90000"/>
          </a:bodyPr>
          <a:lstStyle/>
          <a:p>
            <a:pPr algn="ctr"/>
            <a:r>
              <a:rPr lang="en-US" dirty="0"/>
              <a:t>Cloud Native Docker Container Cloud</a:t>
            </a:r>
            <a:endParaRPr lang="en-US" sz="1800" dirty="0"/>
          </a:p>
        </p:txBody>
      </p:sp>
      <p:sp>
        <p:nvSpPr>
          <p:cNvPr id="3" name="Content Placeholder 2"/>
          <p:cNvSpPr>
            <a:spLocks noGrp="1"/>
          </p:cNvSpPr>
          <p:nvPr>
            <p:ph idx="1"/>
          </p:nvPr>
        </p:nvSpPr>
        <p:spPr>
          <a:xfrm>
            <a:off x="202320" y="1334402"/>
            <a:ext cx="3611164" cy="3655928"/>
          </a:xfrm>
        </p:spPr>
        <p:txBody>
          <a:bodyPr>
            <a:noAutofit/>
          </a:bodyPr>
          <a:lstStyle/>
          <a:p>
            <a:pPr>
              <a:lnSpc>
                <a:spcPct val="120000"/>
              </a:lnSpc>
              <a:spcBef>
                <a:spcPts val="0"/>
              </a:spcBef>
              <a:spcAft>
                <a:spcPts val="200"/>
              </a:spcAft>
            </a:pPr>
            <a:r>
              <a:rPr lang="en-US" sz="1400" dirty="0"/>
              <a:t>Supporting a new Cloud Native DevOps Docker model with a Scale Out Infrastructure</a:t>
            </a:r>
          </a:p>
          <a:p>
            <a:pPr>
              <a:lnSpc>
                <a:spcPct val="120000"/>
              </a:lnSpc>
              <a:spcBef>
                <a:spcPts val="0"/>
              </a:spcBef>
              <a:spcAft>
                <a:spcPts val="200"/>
              </a:spcAft>
            </a:pPr>
            <a:r>
              <a:rPr lang="en-US" sz="1400" dirty="0"/>
              <a:t>Modernizing Hundreds of </a:t>
            </a:r>
            <a:r>
              <a:rPr lang="en-US" sz="1400" dirty="0" err="1"/>
              <a:t>Websphere</a:t>
            </a:r>
            <a:r>
              <a:rPr lang="en-US" sz="1400" dirty="0"/>
              <a:t> Apps on Power providing services both to internal employees and external clients</a:t>
            </a:r>
          </a:p>
          <a:p>
            <a:pPr>
              <a:lnSpc>
                <a:spcPct val="120000"/>
              </a:lnSpc>
              <a:spcBef>
                <a:spcPts val="0"/>
              </a:spcBef>
              <a:spcAft>
                <a:spcPts val="200"/>
              </a:spcAft>
            </a:pPr>
            <a:r>
              <a:rPr lang="en-US" sz="1400" dirty="0"/>
              <a:t>Embracing Open Source Technologies like Docker, Mongo, </a:t>
            </a:r>
            <a:r>
              <a:rPr lang="en-US" sz="1400" dirty="0" err="1"/>
              <a:t>Redis</a:t>
            </a:r>
            <a:r>
              <a:rPr lang="en-US" sz="1400" dirty="0"/>
              <a:t> etc.</a:t>
            </a:r>
          </a:p>
          <a:p>
            <a:pPr>
              <a:lnSpc>
                <a:spcPct val="120000"/>
              </a:lnSpc>
              <a:spcBef>
                <a:spcPts val="0"/>
              </a:spcBef>
              <a:spcAft>
                <a:spcPts val="200"/>
              </a:spcAft>
            </a:pPr>
            <a:r>
              <a:rPr lang="en-US" sz="1400" dirty="0"/>
              <a:t>Cooperatively Integrating Open Source Components to deliver a complete Container Cloud Service</a:t>
            </a:r>
          </a:p>
          <a:p>
            <a:pPr>
              <a:lnSpc>
                <a:spcPct val="120000"/>
              </a:lnSpc>
              <a:spcBef>
                <a:spcPts val="0"/>
              </a:spcBef>
              <a:spcAft>
                <a:spcPts val="200"/>
              </a:spcAft>
            </a:pPr>
            <a:r>
              <a:rPr lang="en-US" sz="1400" dirty="0"/>
              <a:t>Production by 4Q16</a:t>
            </a:r>
          </a:p>
        </p:txBody>
      </p:sp>
      <p:sp>
        <p:nvSpPr>
          <p:cNvPr id="4" name="Rectangle 3"/>
          <p:cNvSpPr/>
          <p:nvPr/>
        </p:nvSpPr>
        <p:spPr>
          <a:xfrm>
            <a:off x="4490357" y="4054939"/>
            <a:ext cx="4463143" cy="80282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tx1"/>
                </a:solidFill>
              </a:rPr>
              <a:t>Power Compute Node Cloud</a:t>
            </a:r>
          </a:p>
          <a:p>
            <a:pPr algn="ctr"/>
            <a:r>
              <a:rPr lang="en-US" sz="1200" dirty="0">
                <a:solidFill>
                  <a:schemeClr val="tx1"/>
                </a:solidFill>
              </a:rPr>
              <a:t>Approx 100’s of  Systems</a:t>
            </a:r>
          </a:p>
        </p:txBody>
      </p:sp>
      <p:sp>
        <p:nvSpPr>
          <p:cNvPr id="5" name="Rectangle 4"/>
          <p:cNvSpPr/>
          <p:nvPr/>
        </p:nvSpPr>
        <p:spPr>
          <a:xfrm>
            <a:off x="4497160" y="2816679"/>
            <a:ext cx="4427383" cy="39460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bg1"/>
                </a:solidFill>
              </a:rPr>
              <a:t>Kubernetes Container Management Service</a:t>
            </a:r>
          </a:p>
        </p:txBody>
      </p:sp>
      <p:sp>
        <p:nvSpPr>
          <p:cNvPr id="9" name="Rectangle 8"/>
          <p:cNvSpPr/>
          <p:nvPr/>
        </p:nvSpPr>
        <p:spPr>
          <a:xfrm>
            <a:off x="4776097" y="1177018"/>
            <a:ext cx="585108" cy="1251857"/>
          </a:xfrm>
          <a:prstGeom prst="rect">
            <a:avLst/>
          </a:prstGeom>
          <a:solidFill>
            <a:srgbClr val="369056"/>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t>Web</a:t>
            </a:r>
          </a:p>
          <a:p>
            <a:pPr algn="ctr"/>
            <a:r>
              <a:rPr lang="en-US" sz="1200" dirty="0"/>
              <a:t>Apps</a:t>
            </a:r>
          </a:p>
        </p:txBody>
      </p:sp>
      <p:sp>
        <p:nvSpPr>
          <p:cNvPr id="10" name="Rectangle 9"/>
          <p:cNvSpPr/>
          <p:nvPr/>
        </p:nvSpPr>
        <p:spPr>
          <a:xfrm>
            <a:off x="4871347" y="1272268"/>
            <a:ext cx="585108" cy="1251857"/>
          </a:xfrm>
          <a:prstGeom prst="rect">
            <a:avLst/>
          </a:prstGeom>
          <a:solidFill>
            <a:srgbClr val="369056"/>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t>Web</a:t>
            </a:r>
          </a:p>
          <a:p>
            <a:pPr algn="ctr"/>
            <a:r>
              <a:rPr lang="en-US" sz="1200" dirty="0"/>
              <a:t>Apps</a:t>
            </a:r>
          </a:p>
        </p:txBody>
      </p:sp>
      <p:sp>
        <p:nvSpPr>
          <p:cNvPr id="11" name="Rectangle 10"/>
          <p:cNvSpPr/>
          <p:nvPr/>
        </p:nvSpPr>
        <p:spPr>
          <a:xfrm>
            <a:off x="4966597" y="1367518"/>
            <a:ext cx="585108" cy="1251857"/>
          </a:xfrm>
          <a:prstGeom prst="rect">
            <a:avLst/>
          </a:prstGeom>
          <a:solidFill>
            <a:srgbClr val="369056"/>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t>Web</a:t>
            </a:r>
          </a:p>
          <a:p>
            <a:pPr algn="ctr"/>
            <a:r>
              <a:rPr lang="en-US" sz="1200" dirty="0"/>
              <a:t>Apps</a:t>
            </a:r>
          </a:p>
        </p:txBody>
      </p:sp>
      <p:sp>
        <p:nvSpPr>
          <p:cNvPr id="12" name="Rectangle 11"/>
          <p:cNvSpPr/>
          <p:nvPr/>
        </p:nvSpPr>
        <p:spPr>
          <a:xfrm>
            <a:off x="5061847" y="1462768"/>
            <a:ext cx="585108" cy="1251857"/>
          </a:xfrm>
          <a:prstGeom prst="rect">
            <a:avLst/>
          </a:prstGeom>
          <a:solidFill>
            <a:srgbClr val="369056"/>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t>Web</a:t>
            </a:r>
          </a:p>
          <a:p>
            <a:pPr algn="ctr"/>
            <a:r>
              <a:rPr lang="en-US" sz="1200" dirty="0"/>
              <a:t>Apps</a:t>
            </a:r>
          </a:p>
        </p:txBody>
      </p:sp>
      <p:sp>
        <p:nvSpPr>
          <p:cNvPr id="15" name="Rectangle 14"/>
          <p:cNvSpPr/>
          <p:nvPr/>
        </p:nvSpPr>
        <p:spPr>
          <a:xfrm>
            <a:off x="5953144" y="1183819"/>
            <a:ext cx="585108" cy="1251857"/>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t>Web</a:t>
            </a:r>
          </a:p>
          <a:p>
            <a:pPr algn="ctr"/>
            <a:r>
              <a:rPr lang="en-US" sz="1200" dirty="0"/>
              <a:t>Apps</a:t>
            </a:r>
          </a:p>
        </p:txBody>
      </p:sp>
      <p:sp>
        <p:nvSpPr>
          <p:cNvPr id="16" name="Rectangle 15"/>
          <p:cNvSpPr/>
          <p:nvPr/>
        </p:nvSpPr>
        <p:spPr>
          <a:xfrm>
            <a:off x="6048394" y="1279069"/>
            <a:ext cx="585108" cy="1251857"/>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t>Web</a:t>
            </a:r>
          </a:p>
          <a:p>
            <a:pPr algn="ctr"/>
            <a:r>
              <a:rPr lang="en-US" sz="1200" dirty="0"/>
              <a:t>Apps</a:t>
            </a:r>
          </a:p>
        </p:txBody>
      </p:sp>
      <p:sp>
        <p:nvSpPr>
          <p:cNvPr id="17" name="Rectangle 16"/>
          <p:cNvSpPr/>
          <p:nvPr/>
        </p:nvSpPr>
        <p:spPr>
          <a:xfrm>
            <a:off x="6143644" y="1374319"/>
            <a:ext cx="585108" cy="1251857"/>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t>Web</a:t>
            </a:r>
          </a:p>
          <a:p>
            <a:pPr algn="ctr"/>
            <a:r>
              <a:rPr lang="en-US" sz="1200" dirty="0"/>
              <a:t>Apps</a:t>
            </a:r>
          </a:p>
        </p:txBody>
      </p:sp>
      <p:sp>
        <p:nvSpPr>
          <p:cNvPr id="18" name="Rectangle 17"/>
          <p:cNvSpPr/>
          <p:nvPr/>
        </p:nvSpPr>
        <p:spPr>
          <a:xfrm>
            <a:off x="6238894" y="1469569"/>
            <a:ext cx="585108" cy="1251857"/>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100" dirty="0"/>
              <a:t>Open Source Tooling and SW</a:t>
            </a:r>
          </a:p>
        </p:txBody>
      </p:sp>
      <p:sp>
        <p:nvSpPr>
          <p:cNvPr id="20" name="Rectangle 19"/>
          <p:cNvSpPr/>
          <p:nvPr/>
        </p:nvSpPr>
        <p:spPr>
          <a:xfrm>
            <a:off x="7082518" y="1741715"/>
            <a:ext cx="700768" cy="979714"/>
          </a:xfrm>
          <a:prstGeom prst="rect">
            <a:avLst/>
          </a:prstGeom>
          <a:solidFill>
            <a:srgbClr val="FF9966"/>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tx1"/>
                </a:solidFill>
              </a:rPr>
              <a:t>Mongo</a:t>
            </a:r>
          </a:p>
          <a:p>
            <a:pPr algn="ctr"/>
            <a:r>
              <a:rPr lang="en-US" sz="1200" dirty="0" err="1">
                <a:solidFill>
                  <a:schemeClr val="tx1"/>
                </a:solidFill>
              </a:rPr>
              <a:t>Redis</a:t>
            </a:r>
            <a:endParaRPr lang="en-US" sz="1200" dirty="0">
              <a:solidFill>
                <a:schemeClr val="tx1"/>
              </a:solidFill>
            </a:endParaRPr>
          </a:p>
          <a:p>
            <a:pPr algn="ctr"/>
            <a:r>
              <a:rPr lang="en-US" sz="1200" dirty="0">
                <a:solidFill>
                  <a:schemeClr val="tx1"/>
                </a:solidFill>
              </a:rPr>
              <a:t>etc</a:t>
            </a:r>
          </a:p>
        </p:txBody>
      </p:sp>
      <p:sp>
        <p:nvSpPr>
          <p:cNvPr id="21" name="Rectangle 20"/>
          <p:cNvSpPr/>
          <p:nvPr/>
        </p:nvSpPr>
        <p:spPr>
          <a:xfrm>
            <a:off x="8171095" y="1741715"/>
            <a:ext cx="700768" cy="979714"/>
          </a:xfrm>
          <a:prstGeom prst="rect">
            <a:avLst/>
          </a:prstGeom>
          <a:solidFill>
            <a:srgbClr val="FF9966"/>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tx1"/>
                </a:solidFill>
              </a:rPr>
              <a:t>SQL</a:t>
            </a:r>
          </a:p>
          <a:p>
            <a:pPr algn="ctr"/>
            <a:r>
              <a:rPr lang="en-US" sz="1200" dirty="0">
                <a:solidFill>
                  <a:schemeClr val="tx1"/>
                </a:solidFill>
              </a:rPr>
              <a:t>DB’s</a:t>
            </a:r>
          </a:p>
        </p:txBody>
      </p:sp>
      <p:sp>
        <p:nvSpPr>
          <p:cNvPr id="22" name="TextBox 21"/>
          <p:cNvSpPr txBox="1"/>
          <p:nvPr/>
        </p:nvSpPr>
        <p:spPr>
          <a:xfrm>
            <a:off x="7347859" y="1415143"/>
            <a:ext cx="1070806" cy="242374"/>
          </a:xfrm>
          <a:prstGeom prst="rect">
            <a:avLst/>
          </a:prstGeom>
          <a:noFill/>
        </p:spPr>
        <p:txBody>
          <a:bodyPr wrap="none" lIns="57150" tIns="28575" rIns="57150" bIns="28575" rtlCol="0">
            <a:spAutoFit/>
          </a:bodyPr>
          <a:lstStyle/>
          <a:p>
            <a:r>
              <a:rPr lang="en-US" sz="1200" dirty="0"/>
              <a:t>Data Services</a:t>
            </a:r>
          </a:p>
        </p:txBody>
      </p:sp>
      <p:sp>
        <p:nvSpPr>
          <p:cNvPr id="23" name="TextBox 22"/>
          <p:cNvSpPr txBox="1"/>
          <p:nvPr/>
        </p:nvSpPr>
        <p:spPr>
          <a:xfrm>
            <a:off x="4572000" y="760982"/>
            <a:ext cx="1617542" cy="396262"/>
          </a:xfrm>
          <a:prstGeom prst="rect">
            <a:avLst/>
          </a:prstGeom>
          <a:noFill/>
        </p:spPr>
        <p:txBody>
          <a:bodyPr wrap="square" lIns="57150" tIns="28575" rIns="57150" bIns="28575" rtlCol="0">
            <a:spAutoFit/>
          </a:bodyPr>
          <a:lstStyle/>
          <a:p>
            <a:pPr algn="ctr"/>
            <a:r>
              <a:rPr lang="en-US" sz="1100" dirty="0"/>
              <a:t>User Applications (Internal and External)</a:t>
            </a:r>
          </a:p>
        </p:txBody>
      </p:sp>
      <p:sp>
        <p:nvSpPr>
          <p:cNvPr id="24" name="Rounded Rectangle 23"/>
          <p:cNvSpPr/>
          <p:nvPr/>
        </p:nvSpPr>
        <p:spPr>
          <a:xfrm>
            <a:off x="6832658" y="847396"/>
            <a:ext cx="2183946" cy="466397"/>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900" dirty="0">
                <a:solidFill>
                  <a:schemeClr val="tx1"/>
                </a:solidFill>
              </a:rPr>
              <a:t>Self Service Developer Portal to Get Containers and Data Services</a:t>
            </a:r>
          </a:p>
        </p:txBody>
      </p:sp>
      <p:sp>
        <p:nvSpPr>
          <p:cNvPr id="25" name="TextBox 24"/>
          <p:cNvSpPr txBox="1"/>
          <p:nvPr/>
        </p:nvSpPr>
        <p:spPr>
          <a:xfrm>
            <a:off x="7892143" y="2143125"/>
            <a:ext cx="269304" cy="242374"/>
          </a:xfrm>
          <a:prstGeom prst="rect">
            <a:avLst/>
          </a:prstGeom>
          <a:noFill/>
        </p:spPr>
        <p:txBody>
          <a:bodyPr wrap="none" lIns="57150" tIns="28575" rIns="57150" bIns="28575" rtlCol="0">
            <a:spAutoFit/>
          </a:bodyPr>
          <a:lstStyle/>
          <a:p>
            <a:r>
              <a:rPr lang="en-US" sz="1200" dirty="0"/>
              <a:t>…</a:t>
            </a:r>
          </a:p>
        </p:txBody>
      </p:sp>
      <p:sp>
        <p:nvSpPr>
          <p:cNvPr id="26" name="Rectangle 25"/>
          <p:cNvSpPr/>
          <p:nvPr/>
        </p:nvSpPr>
        <p:spPr>
          <a:xfrm>
            <a:off x="4497160" y="3245305"/>
            <a:ext cx="4427383" cy="394607"/>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tx1"/>
                </a:solidFill>
              </a:rPr>
              <a:t>Docker Containers</a:t>
            </a:r>
          </a:p>
        </p:txBody>
      </p:sp>
      <p:sp>
        <p:nvSpPr>
          <p:cNvPr id="27" name="Rectangle 26"/>
          <p:cNvSpPr/>
          <p:nvPr/>
        </p:nvSpPr>
        <p:spPr>
          <a:xfrm>
            <a:off x="4503965" y="3728357"/>
            <a:ext cx="4449536" cy="278947"/>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err="1">
                <a:solidFill>
                  <a:schemeClr val="tx1"/>
                </a:solidFill>
              </a:rPr>
              <a:t>RedHat</a:t>
            </a:r>
            <a:r>
              <a:rPr lang="en-US" sz="1200" dirty="0">
                <a:solidFill>
                  <a:schemeClr val="tx1"/>
                </a:solidFill>
              </a:rPr>
              <a:t> 7.1 LE Linux O/S &amp; KVM                                     </a:t>
            </a:r>
          </a:p>
        </p:txBody>
      </p:sp>
      <p:sp>
        <p:nvSpPr>
          <p:cNvPr id="29" name="Rectangle 28"/>
          <p:cNvSpPr/>
          <p:nvPr/>
        </p:nvSpPr>
        <p:spPr>
          <a:xfrm rot="16200000">
            <a:off x="3836989" y="4223548"/>
            <a:ext cx="733756" cy="45042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bg1"/>
                </a:solidFill>
              </a:rPr>
              <a:t>SDN</a:t>
            </a:r>
          </a:p>
        </p:txBody>
      </p:sp>
      <p:sp>
        <p:nvSpPr>
          <p:cNvPr id="30" name="Rectangle 29"/>
          <p:cNvSpPr/>
          <p:nvPr/>
        </p:nvSpPr>
        <p:spPr>
          <a:xfrm rot="16200000">
            <a:off x="3688871" y="2195602"/>
            <a:ext cx="1029992" cy="450421"/>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tx1"/>
                </a:solidFill>
              </a:rPr>
              <a:t>Registry</a:t>
            </a:r>
          </a:p>
        </p:txBody>
      </p:sp>
      <p:sp>
        <p:nvSpPr>
          <p:cNvPr id="32" name="Rectangle 31"/>
          <p:cNvSpPr/>
          <p:nvPr/>
        </p:nvSpPr>
        <p:spPr>
          <a:xfrm rot="16200000">
            <a:off x="3723248" y="3283635"/>
            <a:ext cx="961239" cy="450421"/>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bg1"/>
                </a:solidFill>
              </a:rPr>
              <a:t>Operations Dashboard</a:t>
            </a:r>
          </a:p>
        </p:txBody>
      </p:sp>
      <p:sp>
        <p:nvSpPr>
          <p:cNvPr id="34" name="Rectangle 33"/>
          <p:cNvSpPr/>
          <p:nvPr/>
        </p:nvSpPr>
        <p:spPr>
          <a:xfrm rot="16200000">
            <a:off x="3688871" y="1073193"/>
            <a:ext cx="1029992" cy="450421"/>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lIns="57150" tIns="28575" rIns="57150" bIns="28575" rtlCol="0" anchor="ctr"/>
          <a:lstStyle/>
          <a:p>
            <a:pPr algn="ctr"/>
            <a:r>
              <a:rPr lang="en-US" sz="1200" dirty="0">
                <a:solidFill>
                  <a:schemeClr val="bg1"/>
                </a:solidFill>
              </a:rPr>
              <a:t>Registry UI</a:t>
            </a:r>
          </a:p>
        </p:txBody>
      </p:sp>
      <p:sp>
        <p:nvSpPr>
          <p:cNvPr id="31" name="Slide Number Placeholder 30"/>
          <p:cNvSpPr>
            <a:spLocks noGrp="1"/>
          </p:cNvSpPr>
          <p:nvPr>
            <p:ph type="sldNum" sz="quarter" idx="10"/>
          </p:nvPr>
        </p:nvSpPr>
        <p:spPr/>
        <p:txBody>
          <a:bodyPr/>
          <a:lstStyle/>
          <a:p>
            <a:pPr>
              <a:defRPr/>
            </a:pPr>
            <a:fld id="{6A0AEC45-8B23-449D-9519-F96E61FFD3F0}" type="slidenum">
              <a:rPr lang="en-US" altLang="en-US" smtClean="0"/>
              <a:pPr>
                <a:defRPr/>
              </a:pPr>
              <a:t>5</a:t>
            </a:fld>
            <a:endParaRPr lang="en-US" altLang="en-US"/>
          </a:p>
        </p:txBody>
      </p:sp>
      <p:sp>
        <p:nvSpPr>
          <p:cNvPr id="33" name="TextBox 32"/>
          <p:cNvSpPr txBox="1"/>
          <p:nvPr/>
        </p:nvSpPr>
        <p:spPr>
          <a:xfrm>
            <a:off x="321869" y="848563"/>
            <a:ext cx="3269894" cy="369332"/>
          </a:xfrm>
          <a:prstGeom prst="rect">
            <a:avLst/>
          </a:prstGeom>
          <a:solidFill>
            <a:srgbClr val="FFC000"/>
          </a:solidFill>
        </p:spPr>
        <p:txBody>
          <a:bodyPr wrap="square" rtlCol="0">
            <a:spAutoFit/>
          </a:bodyPr>
          <a:lstStyle/>
          <a:p>
            <a:pPr algn="ctr"/>
            <a:r>
              <a:rPr lang="en-US" dirty="0"/>
              <a:t>Client Use Case</a:t>
            </a:r>
          </a:p>
        </p:txBody>
      </p:sp>
    </p:spTree>
    <p:extLst>
      <p:ext uri="{BB962C8B-B14F-4D97-AF65-F5344CB8AC3E}">
        <p14:creationId xmlns:p14="http://schemas.microsoft.com/office/powerpoint/2010/main" val="121879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469" y="70504"/>
            <a:ext cx="7799507" cy="470149"/>
          </a:xfrm>
        </p:spPr>
        <p:txBody>
          <a:bodyPr>
            <a:noAutofit/>
          </a:bodyPr>
          <a:lstStyle/>
          <a:p>
            <a:r>
              <a:rPr lang="en-US" sz="2000" dirty="0"/>
              <a:t>Open Source Options for Container Cloud Orchestration on Power</a:t>
            </a:r>
          </a:p>
        </p:txBody>
      </p:sp>
      <p:pic>
        <p:nvPicPr>
          <p:cNvPr id="111620" name="Picture 4" descr="http://datastrophic.io/content/images/2015/09/Mesos-Overview.png"/>
          <p:cNvPicPr>
            <a:picLocks noChangeAspect="1" noChangeArrowheads="1"/>
          </p:cNvPicPr>
          <p:nvPr/>
        </p:nvPicPr>
        <p:blipFill>
          <a:blip r:embed="rId2" cstate="print"/>
          <a:srcRect/>
          <a:stretch>
            <a:fillRect/>
          </a:stretch>
        </p:blipFill>
        <p:spPr bwMode="auto">
          <a:xfrm>
            <a:off x="3076052" y="1329607"/>
            <a:ext cx="2443021" cy="1641958"/>
          </a:xfrm>
          <a:prstGeom prst="rect">
            <a:avLst/>
          </a:prstGeom>
          <a:noFill/>
        </p:spPr>
      </p:pic>
      <p:pic>
        <p:nvPicPr>
          <p:cNvPr id="111621" name="Picture 5"/>
          <p:cNvPicPr>
            <a:picLocks noChangeAspect="1" noChangeArrowheads="1"/>
          </p:cNvPicPr>
          <p:nvPr/>
        </p:nvPicPr>
        <p:blipFill>
          <a:blip r:embed="rId3" cstate="print"/>
          <a:srcRect t="9301"/>
          <a:stretch>
            <a:fillRect/>
          </a:stretch>
        </p:blipFill>
        <p:spPr bwMode="auto">
          <a:xfrm>
            <a:off x="6075580" y="1124197"/>
            <a:ext cx="2612550" cy="1869658"/>
          </a:xfrm>
          <a:prstGeom prst="rect">
            <a:avLst/>
          </a:prstGeom>
          <a:noFill/>
          <a:ln w="9525">
            <a:noFill/>
            <a:miter lim="800000"/>
            <a:headEnd/>
            <a:tailEnd/>
          </a:ln>
        </p:spPr>
      </p:pic>
      <p:sp>
        <p:nvSpPr>
          <p:cNvPr id="7" name="TextBox 6"/>
          <p:cNvSpPr txBox="1"/>
          <p:nvPr/>
        </p:nvSpPr>
        <p:spPr>
          <a:xfrm>
            <a:off x="169129" y="623599"/>
            <a:ext cx="2821285" cy="334707"/>
          </a:xfrm>
          <a:prstGeom prst="rect">
            <a:avLst/>
          </a:prstGeom>
          <a:noFill/>
        </p:spPr>
        <p:txBody>
          <a:bodyPr wrap="none" lIns="57150" tIns="28575" rIns="57150" bIns="28575" rtlCol="0">
            <a:spAutoFit/>
          </a:bodyPr>
          <a:lstStyle/>
          <a:p>
            <a:r>
              <a:rPr lang="en-US" dirty="0" err="1"/>
              <a:t>Docker</a:t>
            </a:r>
            <a:r>
              <a:rPr lang="en-US" dirty="0"/>
              <a:t> Swarm/Datacenter</a:t>
            </a:r>
          </a:p>
        </p:txBody>
      </p:sp>
      <p:sp>
        <p:nvSpPr>
          <p:cNvPr id="8" name="TextBox 7"/>
          <p:cNvSpPr txBox="1"/>
          <p:nvPr/>
        </p:nvSpPr>
        <p:spPr>
          <a:xfrm>
            <a:off x="6160968" y="623599"/>
            <a:ext cx="1295226" cy="334707"/>
          </a:xfrm>
          <a:prstGeom prst="rect">
            <a:avLst/>
          </a:prstGeom>
          <a:noFill/>
        </p:spPr>
        <p:txBody>
          <a:bodyPr wrap="none" lIns="57150" tIns="28575" rIns="57150" bIns="28575" rtlCol="0">
            <a:spAutoFit/>
          </a:bodyPr>
          <a:lstStyle/>
          <a:p>
            <a:r>
              <a:rPr lang="en-US" dirty="0"/>
              <a:t>Kubernetes</a:t>
            </a:r>
          </a:p>
        </p:txBody>
      </p:sp>
      <p:sp>
        <p:nvSpPr>
          <p:cNvPr id="9" name="TextBox 8"/>
          <p:cNvSpPr txBox="1"/>
          <p:nvPr/>
        </p:nvSpPr>
        <p:spPr>
          <a:xfrm>
            <a:off x="3759307" y="623599"/>
            <a:ext cx="795089" cy="334707"/>
          </a:xfrm>
          <a:prstGeom prst="rect">
            <a:avLst/>
          </a:prstGeom>
          <a:noFill/>
        </p:spPr>
        <p:txBody>
          <a:bodyPr wrap="none" lIns="57150" tIns="28575" rIns="57150" bIns="28575" rtlCol="0">
            <a:spAutoFit/>
          </a:bodyPr>
          <a:lstStyle/>
          <a:p>
            <a:r>
              <a:rPr lang="en-US" dirty="0"/>
              <a:t>Mesos</a:t>
            </a:r>
          </a:p>
        </p:txBody>
      </p:sp>
      <p:sp>
        <p:nvSpPr>
          <p:cNvPr id="11" name="TextBox 10"/>
          <p:cNvSpPr txBox="1"/>
          <p:nvPr/>
        </p:nvSpPr>
        <p:spPr>
          <a:xfrm flipH="1">
            <a:off x="958129" y="991193"/>
            <a:ext cx="1031799" cy="196208"/>
          </a:xfrm>
          <a:prstGeom prst="rect">
            <a:avLst/>
          </a:prstGeom>
          <a:solidFill>
            <a:srgbClr val="FFC000"/>
          </a:solidFill>
        </p:spPr>
        <p:txBody>
          <a:bodyPr wrap="square" lIns="57150" tIns="28575" rIns="57150" bIns="28575" rtlCol="0">
            <a:spAutoFit/>
          </a:bodyPr>
          <a:lstStyle/>
          <a:p>
            <a:pPr algn="ctr"/>
            <a:r>
              <a:rPr lang="en-US" sz="900" dirty="0"/>
              <a:t>Docker Inc</a:t>
            </a:r>
          </a:p>
        </p:txBody>
      </p:sp>
      <p:sp>
        <p:nvSpPr>
          <p:cNvPr id="12" name="TextBox 11"/>
          <p:cNvSpPr txBox="1"/>
          <p:nvPr/>
        </p:nvSpPr>
        <p:spPr>
          <a:xfrm flipH="1">
            <a:off x="6210650" y="991193"/>
            <a:ext cx="1031799" cy="196208"/>
          </a:xfrm>
          <a:prstGeom prst="rect">
            <a:avLst/>
          </a:prstGeom>
          <a:solidFill>
            <a:srgbClr val="FFC000"/>
          </a:solidFill>
        </p:spPr>
        <p:txBody>
          <a:bodyPr wrap="square" lIns="57150" tIns="28575" rIns="57150" bIns="28575" rtlCol="0">
            <a:spAutoFit/>
          </a:bodyPr>
          <a:lstStyle/>
          <a:p>
            <a:pPr algn="ctr"/>
            <a:r>
              <a:rPr lang="en-US" sz="900" dirty="0"/>
              <a:t>Google</a:t>
            </a:r>
          </a:p>
        </p:txBody>
      </p:sp>
      <p:sp>
        <p:nvSpPr>
          <p:cNvPr id="13" name="TextBox 12"/>
          <p:cNvSpPr txBox="1"/>
          <p:nvPr/>
        </p:nvSpPr>
        <p:spPr>
          <a:xfrm flipH="1">
            <a:off x="3627424" y="991193"/>
            <a:ext cx="1031799" cy="196208"/>
          </a:xfrm>
          <a:prstGeom prst="rect">
            <a:avLst/>
          </a:prstGeom>
          <a:solidFill>
            <a:srgbClr val="FFC000"/>
          </a:solidFill>
        </p:spPr>
        <p:txBody>
          <a:bodyPr wrap="square" lIns="57150" tIns="28575" rIns="57150" bIns="28575" rtlCol="0">
            <a:spAutoFit/>
          </a:bodyPr>
          <a:lstStyle/>
          <a:p>
            <a:pPr algn="ctr"/>
            <a:r>
              <a:rPr lang="en-US" sz="900" dirty="0"/>
              <a:t>Mesosphere</a:t>
            </a:r>
          </a:p>
        </p:txBody>
      </p:sp>
      <p:pic>
        <p:nvPicPr>
          <p:cNvPr id="111622" name="Picture 6"/>
          <p:cNvPicPr>
            <a:picLocks noChangeAspect="1" noChangeArrowheads="1"/>
          </p:cNvPicPr>
          <p:nvPr/>
        </p:nvPicPr>
        <p:blipFill>
          <a:blip r:embed="rId4" cstate="print"/>
          <a:srcRect/>
          <a:stretch>
            <a:fillRect/>
          </a:stretch>
        </p:blipFill>
        <p:spPr bwMode="auto">
          <a:xfrm>
            <a:off x="147495" y="1302694"/>
            <a:ext cx="2703436" cy="1631578"/>
          </a:xfrm>
          <a:prstGeom prst="rect">
            <a:avLst/>
          </a:prstGeom>
          <a:noFill/>
          <a:ln w="9525">
            <a:noFill/>
            <a:miter lim="800000"/>
            <a:headEnd/>
            <a:tailEnd/>
          </a:ln>
        </p:spPr>
      </p:pic>
      <p:sp>
        <p:nvSpPr>
          <p:cNvPr id="3" name="TextBox 2"/>
          <p:cNvSpPr txBox="1"/>
          <p:nvPr/>
        </p:nvSpPr>
        <p:spPr>
          <a:xfrm>
            <a:off x="181789" y="3065606"/>
            <a:ext cx="2714974" cy="1384995"/>
          </a:xfrm>
          <a:prstGeom prst="rect">
            <a:avLst/>
          </a:prstGeom>
          <a:noFill/>
        </p:spPr>
        <p:txBody>
          <a:bodyPr wrap="none" rtlCol="0">
            <a:spAutoFit/>
          </a:bodyPr>
          <a:lstStyle/>
          <a:p>
            <a:pPr marL="115888" indent="-115888">
              <a:buFont typeface="Arial" panose="020B0604020202020204" pitchFamily="34" charset="0"/>
              <a:buChar char="•"/>
            </a:pPr>
            <a:r>
              <a:rPr lang="en-US" sz="1200" b="1" dirty="0"/>
              <a:t>Strengths</a:t>
            </a:r>
          </a:p>
          <a:p>
            <a:pPr marL="282575" lvl="1" indent="-107950">
              <a:buFont typeface="Arial" panose="020B0604020202020204" pitchFamily="34" charset="0"/>
              <a:buChar char="•"/>
            </a:pPr>
            <a:r>
              <a:rPr lang="en-US" sz="1200" dirty="0"/>
              <a:t>Built-in to Docker 1.12 Engine</a:t>
            </a:r>
          </a:p>
          <a:p>
            <a:pPr marL="282575" lvl="1" indent="-107950">
              <a:buFont typeface="Arial" panose="020B0604020202020204" pitchFamily="34" charset="0"/>
              <a:buChar char="•"/>
            </a:pPr>
            <a:r>
              <a:rPr lang="en-US" sz="1200" dirty="0"/>
              <a:t>Easy to use for Small Clouds</a:t>
            </a:r>
          </a:p>
          <a:p>
            <a:pPr marL="115888" indent="-115888">
              <a:buFont typeface="Arial" panose="020B0604020202020204" pitchFamily="34" charset="0"/>
              <a:buChar char="•"/>
            </a:pPr>
            <a:r>
              <a:rPr lang="en-US" sz="1200" b="1" dirty="0"/>
              <a:t>Weaknesses</a:t>
            </a:r>
          </a:p>
          <a:p>
            <a:pPr marL="282575" lvl="1" indent="-107950">
              <a:buFont typeface="Arial" panose="020B0604020202020204" pitchFamily="34" charset="0"/>
              <a:buChar char="•"/>
            </a:pPr>
            <a:r>
              <a:rPr lang="en-US" sz="1200" dirty="0"/>
              <a:t>Full Docker DC not on Power Yet</a:t>
            </a:r>
          </a:p>
          <a:p>
            <a:pPr marL="282575" lvl="1" indent="-1079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p:txBody>
      </p:sp>
      <p:sp>
        <p:nvSpPr>
          <p:cNvPr id="20" name="TextBox 19"/>
          <p:cNvSpPr txBox="1"/>
          <p:nvPr/>
        </p:nvSpPr>
        <p:spPr>
          <a:xfrm>
            <a:off x="2896763" y="3065606"/>
            <a:ext cx="2814608" cy="1384995"/>
          </a:xfrm>
          <a:prstGeom prst="rect">
            <a:avLst/>
          </a:prstGeom>
          <a:noFill/>
        </p:spPr>
        <p:txBody>
          <a:bodyPr wrap="square" rtlCol="0">
            <a:spAutoFit/>
          </a:bodyPr>
          <a:lstStyle/>
          <a:p>
            <a:pPr marL="115888" indent="-115888">
              <a:buFont typeface="Arial" panose="020B0604020202020204" pitchFamily="34" charset="0"/>
              <a:buChar char="•"/>
            </a:pPr>
            <a:r>
              <a:rPr lang="en-US" sz="1200" b="1" dirty="0"/>
              <a:t>Strengths</a:t>
            </a:r>
          </a:p>
          <a:p>
            <a:pPr marL="282575" lvl="1" indent="-107950">
              <a:buFont typeface="Arial" panose="020B0604020202020204" pitchFamily="34" charset="0"/>
              <a:buChar char="•"/>
            </a:pPr>
            <a:r>
              <a:rPr lang="en-US" sz="1200" dirty="0"/>
              <a:t>Good for Batch and Analytics</a:t>
            </a:r>
          </a:p>
          <a:p>
            <a:pPr marL="282575" lvl="1" indent="-107950">
              <a:buFont typeface="Arial" panose="020B0604020202020204" pitchFamily="34" charset="0"/>
              <a:buChar char="•"/>
            </a:pPr>
            <a:r>
              <a:rPr lang="en-US" sz="1200" dirty="0"/>
              <a:t>Lots of Apps in Catalog</a:t>
            </a:r>
          </a:p>
          <a:p>
            <a:pPr marL="115888" indent="-115888">
              <a:buFont typeface="Arial" panose="020B0604020202020204" pitchFamily="34" charset="0"/>
              <a:buChar char="•"/>
            </a:pPr>
            <a:r>
              <a:rPr lang="en-US" sz="1200" b="1" dirty="0"/>
              <a:t>Weaknesses</a:t>
            </a:r>
          </a:p>
          <a:p>
            <a:pPr marL="282575" lvl="1" indent="-107950">
              <a:buFont typeface="Arial" panose="020B0604020202020204" pitchFamily="34" charset="0"/>
              <a:buChar char="•"/>
            </a:pPr>
            <a:r>
              <a:rPr lang="en-US" sz="1200" dirty="0"/>
              <a:t>Less usage in Web Applications</a:t>
            </a:r>
          </a:p>
          <a:p>
            <a:pPr marL="282575" lvl="1" indent="-107950">
              <a:buFont typeface="Arial" panose="020B0604020202020204" pitchFamily="34" charset="0"/>
              <a:buChar char="•"/>
            </a:pPr>
            <a:r>
              <a:rPr lang="en-US" sz="1200" dirty="0"/>
              <a:t>Requires Marathon Framework for Web Apps</a:t>
            </a:r>
          </a:p>
        </p:txBody>
      </p:sp>
      <p:sp>
        <p:nvSpPr>
          <p:cNvPr id="21" name="TextBox 20"/>
          <p:cNvSpPr txBox="1"/>
          <p:nvPr/>
        </p:nvSpPr>
        <p:spPr>
          <a:xfrm>
            <a:off x="5873522" y="3065606"/>
            <a:ext cx="2814608" cy="1569660"/>
          </a:xfrm>
          <a:prstGeom prst="rect">
            <a:avLst/>
          </a:prstGeom>
          <a:noFill/>
        </p:spPr>
        <p:txBody>
          <a:bodyPr wrap="square" rtlCol="0">
            <a:spAutoFit/>
          </a:bodyPr>
          <a:lstStyle/>
          <a:p>
            <a:pPr marL="115888" indent="-115888">
              <a:buFont typeface="Arial" panose="020B0604020202020204" pitchFamily="34" charset="0"/>
              <a:buChar char="•"/>
            </a:pPr>
            <a:r>
              <a:rPr lang="en-US" sz="1200" b="1" dirty="0"/>
              <a:t>Strengths</a:t>
            </a:r>
          </a:p>
          <a:p>
            <a:pPr marL="282575" lvl="1" indent="-107950">
              <a:buFont typeface="Arial" panose="020B0604020202020204" pitchFamily="34" charset="0"/>
              <a:buChar char="•"/>
            </a:pPr>
            <a:r>
              <a:rPr lang="en-US" sz="1200" dirty="0"/>
              <a:t>Lots of Industry usage and experience for Web Apps</a:t>
            </a:r>
          </a:p>
          <a:p>
            <a:pPr marL="282575" lvl="1" indent="-107950">
              <a:buFont typeface="Arial" panose="020B0604020202020204" pitchFamily="34" charset="0"/>
              <a:buChar char="•"/>
            </a:pPr>
            <a:r>
              <a:rPr lang="en-US" sz="1200" dirty="0"/>
              <a:t>Synergy with Other parts of Client Business for X86 Container </a:t>
            </a:r>
            <a:r>
              <a:rPr lang="en-US" sz="1200" dirty="0" err="1"/>
              <a:t>Mgmt</a:t>
            </a:r>
            <a:endParaRPr lang="en-US" sz="1200" dirty="0"/>
          </a:p>
          <a:p>
            <a:pPr marL="115888" indent="-115888">
              <a:buFont typeface="Arial" panose="020B0604020202020204" pitchFamily="34" charset="0"/>
              <a:buChar char="•"/>
            </a:pPr>
            <a:r>
              <a:rPr lang="en-US" sz="1200" b="1" dirty="0"/>
              <a:t>Weaknesses</a:t>
            </a:r>
          </a:p>
          <a:p>
            <a:pPr marL="282575" lvl="1" indent="-107950">
              <a:buFont typeface="Arial" panose="020B0604020202020204" pitchFamily="34" charset="0"/>
              <a:buChar char="•"/>
            </a:pPr>
            <a:r>
              <a:rPr lang="en-US" sz="1200" dirty="0"/>
              <a:t>Significant Integration of many components for Production Cloud</a:t>
            </a:r>
          </a:p>
        </p:txBody>
      </p:sp>
      <p:sp>
        <p:nvSpPr>
          <p:cNvPr id="4" name="Slide Number Placeholder 3"/>
          <p:cNvSpPr>
            <a:spLocks noGrp="1"/>
          </p:cNvSpPr>
          <p:nvPr>
            <p:ph type="sldNum" sz="quarter" idx="10"/>
          </p:nvPr>
        </p:nvSpPr>
        <p:spPr/>
        <p:txBody>
          <a:bodyPr/>
          <a:lstStyle/>
          <a:p>
            <a:fld id="{9B6B7A19-9BD6-654B-9E7A-5FCB6FF99B9F}" type="slidenum">
              <a:rPr lang="en-US" smtClean="0"/>
              <a:pPr/>
              <a:t>6</a:t>
            </a:fld>
            <a:endParaRPr lang="en-US" dirty="0"/>
          </a:p>
        </p:txBody>
      </p:sp>
    </p:spTree>
    <p:extLst>
      <p:ext uri="{BB962C8B-B14F-4D97-AF65-F5344CB8AC3E}">
        <p14:creationId xmlns:p14="http://schemas.microsoft.com/office/powerpoint/2010/main" val="267772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7886700" cy="869000"/>
          </a:xfrm>
        </p:spPr>
        <p:txBody>
          <a:bodyPr/>
          <a:lstStyle/>
          <a:p>
            <a:r>
              <a:rPr lang="en-US" dirty="0"/>
              <a:t>Kubernetes Cluster Components</a:t>
            </a:r>
          </a:p>
        </p:txBody>
      </p:sp>
      <p:pic>
        <p:nvPicPr>
          <p:cNvPr id="5" name="Picture 4"/>
          <p:cNvPicPr>
            <a:picLocks noChangeAspect="1"/>
          </p:cNvPicPr>
          <p:nvPr/>
        </p:nvPicPr>
        <p:blipFill>
          <a:blip r:embed="rId2"/>
          <a:stretch>
            <a:fillRect/>
          </a:stretch>
        </p:blipFill>
        <p:spPr>
          <a:xfrm>
            <a:off x="1240255" y="708344"/>
            <a:ext cx="6663489" cy="3886200"/>
          </a:xfrm>
          <a:prstGeom prst="rect">
            <a:avLst/>
          </a:prstGeom>
        </p:spPr>
      </p:pic>
      <p:sp>
        <p:nvSpPr>
          <p:cNvPr id="3" name="Slide Number Placeholder 2"/>
          <p:cNvSpPr>
            <a:spLocks noGrp="1"/>
          </p:cNvSpPr>
          <p:nvPr>
            <p:ph type="sldNum" sz="quarter" idx="10"/>
          </p:nvPr>
        </p:nvSpPr>
        <p:spPr/>
        <p:txBody>
          <a:bodyPr/>
          <a:lstStyle/>
          <a:p>
            <a:fld id="{9B6B7A19-9BD6-654B-9E7A-5FCB6FF99B9F}" type="slidenum">
              <a:rPr lang="en-US" smtClean="0"/>
              <a:pPr/>
              <a:t>7</a:t>
            </a:fld>
            <a:endParaRPr lang="en-US" dirty="0"/>
          </a:p>
        </p:txBody>
      </p:sp>
    </p:spTree>
    <p:extLst>
      <p:ext uri="{BB962C8B-B14F-4D97-AF65-F5344CB8AC3E}">
        <p14:creationId xmlns:p14="http://schemas.microsoft.com/office/powerpoint/2010/main" val="189844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Component Interaction</a:t>
            </a:r>
          </a:p>
        </p:txBody>
      </p:sp>
      <p:pic>
        <p:nvPicPr>
          <p:cNvPr id="3" name="Picture 2"/>
          <p:cNvPicPr>
            <a:picLocks noChangeAspect="1"/>
          </p:cNvPicPr>
          <p:nvPr/>
        </p:nvPicPr>
        <p:blipFill>
          <a:blip r:embed="rId3"/>
          <a:stretch>
            <a:fillRect/>
          </a:stretch>
        </p:blipFill>
        <p:spPr>
          <a:xfrm>
            <a:off x="966306" y="1051586"/>
            <a:ext cx="6715937" cy="3306122"/>
          </a:xfrm>
          <a:prstGeom prst="rect">
            <a:avLst/>
          </a:prstGeom>
        </p:spPr>
      </p:pic>
      <p:sp>
        <p:nvSpPr>
          <p:cNvPr id="5" name="Slide Number Placeholder 4"/>
          <p:cNvSpPr>
            <a:spLocks noGrp="1"/>
          </p:cNvSpPr>
          <p:nvPr>
            <p:ph type="sldNum" sz="quarter" idx="10"/>
          </p:nvPr>
        </p:nvSpPr>
        <p:spPr/>
        <p:txBody>
          <a:bodyPr/>
          <a:lstStyle/>
          <a:p>
            <a:fld id="{9B6B7A19-9BD6-654B-9E7A-5FCB6FF99B9F}" type="slidenum">
              <a:rPr lang="en-US" smtClean="0"/>
              <a:pPr/>
              <a:t>8</a:t>
            </a:fld>
            <a:endParaRPr lang="en-US" dirty="0"/>
          </a:p>
        </p:txBody>
      </p:sp>
    </p:spTree>
    <p:extLst>
      <p:ext uri="{BB962C8B-B14F-4D97-AF65-F5344CB8AC3E}">
        <p14:creationId xmlns:p14="http://schemas.microsoft.com/office/powerpoint/2010/main" val="3451321195"/>
      </p:ext>
    </p:extLst>
  </p:cSld>
  <p:clrMapOvr>
    <a:masterClrMapping/>
  </p:clrMapOvr>
</p:sld>
</file>

<file path=ppt/theme/theme1.xml><?xml version="1.0" encoding="utf-8"?>
<a:theme xmlns:a="http://schemas.openxmlformats.org/drawingml/2006/main" name="Default Theme">
  <a:themeElements>
    <a:clrScheme name="Custom 28">
      <a:dk1>
        <a:srgbClr val="666666"/>
      </a:dk1>
      <a:lt1>
        <a:sysClr val="window" lastClr="FFFFFF"/>
      </a:lt1>
      <a:dk2>
        <a:srgbClr val="004255"/>
      </a:dk2>
      <a:lt2>
        <a:srgbClr val="82D1F5"/>
      </a:lt2>
      <a:accent1>
        <a:srgbClr val="34B1EC"/>
      </a:accent1>
      <a:accent2>
        <a:srgbClr val="7F1C7D"/>
      </a:accent2>
      <a:accent3>
        <a:srgbClr val="007680"/>
      </a:accent3>
      <a:accent4>
        <a:srgbClr val="00A6A0"/>
      </a:accent4>
      <a:accent5>
        <a:srgbClr val="00649D"/>
      </a:accent5>
      <a:accent6>
        <a:srgbClr val="AB1A8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29873</TotalTime>
  <Words>2922</Words>
  <Application>Microsoft Office PowerPoint</Application>
  <PresentationFormat>On-screen Show (16:9)</PresentationFormat>
  <Paragraphs>633</Paragraphs>
  <Slides>37</Slides>
  <Notes>15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37</vt:i4>
      </vt:variant>
    </vt:vector>
  </HeadingPairs>
  <TitlesOfParts>
    <vt:vector size="54" baseType="lpstr">
      <vt:lpstr>MS PGothic</vt:lpstr>
      <vt:lpstr>MS PGothic</vt:lpstr>
      <vt:lpstr>SimHei</vt:lpstr>
      <vt:lpstr>SimSun</vt:lpstr>
      <vt:lpstr>SimSun</vt:lpstr>
      <vt:lpstr>Arial</vt:lpstr>
      <vt:lpstr>Calibri</vt:lpstr>
      <vt:lpstr>Helvetica Light</vt:lpstr>
      <vt:lpstr>Helvetica Neue</vt:lpstr>
      <vt:lpstr>Helvetica Neue Light</vt:lpstr>
      <vt:lpstr>HelvNeue for IBM</vt:lpstr>
      <vt:lpstr>LubalinforIBM-Book</vt:lpstr>
      <vt:lpstr>Lucida Grande</vt:lpstr>
      <vt:lpstr>Times New Roman</vt:lpstr>
      <vt:lpstr>Wingdings</vt:lpstr>
      <vt:lpstr>ヒラギノ角ゴ ProN W3</vt:lpstr>
      <vt:lpstr>Default Theme</vt:lpstr>
      <vt:lpstr>Building Your Own Docker Container Cloud on IBM Power Systems: A Client Use Case</vt:lpstr>
      <vt:lpstr>Please Note:</vt:lpstr>
      <vt:lpstr>Agenda</vt:lpstr>
      <vt:lpstr>Client Overview</vt:lpstr>
      <vt:lpstr>Client Container Cloud Requirements:</vt:lpstr>
      <vt:lpstr>Cloud Native Docker Container Cloud</vt:lpstr>
      <vt:lpstr>Open Source Options for Container Cloud Orchestration on Power</vt:lpstr>
      <vt:lpstr>Kubernetes Cluster Components</vt:lpstr>
      <vt:lpstr>Kubernetes Component Interaction</vt:lpstr>
      <vt:lpstr>Client Environment</vt:lpstr>
      <vt:lpstr>Overview of Kubernetes Dashboard Functionality</vt:lpstr>
      <vt:lpstr>PowerPoint Presentation</vt:lpstr>
      <vt:lpstr>PowerPoint Presentation</vt:lpstr>
      <vt:lpstr>Integration with Client’s Enterprise LDAP Server</vt:lpstr>
      <vt:lpstr>PowerPoint Presentation</vt:lpstr>
      <vt:lpstr>Logging</vt:lpstr>
      <vt:lpstr>PowerPoint Presentation</vt:lpstr>
      <vt:lpstr>PowerPoint Presentation</vt:lpstr>
      <vt:lpstr>IBM Spectrum Conductor for Containers Capabilities</vt:lpstr>
      <vt:lpstr>Embrace Open Source</vt:lpstr>
      <vt:lpstr>Simplify Container Management with Integrated Controls</vt:lpstr>
      <vt:lpstr>Full Lifecycle Management for Container</vt:lpstr>
      <vt:lpstr>Spectrum Conductor Overview Architecture</vt:lpstr>
      <vt:lpstr>Spectrum Conductor for Containers Architecture</vt:lpstr>
      <vt:lpstr>Spectrum Conductor for Container GUI</vt:lpstr>
      <vt:lpstr>PowerPoint Presentation</vt:lpstr>
      <vt:lpstr>Conductor for Containers Community Edition</vt:lpstr>
      <vt:lpstr>PowerPoint Presentation</vt:lpstr>
      <vt:lpstr>Demo</vt:lpstr>
      <vt:lpstr>Thank You</vt:lpstr>
      <vt:lpstr>Backup</vt:lpstr>
      <vt:lpstr>Software Define the Infrastructure with Templates</vt:lpstr>
      <vt:lpstr>PowerPoint Presentation</vt:lpstr>
      <vt:lpstr>Deliver an Agile Containerization Infrastructure in Enterprise</vt:lpstr>
      <vt:lpstr>PowerPoint Presentation</vt:lpstr>
      <vt:lpstr>Notices and Disclaimers</vt:lpstr>
      <vt:lpstr>Notices and Disclaimers Con’t. </vt:lpstr>
    </vt:vector>
  </TitlesOfParts>
  <Company>Creative Concepts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McDonald</dc:creator>
  <cp:lastModifiedBy>Bruce Anthony</cp:lastModifiedBy>
  <cp:revision>671</cp:revision>
  <cp:lastPrinted>2016-09-12T13:20:58Z</cp:lastPrinted>
  <dcterms:created xsi:type="dcterms:W3CDTF">2016-05-12T21:45:31Z</dcterms:created>
  <dcterms:modified xsi:type="dcterms:W3CDTF">2016-09-16T16:38:32Z</dcterms:modified>
</cp:coreProperties>
</file>