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296" r:id="rId42"/>
    <p:sldId id="297" r:id="rId43"/>
    <p:sldId id="298" r:id="rId44"/>
    <p:sldId id="300" r:id="rId4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4" d="100"/>
          <a:sy n="104" d="100"/>
        </p:scale>
        <p:origin x="-396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93E5C-F435-EA45-B774-4EEA038D468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1F6E-C059-CD4D-9848-5E3817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8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253237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metaphor: Monkeys and bananas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3885889" y="8685857"/>
            <a:ext cx="2972115" cy="45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6" tIns="46458" rIns="92916" bIns="46458" anchor="b"/>
          <a:lstStyle>
            <a:lvl1pPr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58E949B-3861-8345-927A-4E8CA3575C3A}" type="slidenum">
              <a:rPr lang="en-US" sz="1200">
                <a:solidFill>
                  <a:srgbClr val="000000"/>
                </a:solidFill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318" y="8685858"/>
            <a:ext cx="2972115" cy="45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02" tIns="46902" rIns="93802" bIns="46902" anchor="b"/>
          <a:lstStyle>
            <a:lvl1pPr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63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63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63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63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D0BB326-F2F1-4B47-99C0-46778D4F2948}" type="slidenum">
              <a:rPr lang="en-US" sz="1200">
                <a:solidFill>
                  <a:srgbClr val="000000"/>
                </a:solidFill>
                <a:cs typeface="MS PGothic" charset="0"/>
              </a:rPr>
              <a:pPr algn="r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41</a:t>
            </a:fld>
            <a:endParaRPr lang="en-US" sz="1200">
              <a:solidFill>
                <a:srgbClr val="000000"/>
              </a:solidFill>
              <a:cs typeface="MS PGothic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2625"/>
            <a:ext cx="6094412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3" y="4343715"/>
            <a:ext cx="5030456" cy="41138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802" tIns="46902" rIns="93802" bIns="46902"/>
          <a:lstStyle/>
          <a:p>
            <a:pPr defTabSz="93736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885889" y="8685857"/>
            <a:ext cx="2972115" cy="45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6" tIns="46458" rIns="92916" bIns="46458" anchor="b"/>
          <a:lstStyle>
            <a:lvl1pPr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CDA5ACFD-7C66-9746-A5F2-F7C884F578D0}" type="slidenum">
              <a:rPr lang="en-US" sz="1200">
                <a:solidFill>
                  <a:srgbClr val="000000"/>
                </a:solidFill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318" y="8685858"/>
            <a:ext cx="2972115" cy="45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73" tIns="47336" rIns="94673" bIns="47336" anchor="b"/>
          <a:lstStyle>
            <a:lvl1pPr defTabSz="88106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106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8106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8106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8106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B310D99-E7AC-5544-8A9D-1323C6943C0A}" type="slidenum">
              <a:rPr lang="en-US" sz="1300">
                <a:solidFill>
                  <a:srgbClr val="000000"/>
                </a:solidFill>
                <a:ea typeface="Osaka" charset="0"/>
                <a:cs typeface="Osaka" charset="0"/>
              </a:rPr>
              <a:pPr algn="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43</a:t>
            </a:fld>
            <a:endParaRPr lang="en-US" sz="13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673" tIns="47336" rIns="94673" bIns="47336"/>
          <a:lstStyle/>
          <a:p>
            <a:pPr defTabSz="937363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02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64718" y="2372351"/>
            <a:ext cx="8459700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800" b="1" i="0" cap="none" baseline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2996116"/>
            <a:ext cx="7162500" cy="2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300" b="1" i="0" baseline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57202" y="3209828"/>
            <a:ext cx="7162500" cy="2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300" b="0" i="0" baseline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31982" y="4792914"/>
            <a:ext cx="1847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014984"/>
            <a:ext cx="8275320" cy="36415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11896" y="4882896"/>
            <a:ext cx="832104" cy="164592"/>
          </a:xfrm>
          <a:prstGeom prst="rect">
            <a:avLst/>
          </a:prstGeom>
        </p:spPr>
        <p:txBody>
          <a:bodyPr/>
          <a:lstStyle/>
          <a:p>
            <a:fld id="{C1654822-CBA3-4BDF-80A9-3FE33B17E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9456" y="4999482"/>
            <a:ext cx="2895600" cy="15773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815874" y="4716387"/>
            <a:ext cx="151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cs typeface="Arial" charset="0"/>
              </a:rPr>
              <a:t>Webinar Series 2015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254611" y="4632493"/>
            <a:ext cx="1981200" cy="429399"/>
            <a:chOff x="457200" y="6400800"/>
            <a:chExt cx="1981200" cy="429399"/>
          </a:xfrm>
        </p:grpSpPr>
        <p:pic>
          <p:nvPicPr>
            <p:cNvPr id="32" name="Picture 31" descr="Synerzip-Logo-NoTagLine.png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400800"/>
              <a:ext cx="1981200" cy="20610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609600" y="6553200"/>
              <a:ext cx="145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dirty="0" err="1" smtClean="0">
                  <a:solidFill>
                    <a:srgbClr val="000000"/>
                  </a:solidFill>
                  <a:cs typeface="Arial" charset="0"/>
                </a:rPr>
                <a:t>www.synerzip.com</a:t>
              </a:r>
              <a:endParaRPr lang="en-US" sz="12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2.jpg"/><Relationship Id="rId7" Type="http://schemas.openxmlformats.org/officeDocument/2006/relationships/image" Target="../media/image16.png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26.jpg"/><Relationship Id="rId5" Type="http://schemas.openxmlformats.org/officeDocument/2006/relationships/image" Target="../media/image24.jpg"/><Relationship Id="rId10" Type="http://schemas.openxmlformats.org/officeDocument/2006/relationships/image" Target="../media/image25.png"/><Relationship Id="rId4" Type="http://schemas.openxmlformats.org/officeDocument/2006/relationships/image" Target="../media/image23.jpg"/><Relationship Id="rId9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.bastian@drillinginfo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liderlabs/registrator" TargetMode="External"/><Relationship Id="rId13" Type="http://schemas.openxmlformats.org/officeDocument/2006/relationships/hyperlink" Target="https://victorops.com/" TargetMode="External"/><Relationship Id="rId3" Type="http://schemas.openxmlformats.org/officeDocument/2006/relationships/hyperlink" Target="https://www.docker.com/" TargetMode="External"/><Relationship Id="rId7" Type="http://schemas.openxmlformats.org/officeDocument/2006/relationships/hyperlink" Target="https://www.consul.io/" TargetMode="External"/><Relationship Id="rId12" Type="http://schemas.openxmlformats.org/officeDocument/2006/relationships/hyperlink" Target="https://github.com/fzaninotto/uptim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hef.io" TargetMode="External"/><Relationship Id="rId11" Type="http://schemas.openxmlformats.org/officeDocument/2006/relationships/hyperlink" Target="https://www.nginx.com/" TargetMode="External"/><Relationship Id="rId5" Type="http://schemas.openxmlformats.org/officeDocument/2006/relationships/hyperlink" Target="https://jenkins-ci.org/" TargetMode="External"/><Relationship Id="rId10" Type="http://schemas.openxmlformats.org/officeDocument/2006/relationships/hyperlink" Target="https://www.varnish-cache.org/" TargetMode="External"/><Relationship Id="rId4" Type="http://schemas.openxmlformats.org/officeDocument/2006/relationships/hyperlink" Target="https://hub.docker.com/" TargetMode="External"/><Relationship Id="rId9" Type="http://schemas.openxmlformats.org/officeDocument/2006/relationships/hyperlink" Target="https://hashicorp.com/blog/introducing-consul-template.html" TargetMode="External"/><Relationship Id="rId14" Type="http://schemas.openxmlformats.org/officeDocument/2006/relationships/hyperlink" Target="https://www.datadoghq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hyperlink" Target="http://www.clearorbit.com/index.php?sess_id=b0a39bdaf17f0f7c5cd34f8cc3d49d10" TargetMode="External"/><Relationship Id="rId21" Type="http://schemas.openxmlformats.org/officeDocument/2006/relationships/image" Target="../media/image45.png"/><Relationship Id="rId42" Type="http://schemas.openxmlformats.org/officeDocument/2006/relationships/hyperlink" Target="http://www.broadlane.com/index.html" TargetMode="External"/><Relationship Id="rId47" Type="http://schemas.openxmlformats.org/officeDocument/2006/relationships/image" Target="../media/image63.jpeg"/><Relationship Id="rId63" Type="http://schemas.openxmlformats.org/officeDocument/2006/relationships/image" Target="../media/image75.png"/><Relationship Id="rId68" Type="http://schemas.openxmlformats.org/officeDocument/2006/relationships/image" Target="../media/image78.png"/><Relationship Id="rId84" Type="http://schemas.openxmlformats.org/officeDocument/2006/relationships/image" Target="../media/image94.png"/><Relationship Id="rId89" Type="http://schemas.openxmlformats.org/officeDocument/2006/relationships/image" Target="../media/image99.png"/><Relationship Id="rId16" Type="http://schemas.openxmlformats.org/officeDocument/2006/relationships/image" Target="../media/image40.png"/><Relationship Id="rId11" Type="http://schemas.openxmlformats.org/officeDocument/2006/relationships/image" Target="../media/image36.jpg"/><Relationship Id="rId32" Type="http://schemas.openxmlformats.org/officeDocument/2006/relationships/image" Target="../media/image54.png"/><Relationship Id="rId37" Type="http://schemas.openxmlformats.org/officeDocument/2006/relationships/image" Target="../media/image57.png"/><Relationship Id="rId53" Type="http://schemas.openxmlformats.org/officeDocument/2006/relationships/image" Target="../media/image68.png"/><Relationship Id="rId58" Type="http://schemas.openxmlformats.org/officeDocument/2006/relationships/hyperlink" Target="http://www.fuelquest.com/" TargetMode="External"/><Relationship Id="rId74" Type="http://schemas.openxmlformats.org/officeDocument/2006/relationships/image" Target="../media/image84.png"/><Relationship Id="rId79" Type="http://schemas.openxmlformats.org/officeDocument/2006/relationships/image" Target="../media/image89.jpg"/><Relationship Id="rId5" Type="http://schemas.openxmlformats.org/officeDocument/2006/relationships/image" Target="../media/image30.png"/><Relationship Id="rId90" Type="http://schemas.openxmlformats.org/officeDocument/2006/relationships/image" Target="../media/image100.png"/><Relationship Id="rId95" Type="http://schemas.openxmlformats.org/officeDocument/2006/relationships/image" Target="../media/image105.png"/><Relationship Id="rId22" Type="http://schemas.openxmlformats.org/officeDocument/2006/relationships/image" Target="../media/image46.png"/><Relationship Id="rId27" Type="http://schemas.openxmlformats.org/officeDocument/2006/relationships/image" Target="../media/image49.png"/><Relationship Id="rId43" Type="http://schemas.openxmlformats.org/officeDocument/2006/relationships/image" Target="../media/image60.png"/><Relationship Id="rId48" Type="http://schemas.openxmlformats.org/officeDocument/2006/relationships/image" Target="../media/image64.png"/><Relationship Id="rId64" Type="http://schemas.openxmlformats.org/officeDocument/2006/relationships/hyperlink" Target="http://www.healthcarepayment.com/home.cfm" TargetMode="External"/><Relationship Id="rId69" Type="http://schemas.openxmlformats.org/officeDocument/2006/relationships/image" Target="../media/image79.png"/><Relationship Id="rId80" Type="http://schemas.openxmlformats.org/officeDocument/2006/relationships/image" Target="../media/image90.png"/><Relationship Id="rId85" Type="http://schemas.openxmlformats.org/officeDocument/2006/relationships/image" Target="../media/image95.jpeg"/><Relationship Id="rId3" Type="http://schemas.openxmlformats.org/officeDocument/2006/relationships/image" Target="../media/image28.png"/><Relationship Id="rId12" Type="http://schemas.openxmlformats.org/officeDocument/2006/relationships/hyperlink" Target="http://www.itko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8.jpeg"/><Relationship Id="rId33" Type="http://schemas.openxmlformats.org/officeDocument/2006/relationships/hyperlink" Target="http://www.zafesoft.com/index.asp" TargetMode="External"/><Relationship Id="rId38" Type="http://schemas.openxmlformats.org/officeDocument/2006/relationships/hyperlink" Target="http://www.fd2s.com/home.php" TargetMode="External"/><Relationship Id="rId46" Type="http://schemas.openxmlformats.org/officeDocument/2006/relationships/hyperlink" Target="http://www.neofirma.com/Default.aspx" TargetMode="External"/><Relationship Id="rId59" Type="http://schemas.openxmlformats.org/officeDocument/2006/relationships/image" Target="../media/image73.png"/><Relationship Id="rId67" Type="http://schemas.openxmlformats.org/officeDocument/2006/relationships/image" Target="../media/image77.png"/><Relationship Id="rId20" Type="http://schemas.openxmlformats.org/officeDocument/2006/relationships/image" Target="../media/image44.png"/><Relationship Id="rId41" Type="http://schemas.openxmlformats.org/officeDocument/2006/relationships/image" Target="../media/image59.jpeg"/><Relationship Id="rId54" Type="http://schemas.openxmlformats.org/officeDocument/2006/relationships/image" Target="../media/image69.jpeg"/><Relationship Id="rId62" Type="http://schemas.openxmlformats.org/officeDocument/2006/relationships/hyperlink" Target="http://www.coretrace.com/" TargetMode="External"/><Relationship Id="rId70" Type="http://schemas.openxmlformats.org/officeDocument/2006/relationships/image" Target="../media/image80.png"/><Relationship Id="rId75" Type="http://schemas.openxmlformats.org/officeDocument/2006/relationships/image" Target="../media/image85.jpeg"/><Relationship Id="rId83" Type="http://schemas.openxmlformats.org/officeDocument/2006/relationships/image" Target="../media/image93.png"/><Relationship Id="rId88" Type="http://schemas.openxmlformats.org/officeDocument/2006/relationships/image" Target="../media/image98.jpg"/><Relationship Id="rId91" Type="http://schemas.openxmlformats.org/officeDocument/2006/relationships/image" Target="../media/image101.png"/><Relationship Id="rId96" Type="http://schemas.openxmlformats.org/officeDocument/2006/relationships/image" Target="../media/image10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0.png"/><Relationship Id="rId36" Type="http://schemas.openxmlformats.org/officeDocument/2006/relationships/image" Target="../media/image56.png"/><Relationship Id="rId49" Type="http://schemas.openxmlformats.org/officeDocument/2006/relationships/image" Target="../media/image65.jpeg"/><Relationship Id="rId57" Type="http://schemas.openxmlformats.org/officeDocument/2006/relationships/image" Target="../media/image72.jpeg"/><Relationship Id="rId10" Type="http://schemas.openxmlformats.org/officeDocument/2006/relationships/image" Target="../media/image35.png"/><Relationship Id="rId31" Type="http://schemas.openxmlformats.org/officeDocument/2006/relationships/image" Target="../media/image53.png"/><Relationship Id="rId44" Type="http://schemas.openxmlformats.org/officeDocument/2006/relationships/image" Target="../media/image61.png"/><Relationship Id="rId52" Type="http://schemas.openxmlformats.org/officeDocument/2006/relationships/image" Target="../media/image67.png"/><Relationship Id="rId60" Type="http://schemas.openxmlformats.org/officeDocument/2006/relationships/hyperlink" Target="http://www.hartic.com/index.php" TargetMode="External"/><Relationship Id="rId65" Type="http://schemas.openxmlformats.org/officeDocument/2006/relationships/image" Target="../media/image76.jpeg"/><Relationship Id="rId73" Type="http://schemas.openxmlformats.org/officeDocument/2006/relationships/image" Target="../media/image83.png"/><Relationship Id="rId78" Type="http://schemas.openxmlformats.org/officeDocument/2006/relationships/image" Target="../media/image88.png"/><Relationship Id="rId81" Type="http://schemas.openxmlformats.org/officeDocument/2006/relationships/image" Target="../media/image91.png"/><Relationship Id="rId86" Type="http://schemas.openxmlformats.org/officeDocument/2006/relationships/image" Target="../media/image96.png"/><Relationship Id="rId94" Type="http://schemas.openxmlformats.org/officeDocument/2006/relationships/image" Target="../media/image104.gif"/><Relationship Id="rId4" Type="http://schemas.openxmlformats.org/officeDocument/2006/relationships/image" Target="../media/image29.jpg"/><Relationship Id="rId9" Type="http://schemas.openxmlformats.org/officeDocument/2006/relationships/image" Target="../media/image34.jp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9" Type="http://schemas.openxmlformats.org/officeDocument/2006/relationships/image" Target="../media/image58.png"/><Relationship Id="rId34" Type="http://schemas.openxmlformats.org/officeDocument/2006/relationships/image" Target="../media/image55.jpeg"/><Relationship Id="rId50" Type="http://schemas.openxmlformats.org/officeDocument/2006/relationships/image" Target="../media/image66.png"/><Relationship Id="rId55" Type="http://schemas.openxmlformats.org/officeDocument/2006/relationships/image" Target="../media/image70.png"/><Relationship Id="rId76" Type="http://schemas.openxmlformats.org/officeDocument/2006/relationships/image" Target="../media/image86.png"/><Relationship Id="rId97" Type="http://schemas.openxmlformats.org/officeDocument/2006/relationships/image" Target="../media/image107.png"/><Relationship Id="rId7" Type="http://schemas.openxmlformats.org/officeDocument/2006/relationships/image" Target="../media/image32.png"/><Relationship Id="rId71" Type="http://schemas.openxmlformats.org/officeDocument/2006/relationships/image" Target="../media/image81.png"/><Relationship Id="rId92" Type="http://schemas.openxmlformats.org/officeDocument/2006/relationships/image" Target="../media/image102.png"/><Relationship Id="rId2" Type="http://schemas.openxmlformats.org/officeDocument/2006/relationships/notesSlide" Target="../notesSlides/notesSlide39.xml"/><Relationship Id="rId29" Type="http://schemas.openxmlformats.org/officeDocument/2006/relationships/image" Target="../media/image51.png"/><Relationship Id="rId24" Type="http://schemas.openxmlformats.org/officeDocument/2006/relationships/hyperlink" Target="http://www.yagnaiq.com/index.htm" TargetMode="External"/><Relationship Id="rId40" Type="http://schemas.openxmlformats.org/officeDocument/2006/relationships/hyperlink" Target="http://www.repliqa.com/" TargetMode="External"/><Relationship Id="rId45" Type="http://schemas.openxmlformats.org/officeDocument/2006/relationships/image" Target="../media/image62.png"/><Relationship Id="rId66" Type="http://schemas.openxmlformats.org/officeDocument/2006/relationships/hyperlink" Target="http://www.sourcecorp.com/Home.aspx" TargetMode="External"/><Relationship Id="rId87" Type="http://schemas.openxmlformats.org/officeDocument/2006/relationships/image" Target="../media/image97.png"/><Relationship Id="rId61" Type="http://schemas.openxmlformats.org/officeDocument/2006/relationships/image" Target="../media/image74.png"/><Relationship Id="rId82" Type="http://schemas.openxmlformats.org/officeDocument/2006/relationships/image" Target="../media/image92.png"/><Relationship Id="rId19" Type="http://schemas.openxmlformats.org/officeDocument/2006/relationships/image" Target="../media/image43.png"/><Relationship Id="rId14" Type="http://schemas.openxmlformats.org/officeDocument/2006/relationships/image" Target="../media/image38.png"/><Relationship Id="rId30" Type="http://schemas.openxmlformats.org/officeDocument/2006/relationships/image" Target="../media/image52.png"/><Relationship Id="rId35" Type="http://schemas.openxmlformats.org/officeDocument/2006/relationships/hyperlink" Target="http://www.hallsettlementsystems.com/Default.aspx" TargetMode="External"/><Relationship Id="rId56" Type="http://schemas.openxmlformats.org/officeDocument/2006/relationships/image" Target="../media/image71.jpeg"/><Relationship Id="rId77" Type="http://schemas.openxmlformats.org/officeDocument/2006/relationships/image" Target="../media/image87.JPG"/><Relationship Id="rId8" Type="http://schemas.openxmlformats.org/officeDocument/2006/relationships/image" Target="../media/image33.jpeg"/><Relationship Id="rId51" Type="http://schemas.openxmlformats.org/officeDocument/2006/relationships/hyperlink" Target="http://www.sevayatra.com/index.html" TargetMode="External"/><Relationship Id="rId72" Type="http://schemas.openxmlformats.org/officeDocument/2006/relationships/image" Target="../media/image82.png"/><Relationship Id="rId93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4718" y="2372351"/>
            <a:ext cx="8459700" cy="10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"/>
              <a:t>Running Your Services On Docker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3133622"/>
            <a:ext cx="7162500" cy="3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An experience report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 Containers - Standard Shipping Container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96" y="1084175"/>
            <a:ext cx="7947808" cy="35790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Inside Doesn’t Matter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812800"/>
            <a:ext cx="76200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 Is Important - Before Containers</a:t>
            </a:r>
          </a:p>
        </p:txBody>
      </p:sp>
      <p:sp>
        <p:nvSpPr>
          <p:cNvPr id="125" name="Shape 125"/>
          <p:cNvSpPr/>
          <p:nvPr/>
        </p:nvSpPr>
        <p:spPr>
          <a:xfrm>
            <a:off x="371159" y="1606864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55414" y="2088315"/>
            <a:ext cx="517800" cy="503699"/>
          </a:xfrm>
          <a:prstGeom prst="ellipse">
            <a:avLst/>
          </a:prstGeom>
          <a:solidFill>
            <a:srgbClr val="E6B8A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93618" y="160675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177873" y="2088315"/>
            <a:ext cx="517800" cy="503699"/>
          </a:xfrm>
          <a:prstGeom prst="ellipse">
            <a:avLst/>
          </a:prstGeom>
          <a:solidFill>
            <a:srgbClr val="E6B8A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216077" y="1606864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600332" y="2088315"/>
            <a:ext cx="517800" cy="503699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638537" y="160675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022791" y="2088315"/>
            <a:ext cx="517800" cy="503699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060996" y="160675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445250" y="2088315"/>
            <a:ext cx="517800" cy="503699"/>
          </a:xfrm>
          <a:prstGeom prst="plus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483455" y="160675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867710" y="2088315"/>
            <a:ext cx="517800" cy="503699"/>
          </a:xfrm>
          <a:prstGeom prst="plus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71150" y="3181305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793609" y="318119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216068" y="3181305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638527" y="318119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060986" y="318119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483445" y="318119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55404" y="3753600"/>
            <a:ext cx="517800" cy="503699"/>
          </a:xfrm>
          <a:prstGeom prst="diamon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177863" y="3756685"/>
            <a:ext cx="517800" cy="503699"/>
          </a:xfrm>
          <a:prstGeom prst="diamon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600264" y="3753562"/>
            <a:ext cx="517800" cy="503699"/>
          </a:xfrm>
          <a:prstGeom prst="hear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022782" y="3750477"/>
            <a:ext cx="517800" cy="503699"/>
          </a:xfrm>
          <a:prstGeom prst="hear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45241" y="3753600"/>
            <a:ext cx="517800" cy="497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865821" y="3753600"/>
            <a:ext cx="517800" cy="497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80300" y="1055325"/>
            <a:ext cx="84045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Very inefficient use of memory and CPU resources</a:t>
            </a:r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Docker Is Important - After Containers</a:t>
            </a:r>
          </a:p>
        </p:txBody>
      </p:sp>
      <p:sp>
        <p:nvSpPr>
          <p:cNvPr id="155" name="Shape 155"/>
          <p:cNvSpPr/>
          <p:nvPr/>
        </p:nvSpPr>
        <p:spPr>
          <a:xfrm>
            <a:off x="2499312" y="1532275"/>
            <a:ext cx="1659900" cy="2605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984787" y="1532275"/>
            <a:ext cx="1659900" cy="2605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054750" y="3359225"/>
            <a:ext cx="668400" cy="656999"/>
          </a:xfrm>
          <a:prstGeom prst="ellipse">
            <a:avLst/>
          </a:prstGeom>
          <a:solidFill>
            <a:srgbClr val="E6B8A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380425" y="3429625"/>
            <a:ext cx="668400" cy="656999"/>
          </a:xfrm>
          <a:prstGeom prst="ellipse">
            <a:avLst/>
          </a:prstGeom>
          <a:solidFill>
            <a:srgbClr val="E6B8A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569300" y="2568700"/>
            <a:ext cx="668400" cy="656999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865875" y="2541125"/>
            <a:ext cx="668400" cy="656999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380425" y="2568700"/>
            <a:ext cx="668400" cy="656999"/>
          </a:xfrm>
          <a:prstGeom prst="plus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054750" y="2506525"/>
            <a:ext cx="668400" cy="656999"/>
          </a:xfrm>
          <a:prstGeom prst="plus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569312" y="3429625"/>
            <a:ext cx="668400" cy="656999"/>
          </a:xfrm>
          <a:prstGeom prst="diamon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5865887" y="3359225"/>
            <a:ext cx="668400" cy="656999"/>
          </a:xfrm>
          <a:prstGeom prst="diamon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569312" y="1707775"/>
            <a:ext cx="668400" cy="656999"/>
          </a:xfrm>
          <a:prstGeom prst="hear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865887" y="1638575"/>
            <a:ext cx="668400" cy="656999"/>
          </a:xfrm>
          <a:prstGeom prst="hear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380437" y="1715875"/>
            <a:ext cx="668400" cy="6488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054762" y="1646700"/>
            <a:ext cx="668400" cy="6488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46850" y="1532250"/>
            <a:ext cx="1796999" cy="26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Isolated services in fewer VMs...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807575" y="1532250"/>
            <a:ext cx="1796999" cy="26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… and use VMs more efficiently.</a:t>
            </a: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Docker Important?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Docker container technology provides our “micro-services” platform: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Increased </a:t>
            </a:r>
            <a:r>
              <a:rPr lang="en" b="1" i="1"/>
              <a:t>density</a:t>
            </a:r>
            <a:r>
              <a:rPr lang="en"/>
              <a:t> of </a:t>
            </a:r>
            <a:r>
              <a:rPr lang="en" b="1" i="1"/>
              <a:t>isolated</a:t>
            </a:r>
            <a:r>
              <a:rPr lang="en"/>
              <a:t> “micro-services” per virtual machine (9:1!)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Containerized “micro-services” are </a:t>
            </a:r>
            <a:r>
              <a:rPr lang="en" b="1" i="1"/>
              <a:t>portable</a:t>
            </a:r>
            <a:r>
              <a:rPr lang="en"/>
              <a:t> across machines and providers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Containerized “micro-services” are much </a:t>
            </a:r>
            <a:r>
              <a:rPr lang="en" b="1" i="1"/>
              <a:t>faster</a:t>
            </a:r>
            <a:r>
              <a:rPr lang="en"/>
              <a:t> than virtual machines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Containers Alone Aren’t Enough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0" y="4558142"/>
            <a:ext cx="9144000" cy="58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3815874" y="4716387"/>
            <a:ext cx="151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cs typeface="Arial" charset="0"/>
              </a:rPr>
              <a:t>Webinar Series 2015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4611" y="4632493"/>
            <a:ext cx="1981200" cy="429399"/>
            <a:chOff x="457200" y="6400800"/>
            <a:chExt cx="1981200" cy="429399"/>
          </a:xfrm>
        </p:grpSpPr>
        <p:pic>
          <p:nvPicPr>
            <p:cNvPr id="8" name="Picture 7" descr="Synerzip-Logo-NoTagLine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400800"/>
              <a:ext cx="1981200" cy="20610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609600" y="6553200"/>
              <a:ext cx="145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dirty="0" err="1" smtClean="0">
                  <a:solidFill>
                    <a:srgbClr val="000000"/>
                  </a:solidFill>
                  <a:cs typeface="Arial" charset="0"/>
                </a:rPr>
                <a:t>www.synerzip.com</a:t>
              </a:r>
              <a:endParaRPr lang="en-US" sz="12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Containers Aren’t Enough!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Running containerized “micro-services” in production requires </a:t>
            </a:r>
            <a:r>
              <a:rPr lang="en" b="1" i="1" dirty="0"/>
              <a:t>much more</a:t>
            </a:r>
            <a:r>
              <a:rPr lang="en" dirty="0"/>
              <a:t> than just Docker.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b="1" i="1" dirty="0"/>
              <a:t>It requires a “Platform” that can do the following: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Building and pushing Docker images to an image repository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Pulling images, provisioning and scheduling containers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Discovering and binding to services running as containers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Containers discovering and binding to other containers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Operating and managing services in containers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Platform: Build &amp; Store Images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0" y="1814775"/>
            <a:ext cx="2418250" cy="16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258000" y="1472187"/>
            <a:ext cx="2627999" cy="22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/>
              <a:t>Problem</a:t>
            </a:r>
            <a:r>
              <a:rPr lang="en" sz="2400"/>
              <a:t>: Detect changes at Github and </a:t>
            </a:r>
            <a:r>
              <a:rPr lang="en" sz="2400" b="1" i="1"/>
              <a:t>build</a:t>
            </a:r>
            <a:r>
              <a:rPr lang="en" sz="2400"/>
              <a:t> a new Docker image</a:t>
            </a:r>
          </a:p>
        </p:txBody>
      </p:sp>
      <p:sp>
        <p:nvSpPr>
          <p:cNvPr id="195" name="Shape 195"/>
          <p:cNvSpPr/>
          <p:nvPr/>
        </p:nvSpPr>
        <p:spPr>
          <a:xfrm>
            <a:off x="6620850" y="1747862"/>
            <a:ext cx="2293799" cy="17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/>
              <a:t>Problem</a:t>
            </a:r>
            <a:r>
              <a:rPr lang="en" sz="2400"/>
              <a:t>: Where do we </a:t>
            </a:r>
            <a:r>
              <a:rPr lang="en" sz="2400" b="1" i="1"/>
              <a:t>store</a:t>
            </a:r>
            <a:r>
              <a:rPr lang="en" sz="2400"/>
              <a:t> our Docker images?</a:t>
            </a:r>
          </a:p>
        </p:txBody>
      </p:sp>
      <p:cxnSp>
        <p:nvCxnSpPr>
          <p:cNvPr id="196" name="Shape 196"/>
          <p:cNvCxnSpPr>
            <a:stCxn id="194" idx="1"/>
            <a:endCxn id="193" idx="3"/>
          </p:cNvCxnSpPr>
          <p:nvPr/>
        </p:nvCxnSpPr>
        <p:spPr>
          <a:xfrm rot="10800000">
            <a:off x="2644500" y="2619387"/>
            <a:ext cx="61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>
            <a:stCxn id="194" idx="3"/>
            <a:endCxn id="195" idx="1"/>
          </p:cNvCxnSpPr>
          <p:nvPr/>
        </p:nvCxnSpPr>
        <p:spPr>
          <a:xfrm>
            <a:off x="5885999" y="2619387"/>
            <a:ext cx="735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150" y="1647850"/>
            <a:ext cx="14097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850" y="1771650"/>
            <a:ext cx="2293799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Platform: Jenkins &amp; Dockerhub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Problem: How do we </a:t>
            </a:r>
            <a:r>
              <a:rPr lang="en" b="1" i="1" dirty="0"/>
              <a:t>build</a:t>
            </a:r>
            <a:r>
              <a:rPr lang="en" dirty="0"/>
              <a:t> images? </a:t>
            </a:r>
            <a:r>
              <a:rPr lang="en" u="sng" dirty="0"/>
              <a:t>Jenkins</a:t>
            </a:r>
            <a:r>
              <a:rPr lang="en" dirty="0"/>
              <a:t> automates the image builds.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We started building our images with Ubuntu 14.04 (1GB)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We settled on </a:t>
            </a:r>
            <a:r>
              <a:rPr lang="en" b="1" i="1" dirty="0"/>
              <a:t>Alpine</a:t>
            </a:r>
            <a:r>
              <a:rPr lang="en" dirty="0"/>
              <a:t>, a minimal linux distribution (5MB)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Typical “micro-services” now ~ 390MB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Problem: Where do we </a:t>
            </a:r>
            <a:r>
              <a:rPr lang="en" b="1" i="1" dirty="0"/>
              <a:t>put</a:t>
            </a:r>
            <a:r>
              <a:rPr lang="en" dirty="0"/>
              <a:t> them? </a:t>
            </a:r>
            <a:r>
              <a:rPr lang="en" u="sng" dirty="0"/>
              <a:t>Dockerhub.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dirty="0"/>
              <a:t>Tried Docker Trusted Registry and Core OS Enterprise Registry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dirty="0"/>
              <a:t>Settled on using </a:t>
            </a:r>
            <a:r>
              <a:rPr lang="en" b="1" i="1" dirty="0"/>
              <a:t>Dockerhub</a:t>
            </a:r>
            <a:r>
              <a:rPr lang="en" dirty="0"/>
              <a:t> 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dirty="0"/>
              <a:t>Use </a:t>
            </a:r>
            <a:r>
              <a:rPr lang="en" b="1" i="1" dirty="0"/>
              <a:t>latest and sem-ver</a:t>
            </a:r>
            <a:r>
              <a:rPr lang="en" dirty="0"/>
              <a:t> tags on our images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Platform: Provisioning, Scheduling</a:t>
            </a:r>
          </a:p>
        </p:txBody>
      </p:sp>
      <p:sp>
        <p:nvSpPr>
          <p:cNvPr id="211" name="Shape 211"/>
          <p:cNvSpPr/>
          <p:nvPr/>
        </p:nvSpPr>
        <p:spPr>
          <a:xfrm>
            <a:off x="3425100" y="1747862"/>
            <a:ext cx="2293799" cy="17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/>
              <a:t>Problem</a:t>
            </a:r>
            <a:r>
              <a:rPr lang="en" sz="2400"/>
              <a:t>: Which </a:t>
            </a:r>
            <a:r>
              <a:rPr lang="en" sz="2400" b="1" i="1"/>
              <a:t>host</a:t>
            </a:r>
            <a:r>
              <a:rPr lang="en" sz="2400"/>
              <a:t> do the containers run on?</a:t>
            </a:r>
          </a:p>
        </p:txBody>
      </p:sp>
      <p:cxnSp>
        <p:nvCxnSpPr>
          <p:cNvPr id="212" name="Shape 212"/>
          <p:cNvCxnSpPr>
            <a:stCxn id="213" idx="1"/>
            <a:endCxn id="214" idx="3"/>
          </p:cNvCxnSpPr>
          <p:nvPr/>
        </p:nvCxnSpPr>
        <p:spPr>
          <a:xfrm rot="10800000">
            <a:off x="2644600" y="2619362"/>
            <a:ext cx="841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546850" y="3419475"/>
            <a:ext cx="2026799" cy="48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Dockerhub</a:t>
            </a:r>
          </a:p>
        </p:txBody>
      </p:sp>
      <p:sp>
        <p:nvSpPr>
          <p:cNvPr id="216" name="Shape 216"/>
          <p:cNvSpPr/>
          <p:nvPr/>
        </p:nvSpPr>
        <p:spPr>
          <a:xfrm>
            <a:off x="6618600" y="1747862"/>
            <a:ext cx="2293799" cy="17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/>
              <a:t>Problem</a:t>
            </a:r>
            <a:r>
              <a:rPr lang="en" sz="2400"/>
              <a:t>: How are containers </a:t>
            </a:r>
            <a:r>
              <a:rPr lang="en" sz="2400" b="1" i="1"/>
              <a:t>started</a:t>
            </a:r>
            <a:r>
              <a:rPr lang="en" sz="2400"/>
              <a:t> and </a:t>
            </a:r>
            <a:r>
              <a:rPr lang="en" sz="2400" b="1" i="1"/>
              <a:t>configured</a:t>
            </a:r>
            <a:r>
              <a:rPr lang="en" sz="2400"/>
              <a:t>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5777399" y="2571725"/>
            <a:ext cx="841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375" y="1747872"/>
            <a:ext cx="1766448" cy="17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175" y="1747875"/>
            <a:ext cx="1766449" cy="17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00" y="1819262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Am I?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097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Robert Bastian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Director, Platform and Architecture at Drillinginfo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20+ years industry experience in Telcos, Gaming and Energy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 love APIs and services!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Agile and DevOps advocate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925" y="1552575"/>
            <a:ext cx="203835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Chef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Problem: How do we determine </a:t>
            </a:r>
            <a:r>
              <a:rPr lang="en" b="1" i="1"/>
              <a:t>which host</a:t>
            </a:r>
            <a:r>
              <a:rPr lang="en"/>
              <a:t> to run a container on and how do we </a:t>
            </a:r>
            <a:r>
              <a:rPr lang="en" b="1" i="1"/>
              <a:t>configure and start</a:t>
            </a:r>
            <a:r>
              <a:rPr lang="en"/>
              <a:t> the container?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solve </a:t>
            </a:r>
            <a:r>
              <a:rPr lang="en" b="1" i="1"/>
              <a:t>scheduling and provisioning</a:t>
            </a:r>
            <a:r>
              <a:rPr lang="en"/>
              <a:t> with </a:t>
            </a:r>
            <a:r>
              <a:rPr lang="en" u="sng"/>
              <a:t>Chef.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Chef </a:t>
            </a:r>
            <a:r>
              <a:rPr lang="en" b="1" i="1"/>
              <a:t>schedules</a:t>
            </a:r>
            <a:r>
              <a:rPr lang="en"/>
              <a:t> containers on specific hosts using </a:t>
            </a:r>
            <a:r>
              <a:rPr lang="en" b="1" i="1"/>
              <a:t>Chef roles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Chef </a:t>
            </a:r>
            <a:r>
              <a:rPr lang="en" b="1" i="1"/>
              <a:t>provisions</a:t>
            </a:r>
            <a:r>
              <a:rPr lang="en"/>
              <a:t> and </a:t>
            </a:r>
            <a:r>
              <a:rPr lang="en" b="1" i="1"/>
              <a:t>configures</a:t>
            </a:r>
            <a:r>
              <a:rPr lang="en"/>
              <a:t> containers using Chef </a:t>
            </a:r>
            <a:r>
              <a:rPr lang="en" b="1" i="1"/>
              <a:t>recipes and environments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Each “micro-service” has an associated Chef </a:t>
            </a:r>
            <a:r>
              <a:rPr lang="en" b="1" i="1"/>
              <a:t>recipe</a:t>
            </a:r>
            <a:r>
              <a:rPr lang="en" i="1"/>
              <a:t> </a:t>
            </a:r>
            <a:r>
              <a:rPr lang="en"/>
              <a:t>that converts Chef attributes into </a:t>
            </a:r>
            <a:r>
              <a:rPr lang="en" b="1" i="1"/>
              <a:t>container environment variables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Platform: Service Directory</a:t>
            </a:r>
          </a:p>
        </p:txBody>
      </p:sp>
      <p:sp>
        <p:nvSpPr>
          <p:cNvPr id="232" name="Shape 232"/>
          <p:cNvSpPr/>
          <p:nvPr/>
        </p:nvSpPr>
        <p:spPr>
          <a:xfrm>
            <a:off x="3488387" y="1324650"/>
            <a:ext cx="2167200" cy="249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/>
              <a:t>Problem</a:t>
            </a:r>
            <a:r>
              <a:rPr lang="en" sz="2400"/>
              <a:t>: How can web applications </a:t>
            </a:r>
            <a:r>
              <a:rPr lang="en" sz="2400" b="1" i="1"/>
              <a:t>discover and bind</a:t>
            </a:r>
            <a:r>
              <a:rPr lang="en" sz="2400"/>
              <a:t> to containers?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00" y="17716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991125"/>
            <a:ext cx="2671850" cy="1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228625" y="3274775"/>
            <a:ext cx="2671800" cy="8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DI Web Applications</a:t>
            </a:r>
          </a:p>
        </p:txBody>
      </p:sp>
      <p:cxnSp>
        <p:nvCxnSpPr>
          <p:cNvPr id="236" name="Shape 236"/>
          <p:cNvCxnSpPr>
            <a:stCxn id="234" idx="3"/>
            <a:endCxn id="237" idx="1"/>
          </p:cNvCxnSpPr>
          <p:nvPr/>
        </p:nvCxnSpPr>
        <p:spPr>
          <a:xfrm>
            <a:off x="2900450" y="2571750"/>
            <a:ext cx="49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8" name="Shape 238"/>
          <p:cNvCxnSpPr>
            <a:stCxn id="237" idx="3"/>
          </p:cNvCxnSpPr>
          <p:nvPr/>
        </p:nvCxnSpPr>
        <p:spPr>
          <a:xfrm>
            <a:off x="5744612" y="2571750"/>
            <a:ext cx="450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39" name="Shape 239"/>
          <p:cNvSpPr txBox="1"/>
          <p:nvPr/>
        </p:nvSpPr>
        <p:spPr>
          <a:xfrm>
            <a:off x="6055025" y="3526625"/>
            <a:ext cx="2857499" cy="3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DI Docker Containers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378" y="2105225"/>
            <a:ext cx="2345234" cy="9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21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Consul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Problem: How do our browser applications </a:t>
            </a:r>
            <a:r>
              <a:rPr lang="en" b="1" i="1" dirty="0"/>
              <a:t>locate</a:t>
            </a:r>
            <a:r>
              <a:rPr lang="en" dirty="0"/>
              <a:t> service containers?</a:t>
            </a:r>
          </a:p>
          <a:p>
            <a:pPr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We use Hashicorp’s </a:t>
            </a:r>
            <a:r>
              <a:rPr lang="en" u="sng" dirty="0"/>
              <a:t>Consul</a:t>
            </a:r>
            <a:r>
              <a:rPr lang="en" dirty="0"/>
              <a:t> as our </a:t>
            </a:r>
            <a:r>
              <a:rPr lang="en" b="1" i="1" dirty="0"/>
              <a:t>service directory</a:t>
            </a:r>
            <a:r>
              <a:rPr lang="en" dirty="0"/>
              <a:t>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Containers </a:t>
            </a:r>
            <a:r>
              <a:rPr lang="en" b="1" i="1" dirty="0"/>
              <a:t>automatically register themselves</a:t>
            </a:r>
            <a:r>
              <a:rPr lang="en" dirty="0"/>
              <a:t> with Consul when started.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The Docker daemon </a:t>
            </a:r>
            <a:r>
              <a:rPr lang="en" b="1" i="1" dirty="0"/>
              <a:t>emits real-time lifecycle events</a:t>
            </a:r>
            <a:r>
              <a:rPr lang="en" dirty="0"/>
              <a:t> for container start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We use a utility container called </a:t>
            </a:r>
            <a:r>
              <a:rPr lang="en" b="1" i="1" dirty="0"/>
              <a:t>Registrator </a:t>
            </a:r>
            <a:r>
              <a:rPr lang="en" dirty="0"/>
              <a:t>to automate the registration of “micro-service” containers with Consul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Containers are registered with a </a:t>
            </a:r>
            <a:r>
              <a:rPr lang="en" b="1" i="1" dirty="0"/>
              <a:t>health check </a:t>
            </a:r>
            <a:r>
              <a:rPr lang="en" dirty="0"/>
              <a:t>that Consul polls to determine the health of the container 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2635950" y="2123900"/>
            <a:ext cx="3529799" cy="13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i="1">
                <a:solidFill>
                  <a:schemeClr val="dk1"/>
                </a:solidFill>
              </a:rPr>
              <a:t>Problem</a:t>
            </a:r>
            <a:r>
              <a:rPr lang="en" sz="2400">
                <a:solidFill>
                  <a:schemeClr val="dk1"/>
                </a:solidFill>
              </a:rPr>
              <a:t>: How can web applications </a:t>
            </a:r>
            <a:r>
              <a:rPr lang="en" sz="2400" b="1" i="1">
                <a:solidFill>
                  <a:schemeClr val="dk1"/>
                </a:solidFill>
              </a:rPr>
              <a:t>discover and bind</a:t>
            </a:r>
            <a:r>
              <a:rPr lang="en" sz="2400">
                <a:solidFill>
                  <a:schemeClr val="dk1"/>
                </a:solidFill>
              </a:rPr>
              <a:t> to containers?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Platform: Service Discovery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74554"/>
            <a:ext cx="2345248" cy="101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153" y="3691762"/>
            <a:ext cx="2345234" cy="9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063" y="899862"/>
            <a:ext cx="1541544" cy="116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2075" y="3573937"/>
            <a:ext cx="2937525" cy="11686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Shape 256"/>
          <p:cNvCxnSpPr>
            <a:stCxn id="252" idx="3"/>
            <a:endCxn id="250" idx="0"/>
          </p:cNvCxnSpPr>
          <p:nvPr/>
        </p:nvCxnSpPr>
        <p:spPr>
          <a:xfrm>
            <a:off x="2573848" y="1484202"/>
            <a:ext cx="1827000" cy="639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" name="Shape 257"/>
          <p:cNvCxnSpPr>
            <a:stCxn id="250" idx="2"/>
            <a:endCxn id="253" idx="1"/>
          </p:cNvCxnSpPr>
          <p:nvPr/>
        </p:nvCxnSpPr>
        <p:spPr>
          <a:xfrm rot="-5400000" flipH="1">
            <a:off x="5126849" y="2717899"/>
            <a:ext cx="714300" cy="2166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" name="Shape 258"/>
          <p:cNvCxnSpPr>
            <a:stCxn id="255" idx="3"/>
            <a:endCxn id="253" idx="1"/>
          </p:cNvCxnSpPr>
          <p:nvPr/>
        </p:nvCxnSpPr>
        <p:spPr>
          <a:xfrm>
            <a:off x="5869600" y="4158279"/>
            <a:ext cx="6975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9" name="Shape 259"/>
          <p:cNvCxnSpPr>
            <a:stCxn id="255" idx="0"/>
            <a:endCxn id="254" idx="2"/>
          </p:cNvCxnSpPr>
          <p:nvPr/>
        </p:nvCxnSpPr>
        <p:spPr>
          <a:xfrm rot="-5400000">
            <a:off x="3648437" y="2820937"/>
            <a:ext cx="1505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0" name="Shape 260"/>
          <p:cNvCxnSpPr>
            <a:stCxn id="252" idx="3"/>
            <a:endCxn id="254" idx="1"/>
          </p:cNvCxnSpPr>
          <p:nvPr/>
        </p:nvCxnSpPr>
        <p:spPr>
          <a:xfrm>
            <a:off x="2573848" y="1484202"/>
            <a:ext cx="10563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 - Consul Template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Problem: How do our browser applications use services deployed in containers?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We use Hashicorp’s </a:t>
            </a:r>
            <a:r>
              <a:rPr lang="en" u="sng" dirty="0"/>
              <a:t>Consul Template</a:t>
            </a:r>
            <a:r>
              <a:rPr lang="en" dirty="0"/>
              <a:t> for service discovery and </a:t>
            </a:r>
            <a:r>
              <a:rPr lang="en" u="sng" dirty="0"/>
              <a:t>Varnish</a:t>
            </a:r>
            <a:r>
              <a:rPr lang="en" dirty="0"/>
              <a:t> for load balancing.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Consul Template detects containers in Consul and updates Varnish configuration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Consul Template participates in the Consul cluster using Consul Client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Consul Template automatically </a:t>
            </a:r>
            <a:r>
              <a:rPr lang="en" b="1" i="1" dirty="0"/>
              <a:t>adds healthy</a:t>
            </a:r>
            <a:r>
              <a:rPr lang="en" dirty="0"/>
              <a:t> containers and </a:t>
            </a:r>
            <a:r>
              <a:rPr lang="en" b="1" i="1" dirty="0"/>
              <a:t>removes sick</a:t>
            </a:r>
            <a:r>
              <a:rPr lang="en" dirty="0"/>
              <a:t> containers from the Varnish load balancer by updating Varnish configuration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Browser applications use </a:t>
            </a:r>
            <a:r>
              <a:rPr lang="en" b="1" i="1" dirty="0"/>
              <a:t>Varnish routes</a:t>
            </a:r>
            <a:r>
              <a:rPr lang="en" dirty="0"/>
              <a:t> to reach services running in containers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24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Platform: Container Dependencies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600" y="3511649"/>
            <a:ext cx="2345250" cy="93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3394950" y="1536750"/>
            <a:ext cx="2593200" cy="13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>
                <a:solidFill>
                  <a:schemeClr val="dk1"/>
                </a:solidFill>
              </a:rPr>
              <a:t>Problem</a:t>
            </a:r>
            <a:r>
              <a:rPr lang="en" sz="2400">
                <a:solidFill>
                  <a:schemeClr val="dk1"/>
                </a:solidFill>
              </a:rPr>
              <a:t>: How can containers discover and bind to other containers?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50" y="1536745"/>
            <a:ext cx="2455807" cy="1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878" y="3511650"/>
            <a:ext cx="2345234" cy="9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600" y="1536745"/>
            <a:ext cx="2455807" cy="13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Shape 277"/>
          <p:cNvCxnSpPr>
            <a:stCxn id="274" idx="3"/>
            <a:endCxn id="273" idx="1"/>
          </p:cNvCxnSpPr>
          <p:nvPr/>
        </p:nvCxnSpPr>
        <p:spPr>
          <a:xfrm>
            <a:off x="2765857" y="2196745"/>
            <a:ext cx="62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>
            <a:stCxn id="273" idx="3"/>
            <a:endCxn id="276" idx="1"/>
          </p:cNvCxnSpPr>
          <p:nvPr/>
        </p:nvCxnSpPr>
        <p:spPr>
          <a:xfrm>
            <a:off x="5988150" y="2196749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79" name="Shape 2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7895" y="1483420"/>
            <a:ext cx="1426650" cy="142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Shape 280"/>
          <p:cNvCxnSpPr>
            <a:stCxn id="276" idx="2"/>
            <a:endCxn id="275" idx="0"/>
          </p:cNvCxnSpPr>
          <p:nvPr/>
        </p:nvCxnSpPr>
        <p:spPr>
          <a:xfrm>
            <a:off x="7684503" y="2856745"/>
            <a:ext cx="0" cy="65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1" name="Shape 281"/>
          <p:cNvCxnSpPr>
            <a:stCxn id="272" idx="3"/>
            <a:endCxn id="275" idx="1"/>
          </p:cNvCxnSpPr>
          <p:nvPr/>
        </p:nvCxnSpPr>
        <p:spPr>
          <a:xfrm>
            <a:off x="5783850" y="3978174"/>
            <a:ext cx="728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2" name="Shape 282"/>
          <p:cNvCxnSpPr>
            <a:stCxn id="272" idx="0"/>
            <a:endCxn id="279" idx="2"/>
          </p:cNvCxnSpPr>
          <p:nvPr/>
        </p:nvCxnSpPr>
        <p:spPr>
          <a:xfrm rot="10800000">
            <a:off x="4611225" y="2910149"/>
            <a:ext cx="0" cy="60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Service Proxy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Problem: How can containers find their containerized dependencies on the same host and different hosts?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We use </a:t>
            </a:r>
            <a:r>
              <a:rPr lang="en" u="sng" dirty="0"/>
              <a:t>Consul</a:t>
            </a:r>
            <a:r>
              <a:rPr lang="en" dirty="0"/>
              <a:t>, </a:t>
            </a:r>
            <a:r>
              <a:rPr lang="en" u="sng" dirty="0"/>
              <a:t>Nginx</a:t>
            </a:r>
            <a:r>
              <a:rPr lang="en" dirty="0"/>
              <a:t> and </a:t>
            </a:r>
            <a:r>
              <a:rPr lang="en" u="sng" dirty="0"/>
              <a:t>Consul Template</a:t>
            </a:r>
            <a:r>
              <a:rPr lang="en" dirty="0"/>
              <a:t> to implement a “Service Proxy” for inter and intra-host container communication.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dirty="0"/>
              <a:t>We built a utility container called “Service Proxy” that uses Consul’s service directory to locate a container's ip address and port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dirty="0"/>
              <a:t>“Service Proxy” then uses Consul Template to create an nginx.conf with load balanced routes for each service container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b="1" i="1" dirty="0"/>
              <a:t>Docker Links</a:t>
            </a:r>
            <a:r>
              <a:rPr lang="en" dirty="0"/>
              <a:t> work for intra-host dependencies but with a </a:t>
            </a:r>
            <a:r>
              <a:rPr lang="en" b="1" i="1" dirty="0"/>
              <a:t>gotcha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Platform: Operations &amp; Monitoring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394950" y="1536750"/>
            <a:ext cx="2593200" cy="13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>
                <a:solidFill>
                  <a:schemeClr val="dk1"/>
                </a:solidFill>
              </a:rPr>
              <a:t>Problem</a:t>
            </a:r>
            <a:r>
              <a:rPr lang="en" sz="2400">
                <a:solidFill>
                  <a:schemeClr val="dk1"/>
                </a:solidFill>
              </a:rPr>
              <a:t>: How do we detect failed or failing containers?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600" y="1536745"/>
            <a:ext cx="2455807" cy="13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Shape 296"/>
          <p:cNvCxnSpPr>
            <a:stCxn id="294" idx="3"/>
            <a:endCxn id="295" idx="1"/>
          </p:cNvCxnSpPr>
          <p:nvPr/>
        </p:nvCxnSpPr>
        <p:spPr>
          <a:xfrm>
            <a:off x="5988150" y="2196749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651" y="1184650"/>
            <a:ext cx="2455800" cy="202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>
            <a:stCxn id="295" idx="2"/>
            <a:endCxn id="299" idx="0"/>
          </p:cNvCxnSpPr>
          <p:nvPr/>
        </p:nvCxnSpPr>
        <p:spPr>
          <a:xfrm>
            <a:off x="7684503" y="2856745"/>
            <a:ext cx="0" cy="65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00" name="Shape 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475" y="1287100"/>
            <a:ext cx="1905000" cy="181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Shape 301"/>
          <p:cNvCxnSpPr>
            <a:stCxn id="297" idx="1"/>
            <a:endCxn id="300" idx="3"/>
          </p:cNvCxnSpPr>
          <p:nvPr/>
        </p:nvCxnSpPr>
        <p:spPr>
          <a:xfrm rot="10800000">
            <a:off x="2211451" y="2196750"/>
            <a:ext cx="125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2" name="Shape 302"/>
          <p:cNvCxnSpPr>
            <a:stCxn id="295" idx="1"/>
            <a:endCxn id="294" idx="3"/>
          </p:cNvCxnSpPr>
          <p:nvPr/>
        </p:nvCxnSpPr>
        <p:spPr>
          <a:xfrm rot="10800000">
            <a:off x="5988300" y="2196745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03" name="Shape 303"/>
          <p:cNvCxnSpPr>
            <a:stCxn id="304" idx="1"/>
            <a:endCxn id="297" idx="2"/>
          </p:cNvCxnSpPr>
          <p:nvPr/>
        </p:nvCxnSpPr>
        <p:spPr>
          <a:xfrm rot="10800000">
            <a:off x="4691475" y="3208747"/>
            <a:ext cx="1955100" cy="1003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304" name="Shape 3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6575" y="3511660"/>
            <a:ext cx="2075849" cy="14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Operations &amp; Monitoring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Problem: How do we </a:t>
            </a:r>
            <a:r>
              <a:rPr lang="en" b="1" i="1"/>
              <a:t>monitor containers</a:t>
            </a:r>
            <a:r>
              <a:rPr lang="en"/>
              <a:t> and </a:t>
            </a:r>
            <a:r>
              <a:rPr lang="en" b="1" i="1"/>
              <a:t>notify and escalate</a:t>
            </a:r>
            <a:r>
              <a:rPr lang="en"/>
              <a:t> when containerized services aren’t healthy?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use </a:t>
            </a:r>
            <a:r>
              <a:rPr lang="en" u="sng"/>
              <a:t>Uptime</a:t>
            </a:r>
            <a:r>
              <a:rPr lang="en"/>
              <a:t> and </a:t>
            </a:r>
            <a:r>
              <a:rPr lang="en" u="sng"/>
              <a:t>VictorOps</a:t>
            </a:r>
            <a:r>
              <a:rPr lang="en"/>
              <a:t> monitor our containerized services.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 utility container monitors Docker container lifecycle events and </a:t>
            </a:r>
            <a:r>
              <a:rPr lang="en" b="1" i="1"/>
              <a:t>automatically registers a service check with Uptime</a:t>
            </a:r>
            <a:r>
              <a:rPr lang="en"/>
              <a:t> when a container starts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Uptime </a:t>
            </a:r>
            <a:r>
              <a:rPr lang="en" b="1" i="1"/>
              <a:t>service interruptions to </a:t>
            </a:r>
            <a:r>
              <a:rPr lang="en"/>
              <a:t>VictorOps for on-call scheduling, paging and escalation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28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Platform: Operations &amp; Monitoring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277925" y="1693800"/>
            <a:ext cx="3017099" cy="17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>
                <a:solidFill>
                  <a:schemeClr val="dk1"/>
                </a:solidFill>
              </a:rPr>
              <a:t>Problem</a:t>
            </a:r>
            <a:r>
              <a:rPr lang="en" sz="2400">
                <a:solidFill>
                  <a:schemeClr val="dk1"/>
                </a:solidFill>
              </a:rPr>
              <a:t>: How do we monitor the resource usage of hosts and containers?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600" y="1395245"/>
            <a:ext cx="2455807" cy="13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Shape 318"/>
          <p:cNvCxnSpPr>
            <a:stCxn id="316" idx="3"/>
            <a:endCxn id="317" idx="1"/>
          </p:cNvCxnSpPr>
          <p:nvPr/>
        </p:nvCxnSpPr>
        <p:spPr>
          <a:xfrm rot="10800000" flipH="1">
            <a:off x="5295024" y="2055150"/>
            <a:ext cx="1161600" cy="5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9" name="Shape 319"/>
          <p:cNvCxnSpPr>
            <a:stCxn id="317" idx="1"/>
            <a:endCxn id="316" idx="3"/>
          </p:cNvCxnSpPr>
          <p:nvPr/>
        </p:nvCxnSpPr>
        <p:spPr>
          <a:xfrm flipH="1">
            <a:off x="5295000" y="2055245"/>
            <a:ext cx="1161600" cy="5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600" y="3006000"/>
            <a:ext cx="24558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Shape 321"/>
          <p:cNvCxnSpPr>
            <a:stCxn id="316" idx="3"/>
          </p:cNvCxnSpPr>
          <p:nvPr/>
        </p:nvCxnSpPr>
        <p:spPr>
          <a:xfrm>
            <a:off x="5295024" y="2571750"/>
            <a:ext cx="1279500" cy="75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2" name="Shape 3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625" y="1866900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29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005068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My World Needed To Change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5+ individual teams building “micro services” in Java and Scala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Frictionless deployment of “micro-services” using Chef &amp; AWS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25+ separate “micro-services” deployed in the previous 18 months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Each service is typically deployed to a single AWS virtual machine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Each service is deployed 6x - dev, test, staging (2x) and production (2x)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25+ “micro-services” became nearly 150 AWS virtual machines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Drillinginfo Docker Platform - Operations &amp; Monitoring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Problem: How do we </a:t>
            </a:r>
            <a:r>
              <a:rPr lang="en" b="1" i="1"/>
              <a:t>monitor</a:t>
            </a:r>
            <a:r>
              <a:rPr lang="en"/>
              <a:t> our Docker host’s r</a:t>
            </a:r>
            <a:r>
              <a:rPr lang="en" b="1" i="1"/>
              <a:t>esource usage</a:t>
            </a:r>
            <a:r>
              <a:rPr lang="en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use Datadog to monitor the Docker host utilization and the service’s metrics.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Datadog helps us visualize the resource usage on a host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Datadog helps us understand how our services are performing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Datadog helps us understand how to “pack” containers onto hosts by exposing the current utilization of CPU and memory resources on the host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30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Overview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358" y="867075"/>
            <a:ext cx="7467284" cy="3833733"/>
            <a:chOff x="701879" y="867075"/>
            <a:chExt cx="7697570" cy="4276424"/>
          </a:xfrm>
        </p:grpSpPr>
        <p:pic>
          <p:nvPicPr>
            <p:cNvPr id="334" name="Shape 3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1879" y="974550"/>
              <a:ext cx="1330225" cy="872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Shape 3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17376" y="1015935"/>
              <a:ext cx="725577" cy="789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Shape 3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91691" y="1019149"/>
              <a:ext cx="1007746" cy="783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Shape 3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01156" y="4465125"/>
              <a:ext cx="1499526" cy="471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Shape 3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22194" y="4456429"/>
              <a:ext cx="1330225" cy="488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Shape 33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78836" y="4258127"/>
              <a:ext cx="1120613" cy="885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Shape 34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872969" y="2112212"/>
              <a:ext cx="1876959" cy="1087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1" name="Shape 341"/>
            <p:cNvCxnSpPr>
              <a:stCxn id="338" idx="1"/>
              <a:endCxn id="337" idx="3"/>
            </p:cNvCxnSpPr>
            <p:nvPr/>
          </p:nvCxnSpPr>
          <p:spPr>
            <a:xfrm rot="10800000">
              <a:off x="4300694" y="4700807"/>
              <a:ext cx="1021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2" name="Shape 342"/>
            <p:cNvCxnSpPr>
              <a:stCxn id="338" idx="3"/>
              <a:endCxn id="339" idx="1"/>
            </p:cNvCxnSpPr>
            <p:nvPr/>
          </p:nvCxnSpPr>
          <p:spPr>
            <a:xfrm>
              <a:off x="6652419" y="4700807"/>
              <a:ext cx="626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3" name="Shape 343"/>
            <p:cNvCxnSpPr>
              <a:stCxn id="334" idx="3"/>
              <a:endCxn id="335" idx="1"/>
            </p:cNvCxnSpPr>
            <p:nvPr/>
          </p:nvCxnSpPr>
          <p:spPr>
            <a:xfrm>
              <a:off x="2032104" y="1410866"/>
              <a:ext cx="12851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4" name="Shape 344"/>
            <p:cNvSpPr/>
            <p:nvPr/>
          </p:nvSpPr>
          <p:spPr>
            <a:xfrm>
              <a:off x="741449" y="4516433"/>
              <a:ext cx="1250999" cy="368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UPTIME</a:t>
              </a:r>
            </a:p>
          </p:txBody>
        </p:sp>
        <p:cxnSp>
          <p:nvCxnSpPr>
            <p:cNvPr id="345" name="Shape 345"/>
            <p:cNvCxnSpPr>
              <a:stCxn id="344" idx="3"/>
              <a:endCxn id="337" idx="1"/>
            </p:cNvCxnSpPr>
            <p:nvPr/>
          </p:nvCxnSpPr>
          <p:spPr>
            <a:xfrm>
              <a:off x="1992449" y="4700783"/>
              <a:ext cx="8088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pic>
          <p:nvPicPr>
            <p:cNvPr id="346" name="Shape 34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32165" y="2312422"/>
              <a:ext cx="869635" cy="687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Shape 3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46654" y="3275316"/>
              <a:ext cx="1240655" cy="7543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8" name="Shape 348"/>
            <p:cNvCxnSpPr>
              <a:stCxn id="346" idx="2"/>
              <a:endCxn id="347" idx="0"/>
            </p:cNvCxnSpPr>
            <p:nvPr/>
          </p:nvCxnSpPr>
          <p:spPr>
            <a:xfrm>
              <a:off x="1366982" y="2999501"/>
              <a:ext cx="0" cy="275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9" name="Shape 349"/>
            <p:cNvCxnSpPr>
              <a:stCxn id="344" idx="0"/>
              <a:endCxn id="347" idx="2"/>
            </p:cNvCxnSpPr>
            <p:nvPr/>
          </p:nvCxnSpPr>
          <p:spPr>
            <a:xfrm rot="10800000">
              <a:off x="1366949" y="4029533"/>
              <a:ext cx="0" cy="48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0" name="Shape 350"/>
            <p:cNvCxnSpPr>
              <a:stCxn id="340" idx="2"/>
              <a:endCxn id="337" idx="0"/>
            </p:cNvCxnSpPr>
            <p:nvPr/>
          </p:nvCxnSpPr>
          <p:spPr>
            <a:xfrm rot="5400000">
              <a:off x="3548449" y="3202112"/>
              <a:ext cx="1265400" cy="12606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351" name="Shape 351"/>
            <p:cNvCxnSpPr>
              <a:stCxn id="336" idx="2"/>
              <a:endCxn id="340" idx="3"/>
            </p:cNvCxnSpPr>
            <p:nvPr/>
          </p:nvCxnSpPr>
          <p:spPr>
            <a:xfrm rot="5400000">
              <a:off x="6396014" y="1156558"/>
              <a:ext cx="853500" cy="2145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352" name="Shape 352"/>
            <p:cNvCxnSpPr>
              <a:stCxn id="346" idx="3"/>
              <a:endCxn id="340" idx="1"/>
            </p:cNvCxnSpPr>
            <p:nvPr/>
          </p:nvCxnSpPr>
          <p:spPr>
            <a:xfrm>
              <a:off x="1801800" y="2655962"/>
              <a:ext cx="2071200" cy="6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pic>
          <p:nvPicPr>
            <p:cNvPr id="353" name="Shape 3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977575" y="867075"/>
              <a:ext cx="1611142" cy="1087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4" name="Shape 354"/>
            <p:cNvCxnSpPr>
              <a:stCxn id="335" idx="3"/>
              <a:endCxn id="353" idx="1"/>
            </p:cNvCxnSpPr>
            <p:nvPr/>
          </p:nvCxnSpPr>
          <p:spPr>
            <a:xfrm>
              <a:off x="4042953" y="1410850"/>
              <a:ext cx="934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5" name="Shape 355"/>
            <p:cNvCxnSpPr>
              <a:stCxn id="336" idx="1"/>
              <a:endCxn id="353" idx="3"/>
            </p:cNvCxnSpPr>
            <p:nvPr/>
          </p:nvCxnSpPr>
          <p:spPr>
            <a:xfrm rot="10800000">
              <a:off x="6588591" y="1410879"/>
              <a:ext cx="80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6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31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Wrap Up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Docker container technology and the Drillinginfo Docker Platform provide our “micro-services” infrastructure the following benefits: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Reduced cost for IaaS hosting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Reduced waste of virtual machine resources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Standardized deployment mechanism for “micro-services”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Standardized service directory, service discovery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Standardized metrics dashboards, monitoring and alerting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32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Future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Chef has gotten us where we are today but </a:t>
            </a:r>
            <a:r>
              <a:rPr lang="en" b="1" i="1"/>
              <a:t>not where we want to be</a:t>
            </a:r>
            <a:r>
              <a:rPr lang="en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Container orchestration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Host provisioning and pooling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33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Orchestration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Docker Compose</a:t>
            </a:r>
            <a:r>
              <a:rPr lang="en"/>
              <a:t> will </a:t>
            </a:r>
            <a:r>
              <a:rPr lang="en" b="1" i="1"/>
              <a:t>replace Chef roles</a:t>
            </a:r>
            <a:r>
              <a:rPr lang="en"/>
              <a:t> defining the “micro-services” deployed on our platform and which Docker host they run on.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Docker Compose YAML file: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Defines which containerized “micro-services” run on which host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Define the environment variables for each 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i="1"/>
              <a:t>I believe that IaaS providers will standardize on Docker Compose for container orchestration.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34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Provisioning &amp; Pooling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Docker Machine</a:t>
            </a:r>
            <a:r>
              <a:rPr lang="en"/>
              <a:t> will </a:t>
            </a:r>
            <a:r>
              <a:rPr lang="en" b="1" i="1"/>
              <a:t>replace Chef for provisioning virtual machines</a:t>
            </a:r>
            <a:r>
              <a:rPr lang="en"/>
              <a:t> with Docker.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Docker Machine automates the provisioning of Docker hosts</a:t>
            </a:r>
          </a:p>
          <a:p>
            <a:pPr rtl="0">
              <a:spcBef>
                <a:spcPts val="0"/>
              </a:spcBef>
              <a:buNone/>
            </a:pPr>
            <a:r>
              <a:rPr lang="en" u="sng"/>
              <a:t>Docker Swarm</a:t>
            </a:r>
            <a:r>
              <a:rPr lang="en"/>
              <a:t> will </a:t>
            </a:r>
            <a:r>
              <a:rPr lang="en" b="1" i="1"/>
              <a:t>replace Chef for scheduling containers</a:t>
            </a:r>
            <a:r>
              <a:rPr lang="en"/>
              <a:t> on a host.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Swarm combines Docker Machines into a single pool of compute and memory resources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Swarm provides container scheduling and supports plug-in schedulers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Docker Compose</a:t>
            </a:r>
            <a:r>
              <a:rPr lang="en"/>
              <a:t> will define all the containers that run on the Swarm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35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Running Your Services On Docker: Thank You!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Questions?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36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Contact Info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Please feel free to contact me with any additional questions or comments!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robert.bastian@drillinginfo.com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LinkedIn: rbastian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Twitter: @rbastian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37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Running Your Services On Docker - Links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0142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https://www.docker.com/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https://hub.docker.com/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https://jenkins-ci.org/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https://www.chef.io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https://www.consul.io/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8"/>
              </a:rPr>
              <a:t>github.com/gliderlabs/registrator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457200" indent="-228600">
              <a:lnSpc>
                <a:spcPct val="90000"/>
              </a:lnSpc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https://hashicorp.com/blog/introducing-consul-template.html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endParaRPr lang="en" u="sng" dirty="0">
              <a:solidFill>
                <a:schemeClr val="hlink"/>
              </a:solidFill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57200" lvl="0" indent="-228600">
              <a:lnSpc>
                <a:spcPct val="90000"/>
              </a:lnSpc>
            </a:pPr>
            <a:r>
              <a:rPr lang="en" u="sng" dirty="0" smtClean="0">
                <a:solidFill>
                  <a:schemeClr val="hlink"/>
                </a:solidFill>
                <a:hlinkClick r:id="rId10"/>
              </a:rPr>
              <a:t>https</a:t>
            </a:r>
            <a:r>
              <a:rPr lang="en" u="sng" dirty="0">
                <a:solidFill>
                  <a:schemeClr val="hlink"/>
                </a:solidFill>
                <a:hlinkClick r:id="rId10"/>
              </a:rPr>
              <a:t>://www.varnish-cache.org/</a:t>
            </a:r>
          </a:p>
          <a:p>
            <a:pPr marL="457200" lvl="0" indent="-228600">
              <a:lnSpc>
                <a:spcPct val="90000"/>
              </a:lnSpc>
            </a:pPr>
            <a:r>
              <a:rPr lang="en" u="sng" dirty="0">
                <a:solidFill>
                  <a:schemeClr val="hlink"/>
                </a:solidFill>
                <a:hlinkClick r:id="rId11"/>
              </a:rPr>
              <a:t>https://www.nginx.com/</a:t>
            </a:r>
          </a:p>
          <a:p>
            <a:pPr marL="457200" lvl="0" indent="-228600">
              <a:lnSpc>
                <a:spcPct val="90000"/>
              </a:lnSpc>
            </a:pPr>
            <a:r>
              <a:rPr lang="en" u="sng" dirty="0">
                <a:solidFill>
                  <a:schemeClr val="hlink"/>
                </a:solidFill>
                <a:hlinkClick r:id="rId12"/>
              </a:rPr>
              <a:t>https://github.com/fzaninotto/uptime</a:t>
            </a:r>
          </a:p>
          <a:p>
            <a:pPr marL="457200" lvl="0" indent="-228600">
              <a:lnSpc>
                <a:spcPct val="90000"/>
              </a:lnSpc>
            </a:pPr>
            <a:r>
              <a:rPr lang="en" u="sng" dirty="0">
                <a:solidFill>
                  <a:schemeClr val="hlink"/>
                </a:solidFill>
                <a:hlinkClick r:id="rId13"/>
              </a:rPr>
              <a:t>https://victorops.com/</a:t>
            </a:r>
          </a:p>
          <a:p>
            <a:pPr marL="457200" lvl="0" indent="-228600">
              <a:lnSpc>
                <a:spcPct val="90000"/>
              </a:lnSpc>
            </a:pPr>
            <a:r>
              <a:rPr lang="en" u="sng" dirty="0">
                <a:solidFill>
                  <a:schemeClr val="hlink"/>
                </a:solidFill>
                <a:hlinkClick r:id="rId14"/>
              </a:rPr>
              <a:t>https://www.datadoghq.com/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38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/>
          <p:cNvSpPr txBox="1">
            <a:spLocks noGrp="1"/>
          </p:cNvSpPr>
          <p:nvPr/>
        </p:nvSpPr>
        <p:spPr bwMode="white">
          <a:xfrm>
            <a:off x="8620127" y="4811318"/>
            <a:ext cx="481013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fld id="{C73A46F4-B108-DA4D-84DD-AF322124C16C}" type="slidenum">
              <a:rPr lang="en-US" sz="1000" smtClean="0">
                <a:solidFill>
                  <a:srgbClr val="FFFFFF"/>
                </a:solidFill>
                <a:ea typeface="Osaka" charset="0"/>
                <a:cs typeface="Osaka" charset="0"/>
              </a:rPr>
              <a:pPr algn="r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t>39</a:t>
            </a:fld>
            <a:endParaRPr lang="en-US" sz="1000" smtClean="0">
              <a:solidFill>
                <a:srgbClr val="FFFFFF"/>
              </a:solidFill>
              <a:ea typeface="Osaka" charset="0"/>
              <a:cs typeface="Osaka" charset="0"/>
            </a:endParaRPr>
          </a:p>
        </p:txBody>
      </p:sp>
      <p:grpSp>
        <p:nvGrpSpPr>
          <p:cNvPr id="47108" name="Group 12"/>
          <p:cNvGrpSpPr>
            <a:grpSpLocks/>
          </p:cNvGrpSpPr>
          <p:nvPr/>
        </p:nvGrpSpPr>
        <p:grpSpPr bwMode="auto">
          <a:xfrm>
            <a:off x="1900237" y="2484838"/>
            <a:ext cx="5503865" cy="1909763"/>
            <a:chOff x="948" y="2183"/>
            <a:chExt cx="3467" cy="1604"/>
          </a:xfrm>
        </p:grpSpPr>
        <p:sp>
          <p:nvSpPr>
            <p:cNvPr id="47113" name="TextBox 11"/>
            <p:cNvSpPr txBox="1">
              <a:spLocks noChangeArrowheads="1"/>
            </p:cNvSpPr>
            <p:nvPr/>
          </p:nvSpPr>
          <p:spPr bwMode="auto">
            <a:xfrm>
              <a:off x="948" y="2183"/>
              <a:ext cx="3467" cy="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 err="1" smtClean="0">
                  <a:solidFill>
                    <a:srgbClr val="000000"/>
                  </a:solidFill>
                  <a:ea typeface="Osaka" charset="0"/>
                  <a:cs typeface="Osaka" charset="0"/>
                </a:rPr>
                <a:t>www.synerzip.com</a:t>
              </a:r>
              <a:endParaRPr lang="en-US" sz="2800" dirty="0" smtClean="0">
                <a:solidFill>
                  <a:srgbClr val="000000"/>
                </a:solidFill>
                <a:ea typeface="Osaka" charset="0"/>
                <a:cs typeface="Osaka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 err="1" smtClean="0">
                  <a:solidFill>
                    <a:srgbClr val="000000"/>
                  </a:solidFill>
                  <a:ea typeface="Osaka" charset="0"/>
                  <a:cs typeface="Osaka" charset="0"/>
                </a:rPr>
                <a:t>Ashish</a:t>
              </a:r>
              <a:r>
                <a:rPr lang="en-US" sz="2800" dirty="0" smtClean="0">
                  <a:solidFill>
                    <a:srgbClr val="000000"/>
                  </a:solidFill>
                  <a:ea typeface="Osaka" charset="0"/>
                  <a:cs typeface="Osaka" charset="0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ea typeface="Osaka" charset="0"/>
                  <a:cs typeface="Osaka" charset="0"/>
                </a:rPr>
                <a:t>Shanker</a:t>
              </a:r>
              <a:endParaRPr lang="en-US" sz="2800" dirty="0" smtClean="0">
                <a:solidFill>
                  <a:srgbClr val="000000"/>
                </a:solidFill>
                <a:ea typeface="Osaka" charset="0"/>
                <a:cs typeface="Osaka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 err="1" smtClean="0">
                  <a:solidFill>
                    <a:srgbClr val="000000"/>
                  </a:solidFill>
                  <a:ea typeface="Osaka" charset="0"/>
                  <a:cs typeface="Osaka" charset="0"/>
                </a:rPr>
                <a:t>Ashish.Shanker@synerzip.com</a:t>
              </a:r>
              <a:endParaRPr lang="en-US" sz="2800" dirty="0" smtClean="0">
                <a:solidFill>
                  <a:srgbClr val="000000"/>
                </a:solidFill>
                <a:ea typeface="Osaka" charset="0"/>
                <a:cs typeface="Osaka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000000"/>
                  </a:solidFill>
                  <a:ea typeface="Osaka" charset="0"/>
                  <a:cs typeface="Osaka" charset="0"/>
                </a:rPr>
                <a:t>469.374.0500 </a:t>
              </a:r>
            </a:p>
          </p:txBody>
        </p:sp>
        <p:sp>
          <p:nvSpPr>
            <p:cNvPr id="47114" name="TextBox 13"/>
            <p:cNvSpPr txBox="1">
              <a:spLocks noChangeArrowheads="1"/>
            </p:cNvSpPr>
            <p:nvPr/>
          </p:nvSpPr>
          <p:spPr bwMode="auto">
            <a:xfrm>
              <a:off x="2812" y="2447"/>
              <a:ext cx="11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endParaRPr lang="en-US" smtClean="0">
                <a:solidFill>
                  <a:srgbClr val="000000"/>
                </a:solidFill>
                <a:ea typeface="Osaka" charset="0"/>
                <a:cs typeface="Osaka" charset="0"/>
              </a:endParaRPr>
            </a:p>
          </p:txBody>
        </p:sp>
      </p:grpSp>
      <p:pic>
        <p:nvPicPr>
          <p:cNvPr id="47110" name="Picture 1" descr="Synerzip-Logo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02" y="1257302"/>
            <a:ext cx="5537996" cy="9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862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Docker? COST!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AWS bill is too damn high!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Decline in the global price of oil causing churn in our business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6 AWS virtual machines per service isn’t sustainable with our budget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AWS monthly bill started to gain visibility from sr. management and </a:t>
            </a:r>
            <a:r>
              <a:rPr lang="en" b="1" i="1"/>
              <a:t>the board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0923"/>
            <a:ext cx="8520599" cy="572699"/>
          </a:xfrm>
        </p:spPr>
        <p:txBody>
          <a:bodyPr/>
          <a:lstStyle/>
          <a:p>
            <a:r>
              <a:rPr lang="en-US" dirty="0" smtClean="0"/>
              <a:t>Synerzip in a Nutshell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7416" y="892995"/>
            <a:ext cx="8325042" cy="48554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SzPct val="9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666666"/>
              </a:buClr>
              <a:buSzPct val="90000"/>
              <a:buFont typeface="Wingdings" charset="2"/>
              <a:buChar char="u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Software product development </a:t>
            </a: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partner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for small/mid-sized technology companies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Exclusive focus on small/mid-sized technology companies, typically venture-backed companies in growth phase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definition, all Synerzip work is the IP of its respective clients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Deep experience in full SDLC – design,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QA/testing, deployment</a:t>
            </a:r>
          </a:p>
          <a:p>
            <a:pPr marL="552450" marR="0" lvl="0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charset="2"/>
              <a:buChar char="u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Dedicated team of </a:t>
            </a: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 caliber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software professionals for each client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Seamlessly extends client’s local team offering full transparency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Stable teams with very low turn-over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just “staff augmentation, but provide full management support</a:t>
            </a:r>
          </a:p>
          <a:p>
            <a:pPr marL="552450" marR="0" lvl="0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charset="2"/>
              <a:buChar char="u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Actually </a:t>
            </a: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reduces risk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development/delivery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Experienced team – uses appropriate level of engineering discipline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Practices Agile development – responsive yet disciplined</a:t>
            </a:r>
          </a:p>
          <a:p>
            <a:pPr marL="552450" marR="0" lvl="0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charset="2"/>
              <a:buChar char="u"/>
              <a:tabLst/>
              <a:defRPr/>
            </a:pP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Reduces cost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dual-site team, 50% cost advantage</a:t>
            </a:r>
          </a:p>
          <a:p>
            <a:pPr marL="552450" marR="0" lvl="0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charset="2"/>
              <a:buChar char="u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Offers long-term </a:t>
            </a: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flexibility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allows (facilitates) taking offshore team captive – aka “BOT” option</a:t>
            </a: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2A032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3825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666666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6666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64925" y="0"/>
            <a:ext cx="8625393" cy="6858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2"/>
                </a:solidFill>
                <a:latin typeface="Arial" charset="0"/>
              </a:rPr>
              <a:t>Synerzip Clients</a:t>
            </a:r>
            <a:endParaRPr lang="en-US" sz="4000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48181" name="Picture 48180" descr="zs-associates-squarelogo-141381964635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2" y="700703"/>
            <a:ext cx="661032" cy="495774"/>
          </a:xfrm>
          <a:prstGeom prst="rect">
            <a:avLst/>
          </a:prstGeom>
        </p:spPr>
      </p:pic>
      <p:pic>
        <p:nvPicPr>
          <p:cNvPr id="30" name="Picture 29" descr="prodagi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30" y="4378912"/>
            <a:ext cx="1204271" cy="375186"/>
          </a:xfrm>
          <a:prstGeom prst="rect">
            <a:avLst/>
          </a:prstGeom>
        </p:spPr>
      </p:pic>
      <p:pic>
        <p:nvPicPr>
          <p:cNvPr id="48177" name="Picture 48176" descr="scsRenewabl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38" y="4498109"/>
            <a:ext cx="1238815" cy="255989"/>
          </a:xfrm>
          <a:prstGeom prst="rect">
            <a:avLst/>
          </a:prstGeom>
        </p:spPr>
      </p:pic>
      <p:pic>
        <p:nvPicPr>
          <p:cNvPr id="48182" name="Picture 48181" descr="ZULU_Website_Header2-e140564981960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29" y="481462"/>
            <a:ext cx="2022671" cy="204338"/>
          </a:xfrm>
          <a:prstGeom prst="rect">
            <a:avLst/>
          </a:prstGeom>
        </p:spPr>
      </p:pic>
      <p:pic>
        <p:nvPicPr>
          <p:cNvPr id="48134" name="Picture 7" descr="fxks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9" r="8333"/>
          <a:stretch>
            <a:fillRect/>
          </a:stretch>
        </p:blipFill>
        <p:spPr bwMode="auto">
          <a:xfrm>
            <a:off x="3199752" y="774378"/>
            <a:ext cx="1352011" cy="35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PDX LOgo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43" y="4058455"/>
            <a:ext cx="669715" cy="561453"/>
          </a:xfrm>
          <a:prstGeom prst="rect">
            <a:avLst/>
          </a:prstGeom>
        </p:spPr>
      </p:pic>
      <p:pic>
        <p:nvPicPr>
          <p:cNvPr id="29" name="Picture 28" descr="prezi-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80" y="3868377"/>
            <a:ext cx="998314" cy="480193"/>
          </a:xfrm>
          <a:prstGeom prst="rect">
            <a:avLst/>
          </a:prstGeom>
        </p:spPr>
      </p:pic>
      <p:pic>
        <p:nvPicPr>
          <p:cNvPr id="13" name="Picture 12" descr="googl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18" y="2552874"/>
            <a:ext cx="1259809" cy="410684"/>
          </a:xfrm>
          <a:prstGeom prst="rect">
            <a:avLst/>
          </a:prstGeom>
        </p:spPr>
      </p:pic>
      <p:pic>
        <p:nvPicPr>
          <p:cNvPr id="9" name="Picture 8" descr="Core-concept-logo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33" y="3254817"/>
            <a:ext cx="1250574" cy="395167"/>
          </a:xfrm>
          <a:prstGeom prst="rect">
            <a:avLst/>
          </a:prstGeom>
        </p:spPr>
      </p:pic>
      <p:pic>
        <p:nvPicPr>
          <p:cNvPr id="48129" name="Picture 2" descr="itko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1" t="18491" r="20689" b="18114"/>
          <a:stretch>
            <a:fillRect/>
          </a:stretch>
        </p:blipFill>
        <p:spPr bwMode="auto">
          <a:xfrm>
            <a:off x="364242" y="1137732"/>
            <a:ext cx="817489" cy="27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3" descr="skywir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9091"/>
          <a:stretch>
            <a:fillRect/>
          </a:stretch>
        </p:blipFill>
        <p:spPr bwMode="auto">
          <a:xfrm>
            <a:off x="2635046" y="1848916"/>
            <a:ext cx="862904" cy="34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 descr="unwire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7" b="31100"/>
          <a:stretch>
            <a:fillRect/>
          </a:stretch>
        </p:blipFill>
        <p:spPr bwMode="auto">
          <a:xfrm>
            <a:off x="4565227" y="3152749"/>
            <a:ext cx="1067278" cy="15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 descr="mediaCart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5" r="1888" b="32108"/>
          <a:stretch>
            <a:fillRect/>
          </a:stretch>
        </p:blipFill>
        <p:spPr bwMode="auto">
          <a:xfrm>
            <a:off x="3361149" y="1177240"/>
            <a:ext cx="1180817" cy="15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 descr="barfly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16000" r="20000" b="12000"/>
          <a:stretch>
            <a:fillRect/>
          </a:stretch>
        </p:blipFill>
        <p:spPr bwMode="auto">
          <a:xfrm>
            <a:off x="182576" y="1493325"/>
            <a:ext cx="635825" cy="35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8" descr="Gimmal_Group_Inc_logo_2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21239" r="7895" b="22124"/>
          <a:stretch>
            <a:fillRect/>
          </a:stretch>
        </p:blipFill>
        <p:spPr bwMode="auto">
          <a:xfrm>
            <a:off x="3140673" y="2619837"/>
            <a:ext cx="1317066" cy="28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0" descr="DEP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6" y="2520588"/>
            <a:ext cx="1089986" cy="20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1" descr="CAPS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75" y="3034218"/>
            <a:ext cx="1453313" cy="40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2" descr="untitle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79" y="1848916"/>
            <a:ext cx="1317066" cy="24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14" descr="servient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9" y="3350302"/>
            <a:ext cx="772074" cy="24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16" descr="logo_black_147x4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1" y="3231769"/>
            <a:ext cx="1044570" cy="22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17" descr="Yagna iQ - Grow with Knowledge">
            <a:hlinkClick r:id="rId24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6" y="2876179"/>
            <a:ext cx="1192172" cy="28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18" descr="COlogo">
            <a:hlinkClick r:id="rId26"/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3"/>
          <a:stretch>
            <a:fillRect/>
          </a:stretch>
        </p:blipFill>
        <p:spPr bwMode="auto">
          <a:xfrm>
            <a:off x="273410" y="2244017"/>
            <a:ext cx="862904" cy="21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19" descr="credant_logo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/>
          <a:stretch>
            <a:fillRect/>
          </a:stretch>
        </p:blipFill>
        <p:spPr bwMode="auto">
          <a:xfrm>
            <a:off x="1726724" y="1414302"/>
            <a:ext cx="1180817" cy="41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20" descr="AwardLog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r="4762"/>
          <a:stretch>
            <a:fillRect/>
          </a:stretch>
        </p:blipFill>
        <p:spPr bwMode="auto">
          <a:xfrm>
            <a:off x="1999220" y="2876181"/>
            <a:ext cx="862904" cy="2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2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57"/>
          <a:stretch>
            <a:fillRect/>
          </a:stretch>
        </p:blipFill>
        <p:spPr bwMode="auto">
          <a:xfrm>
            <a:off x="3134620" y="1414304"/>
            <a:ext cx="908321" cy="24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21" descr="Pavilion_logo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3" y="1983084"/>
            <a:ext cx="953737" cy="20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23" descr="logo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 b="25333"/>
          <a:stretch>
            <a:fillRect/>
          </a:stretch>
        </p:blipFill>
        <p:spPr bwMode="auto">
          <a:xfrm>
            <a:off x="182576" y="782142"/>
            <a:ext cx="1453313" cy="3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24" descr="Logo">
            <a:hlinkClick r:id="rId33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06" y="2955198"/>
            <a:ext cx="726658" cy="45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50" name="Group 25"/>
          <p:cNvGrpSpPr>
            <a:grpSpLocks/>
          </p:cNvGrpSpPr>
          <p:nvPr/>
        </p:nvGrpSpPr>
        <p:grpSpPr bwMode="auto">
          <a:xfrm>
            <a:off x="4744025" y="2132743"/>
            <a:ext cx="1419252" cy="513633"/>
            <a:chOff x="1680" y="3168"/>
            <a:chExt cx="1540" cy="672"/>
          </a:xfrm>
        </p:grpSpPr>
        <p:pic>
          <p:nvPicPr>
            <p:cNvPr id="48175" name="Picture 26" descr="menu-main_01">
              <a:hlinkClick r:id="rId35"/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168"/>
              <a:ext cx="864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76" name="Picture 27" descr="menu-main_02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12"/>
            <a:stretch>
              <a:fillRect/>
            </a:stretch>
          </p:blipFill>
          <p:spPr bwMode="auto">
            <a:xfrm>
              <a:off x="1680" y="3654"/>
              <a:ext cx="154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51" name="Picture 28" descr="fd2s">
            <a:hlinkClick r:id="rId38" tooltip="hom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162" y="2132743"/>
            <a:ext cx="499576" cy="43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29" descr="header_logoclick">
            <a:hlinkClick r:id="rId40"/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30" y="2797158"/>
            <a:ext cx="408745" cy="3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30" descr="The Broadlane Logo">
            <a:hlinkClick r:id="rId42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26422" r="19231" b="20734"/>
          <a:stretch>
            <a:fillRect/>
          </a:stretch>
        </p:blipFill>
        <p:spPr bwMode="auto">
          <a:xfrm>
            <a:off x="5066263" y="1793303"/>
            <a:ext cx="817489" cy="23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31" descr="Web-based Church Software from Fellowship Technologies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" b="4636"/>
          <a:stretch>
            <a:fillRect/>
          </a:stretch>
        </p:blipFill>
        <p:spPr bwMode="auto">
          <a:xfrm>
            <a:off x="1227145" y="2100834"/>
            <a:ext cx="908321" cy="35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5" name="Picture 32" descr="arcOne_logo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1" b="25829"/>
          <a:stretch>
            <a:fillRect/>
          </a:stretch>
        </p:blipFill>
        <p:spPr bwMode="auto">
          <a:xfrm>
            <a:off x="5319661" y="1485048"/>
            <a:ext cx="772074" cy="1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6" name="Picture 33" descr="Neofirma">
            <a:hlinkClick r:id="rId46" tooltip="Neofirma"/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23" y="1313014"/>
            <a:ext cx="908321" cy="34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7" name="Picture 34" descr="logo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9" r="75951" b="8218"/>
          <a:stretch>
            <a:fillRect/>
          </a:stretch>
        </p:blipFill>
        <p:spPr bwMode="auto">
          <a:xfrm>
            <a:off x="818402" y="1453811"/>
            <a:ext cx="862904" cy="39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8" name="Picture 35" descr="smlogo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12" y="782140"/>
            <a:ext cx="1180817" cy="33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9" name="Picture 36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35" y="2836669"/>
            <a:ext cx="408745" cy="2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0" name="Picture 37" descr="SevaYatra">
            <a:hlinkClick r:id="rId51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99" y="3254819"/>
            <a:ext cx="817489" cy="26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1" name="Picture 39" descr="coreConcept_logo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xfrm>
            <a:off x="4042945" y="1611856"/>
            <a:ext cx="653802" cy="35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2" name="Picture 40" descr="Quick-office-logo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4" r="5486" b="22581"/>
          <a:stretch>
            <a:fillRect/>
          </a:stretch>
        </p:blipFill>
        <p:spPr bwMode="auto">
          <a:xfrm>
            <a:off x="1635616" y="1137732"/>
            <a:ext cx="1271650" cy="27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3" name="Picture 41" descr="provalogo01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75" y="2244017"/>
            <a:ext cx="862904" cy="25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4" name="Picture 42" descr="eGistics-logo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9906" r="5714" b="32710"/>
          <a:stretch>
            <a:fillRect/>
          </a:stretch>
        </p:blipFill>
        <p:spPr bwMode="auto">
          <a:xfrm>
            <a:off x="3543366" y="2046467"/>
            <a:ext cx="1407898" cy="1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5" name="Picture 43" descr="logo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80" y="2955198"/>
            <a:ext cx="681242" cy="33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6" name="Picture 2" descr="FuelQuest: Optimize. Comply. Lead.">
            <a:hlinkClick r:id="rId58" tooltip="FuelQuest"/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51" y="1137732"/>
            <a:ext cx="1314228" cy="25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7" name="Picture 4" descr="logo">
            <a:hlinkClick r:id="rId60"/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85" y="803143"/>
            <a:ext cx="1066331" cy="22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8" name="Picture 12" descr="CoreTrace">
            <a:hlinkClick r:id="rId62"/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36000"/>
          <a:stretch>
            <a:fillRect/>
          </a:stretch>
        </p:blipFill>
        <p:spPr bwMode="auto">
          <a:xfrm>
            <a:off x="3089205" y="1730383"/>
            <a:ext cx="908321" cy="15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9" name="Picture 26" descr="HPS Healthcare Payment Specialists">
            <a:hlinkClick r:id="rId64"/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11" y="2639119"/>
            <a:ext cx="1539415" cy="27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70" name="Picture 28" descr="SOURCECORP">
            <a:hlinkClick r:id="rId66"/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95" y="2248956"/>
            <a:ext cx="571485" cy="39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71" name="Picture 48"/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2" t="11613" r="65410" b="82091"/>
          <a:stretch>
            <a:fillRect/>
          </a:stretch>
        </p:blipFill>
        <p:spPr bwMode="auto">
          <a:xfrm>
            <a:off x="4088531" y="2328916"/>
            <a:ext cx="783427" cy="2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lphaDominche.png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3" y="3519041"/>
            <a:ext cx="2047908" cy="273044"/>
          </a:xfrm>
          <a:prstGeom prst="rect">
            <a:avLst/>
          </a:prstGeom>
        </p:spPr>
      </p:pic>
      <p:pic>
        <p:nvPicPr>
          <p:cNvPr id="4" name="Picture 3" descr="Cambridge Education Logo.png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39" y="738832"/>
            <a:ext cx="1125105" cy="330464"/>
          </a:xfrm>
          <a:prstGeom prst="rect">
            <a:avLst/>
          </a:prstGeom>
        </p:spPr>
      </p:pic>
      <p:pic>
        <p:nvPicPr>
          <p:cNvPr id="5" name="Picture 4" descr="Centric_Software_Logo_2014TM_600ppi_6inch_BLACK.png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63" y="1153500"/>
            <a:ext cx="2032265" cy="166878"/>
          </a:xfrm>
          <a:prstGeom prst="rect">
            <a:avLst/>
          </a:prstGeom>
        </p:spPr>
      </p:pic>
      <p:pic>
        <p:nvPicPr>
          <p:cNvPr id="6" name="Picture 5" descr="chaione-logo.png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37" y="3495615"/>
            <a:ext cx="1260995" cy="228318"/>
          </a:xfrm>
          <a:prstGeom prst="rect">
            <a:avLst/>
          </a:prstGeom>
        </p:spPr>
      </p:pic>
      <p:pic>
        <p:nvPicPr>
          <p:cNvPr id="7" name="Picture 6" descr="CLEO Logo.png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67" y="743659"/>
            <a:ext cx="856415" cy="321358"/>
          </a:xfrm>
          <a:prstGeom prst="rect">
            <a:avLst/>
          </a:prstGeom>
        </p:spPr>
      </p:pic>
      <p:pic>
        <p:nvPicPr>
          <p:cNvPr id="8" name="Picture 7" descr="Clockwork Logo.png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78" y="1449678"/>
            <a:ext cx="1638018" cy="271398"/>
          </a:xfrm>
          <a:prstGeom prst="rect">
            <a:avLst/>
          </a:prstGeom>
        </p:spPr>
      </p:pic>
      <p:pic>
        <p:nvPicPr>
          <p:cNvPr id="10" name="Picture 9" descr="curantis solutions.jpeg"/>
          <p:cNvPicPr>
            <a:picLocks noChangeAspect="1"/>
          </p:cNvPicPr>
          <p:nvPr/>
        </p:nvPicPr>
        <p:blipFill rotWithShape="1"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0" b="36135"/>
          <a:stretch/>
        </p:blipFill>
        <p:spPr>
          <a:xfrm>
            <a:off x="3569860" y="3649984"/>
            <a:ext cx="1680395" cy="414100"/>
          </a:xfrm>
          <a:prstGeom prst="rect">
            <a:avLst/>
          </a:prstGeom>
        </p:spPr>
      </p:pic>
      <p:pic>
        <p:nvPicPr>
          <p:cNvPr id="11" name="Picture 10" descr="DigiWorks Logo.png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66" y="1779863"/>
            <a:ext cx="1981520" cy="312699"/>
          </a:xfrm>
          <a:prstGeom prst="rect">
            <a:avLst/>
          </a:prstGeom>
        </p:spPr>
      </p:pic>
      <p:pic>
        <p:nvPicPr>
          <p:cNvPr id="12" name="Picture 11" descr="Vistalogo - EFG Logo.JPG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77" y="2009806"/>
            <a:ext cx="991212" cy="539199"/>
          </a:xfrm>
          <a:prstGeom prst="rect">
            <a:avLst/>
          </a:prstGeom>
        </p:spPr>
      </p:pic>
      <p:pic>
        <p:nvPicPr>
          <p:cNvPr id="14" name="Picture 13" descr="ExamSoft.png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11" y="2918222"/>
            <a:ext cx="1679142" cy="367875"/>
          </a:xfrm>
          <a:prstGeom prst="rect">
            <a:avLst/>
          </a:prstGeom>
        </p:spPr>
      </p:pic>
      <p:pic>
        <p:nvPicPr>
          <p:cNvPr id="15" name="Picture 14" descr="financialengines Logo.jpg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9" y="3798018"/>
            <a:ext cx="1274939" cy="390658"/>
          </a:xfrm>
          <a:prstGeom prst="rect">
            <a:avLst/>
          </a:prstGeom>
        </p:spPr>
      </p:pic>
      <p:pic>
        <p:nvPicPr>
          <p:cNvPr id="16" name="Picture 15" descr="ForUs.png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35" y="2164375"/>
            <a:ext cx="854559" cy="430293"/>
          </a:xfrm>
          <a:prstGeom prst="rect">
            <a:avLst/>
          </a:prstGeom>
        </p:spPr>
      </p:pic>
      <p:pic>
        <p:nvPicPr>
          <p:cNvPr id="17" name="Picture 16" descr="invodo Logo.png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53" y="3590654"/>
            <a:ext cx="1278643" cy="319576"/>
          </a:xfrm>
          <a:prstGeom prst="rect">
            <a:avLst/>
          </a:prstGeom>
        </p:spPr>
      </p:pic>
      <p:pic>
        <p:nvPicPr>
          <p:cNvPr id="18" name="Picture 17" descr="Kinnser Logo.png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32" y="3218016"/>
            <a:ext cx="1427738" cy="439074"/>
          </a:xfrm>
          <a:prstGeom prst="rect">
            <a:avLst/>
          </a:prstGeom>
        </p:spPr>
      </p:pic>
      <p:pic>
        <p:nvPicPr>
          <p:cNvPr id="19" name="Picture 18" descr="halliburton-logo.png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18" y="3789468"/>
            <a:ext cx="2096163" cy="225962"/>
          </a:xfrm>
          <a:prstGeom prst="rect">
            <a:avLst/>
          </a:prstGeom>
        </p:spPr>
      </p:pic>
      <p:pic>
        <p:nvPicPr>
          <p:cNvPr id="20" name="Picture 19" descr="loven-logo.png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4" y="4192154"/>
            <a:ext cx="1088796" cy="302513"/>
          </a:xfrm>
          <a:prstGeom prst="rect">
            <a:avLst/>
          </a:prstGeom>
        </p:spPr>
      </p:pic>
      <p:pic>
        <p:nvPicPr>
          <p:cNvPr id="21" name="Picture 20" descr="MCN Healthcare Logo.JPG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89" y="2634071"/>
            <a:ext cx="925099" cy="323501"/>
          </a:xfrm>
          <a:prstGeom prst="rect">
            <a:avLst/>
          </a:prstGeom>
        </p:spPr>
      </p:pic>
      <p:pic>
        <p:nvPicPr>
          <p:cNvPr id="22" name="Picture 21" descr="memoryScience.png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18" y="4063337"/>
            <a:ext cx="535154" cy="405010"/>
          </a:xfrm>
          <a:prstGeom prst="rect">
            <a:avLst/>
          </a:prstGeom>
        </p:spPr>
      </p:pic>
      <p:pic>
        <p:nvPicPr>
          <p:cNvPr id="24" name="Picture 23" descr="Metal-Networks-Logo-v2---stacked.png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32" y="3649986"/>
            <a:ext cx="1080011" cy="280017"/>
          </a:xfrm>
          <a:prstGeom prst="rect">
            <a:avLst/>
          </a:prstGeom>
        </p:spPr>
      </p:pic>
      <p:pic>
        <p:nvPicPr>
          <p:cNvPr id="25" name="Picture 24" descr="nexdefense.jpg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25" y="4015430"/>
            <a:ext cx="1380754" cy="436302"/>
          </a:xfrm>
          <a:prstGeom prst="rect">
            <a:avLst/>
          </a:prstGeom>
        </p:spPr>
      </p:pic>
      <p:pic>
        <p:nvPicPr>
          <p:cNvPr id="26" name="Picture 25" descr="OpenSilo Logo.png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38" y="4059806"/>
            <a:ext cx="1269226" cy="288764"/>
          </a:xfrm>
          <a:prstGeom prst="rect">
            <a:avLst/>
          </a:prstGeom>
        </p:spPr>
      </p:pic>
      <p:pic>
        <p:nvPicPr>
          <p:cNvPr id="28" name="Picture 27" descr="people admin logo.png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44" y="4450625"/>
            <a:ext cx="875402" cy="126453"/>
          </a:xfrm>
          <a:prstGeom prst="rect">
            <a:avLst/>
          </a:prstGeom>
        </p:spPr>
      </p:pic>
      <p:pic>
        <p:nvPicPr>
          <p:cNvPr id="31" name="Picture 30" descr="QuantumSpatialLogo.png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64" y="3683911"/>
            <a:ext cx="1050421" cy="280153"/>
          </a:xfrm>
          <a:prstGeom prst="rect">
            <a:avLst/>
          </a:prstGeom>
        </p:spPr>
      </p:pic>
      <p:pic>
        <p:nvPicPr>
          <p:cNvPr id="48173" name="Picture 48172" descr="rxn_logo.png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16" y="1364526"/>
            <a:ext cx="755562" cy="456064"/>
          </a:xfrm>
          <a:prstGeom prst="rect">
            <a:avLst/>
          </a:prstGeom>
        </p:spPr>
      </p:pic>
      <p:pic>
        <p:nvPicPr>
          <p:cNvPr id="48178" name="Picture 48177" descr="studergroup_huron_final_logo.png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63" y="4222575"/>
            <a:ext cx="1817865" cy="291277"/>
          </a:xfrm>
          <a:prstGeom prst="rect">
            <a:avLst/>
          </a:prstGeom>
        </p:spPr>
      </p:pic>
      <p:pic>
        <p:nvPicPr>
          <p:cNvPr id="48179" name="Picture 48178" descr="logo-xengines.gif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29" y="3345181"/>
            <a:ext cx="1247159" cy="230836"/>
          </a:xfrm>
          <a:prstGeom prst="rect">
            <a:avLst/>
          </a:prstGeom>
        </p:spPr>
      </p:pic>
      <p:pic>
        <p:nvPicPr>
          <p:cNvPr id="48180" name="Picture 48179" descr="Zimbra Logo.png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29" y="2686119"/>
            <a:ext cx="1243469" cy="246250"/>
          </a:xfrm>
          <a:prstGeom prst="rect">
            <a:avLst/>
          </a:prstGeom>
        </p:spPr>
      </p:pic>
      <p:pic>
        <p:nvPicPr>
          <p:cNvPr id="48183" name="Picture 48182" descr="idera.png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67" y="2976934"/>
            <a:ext cx="936043" cy="176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7346975" y="284770"/>
            <a:ext cx="1254199" cy="415933"/>
          </a:xfrm>
          <a:prstGeom prst="rect">
            <a:avLst/>
          </a:prstGeom>
        </p:spPr>
      </p:pic>
      <p:sp>
        <p:nvSpPr>
          <p:cNvPr id="85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585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 idx="4294967295"/>
          </p:nvPr>
        </p:nvSpPr>
        <p:spPr>
          <a:xfrm>
            <a:off x="532962" y="114300"/>
            <a:ext cx="7696637" cy="742950"/>
          </a:xfrm>
          <a:solidFill>
            <a:srgbClr val="FFFFFF"/>
          </a:solidFill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Arial" charset="0"/>
              </a:rPr>
              <a:t>Next </a:t>
            </a:r>
            <a:r>
              <a:rPr lang="en-US" sz="3600" dirty="0">
                <a:solidFill>
                  <a:srgbClr val="000000"/>
                </a:solidFill>
                <a:latin typeface="Arial" charset="0"/>
              </a:rPr>
              <a:t>Webinar</a:t>
            </a:r>
            <a:endParaRPr lang="en-U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468" name="TextBox 4"/>
          <p:cNvSpPr txBox="1">
            <a:spLocks noChangeArrowheads="1"/>
          </p:cNvSpPr>
          <p:nvPr/>
        </p:nvSpPr>
        <p:spPr bwMode="auto">
          <a:xfrm>
            <a:off x="1600202" y="596461"/>
            <a:ext cx="7162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Role of the Architect in Agile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Complimentary Webinar: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Thursday, November 12, 2015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@ Noon CST</a:t>
            </a:r>
          </a:p>
        </p:txBody>
      </p:sp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4038601" y="3028950"/>
            <a:ext cx="4724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0" dirty="0" smtClean="0">
                <a:solidFill>
                  <a:srgbClr val="000000"/>
                </a:solidFill>
              </a:rPr>
              <a:t>Presented by: Chris Edwards, </a:t>
            </a:r>
            <a:r>
              <a:rPr lang="en-US" sz="2000" b="0" dirty="0" err="1" smtClean="0">
                <a:solidFill>
                  <a:srgbClr val="000000"/>
                </a:solidFill>
              </a:rPr>
              <a:t>P.Eng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ctr" fontAlgn="base"/>
            <a:r>
              <a:rPr lang="en-US" sz="2000" b="0" dirty="0" smtClean="0"/>
              <a:t>Software Manager, IHS Inc.</a:t>
            </a:r>
            <a:endParaRPr lang="en-US" sz="2000" dirty="0"/>
          </a:p>
        </p:txBody>
      </p:sp>
      <p:pic>
        <p:nvPicPr>
          <p:cNvPr id="2" name="Picture 1" descr="ChrisEdwar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61" y="2031148"/>
            <a:ext cx="2282952" cy="22829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769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3"/>
          <p:cNvSpPr txBox="1">
            <a:spLocks noChangeArrowheads="1"/>
          </p:cNvSpPr>
          <p:nvPr/>
        </p:nvSpPr>
        <p:spPr bwMode="auto">
          <a:xfrm>
            <a:off x="171295" y="3195963"/>
            <a:ext cx="4778021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ea typeface="Osaka" charset="0"/>
                <a:cs typeface="Osaka" charset="0"/>
              </a:rPr>
              <a:t>Ashish</a:t>
            </a:r>
            <a:r>
              <a:rPr lang="en-US" dirty="0" smtClean="0">
                <a:solidFill>
                  <a:srgbClr val="000000"/>
                </a:solidFill>
                <a:ea typeface="Osaka" charset="0"/>
                <a:cs typeface="Osaka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Osaka" charset="0"/>
                <a:cs typeface="Osaka" charset="0"/>
              </a:rPr>
              <a:t>Shanker</a:t>
            </a:r>
            <a:endParaRPr lang="en-US" dirty="0" smtClean="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ea typeface="Osaka" charset="0"/>
                <a:cs typeface="Osaka" charset="0"/>
              </a:rPr>
              <a:t>Ashish.Shanker@synerzip.com</a:t>
            </a:r>
            <a:endParaRPr lang="en-US" dirty="0" smtClean="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Osaka" charset="0"/>
                <a:cs typeface="Osaka" charset="0"/>
              </a:rPr>
              <a:t>469.374.0500</a:t>
            </a:r>
          </a:p>
        </p:txBody>
      </p:sp>
      <p:sp>
        <p:nvSpPr>
          <p:cNvPr id="6349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566982" y="114300"/>
            <a:ext cx="8577018" cy="74295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Connect with Synerzip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63494" name="Group 10"/>
          <p:cNvGrpSpPr>
            <a:grpSpLocks/>
          </p:cNvGrpSpPr>
          <p:nvPr/>
        </p:nvGrpSpPr>
        <p:grpSpPr bwMode="auto">
          <a:xfrm>
            <a:off x="802195" y="997548"/>
            <a:ext cx="1887743" cy="710414"/>
            <a:chOff x="565040" y="5310018"/>
            <a:chExt cx="1922542" cy="750422"/>
          </a:xfrm>
        </p:grpSpPr>
        <p:pic>
          <p:nvPicPr>
            <p:cNvPr id="63503" name="Picture 2" descr="twitter_logo1-Copy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40" y="5310018"/>
              <a:ext cx="750422" cy="750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4" name="TextBox 5"/>
            <p:cNvSpPr txBox="1">
              <a:spLocks noChangeArrowheads="1"/>
            </p:cNvSpPr>
            <p:nvPr/>
          </p:nvSpPr>
          <p:spPr bwMode="auto">
            <a:xfrm>
              <a:off x="1295400" y="5454397"/>
              <a:ext cx="1192182" cy="42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</a:rPr>
                <a:t>@Synerzip</a:t>
              </a:r>
            </a:p>
          </p:txBody>
        </p:sp>
      </p:grp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2250612" y="1760682"/>
            <a:ext cx="4406268" cy="625976"/>
            <a:chOff x="3424722" y="5316708"/>
            <a:chExt cx="4567051" cy="780786"/>
          </a:xfrm>
        </p:grpSpPr>
        <p:pic>
          <p:nvPicPr>
            <p:cNvPr id="63501" name="Picture 3" descr="linkedIn-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722" y="5316708"/>
              <a:ext cx="780786" cy="7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2" name="TextBox 6"/>
            <p:cNvSpPr txBox="1">
              <a:spLocks noChangeArrowheads="1"/>
            </p:cNvSpPr>
            <p:nvPr/>
          </p:nvSpPr>
          <p:spPr bwMode="auto">
            <a:xfrm>
              <a:off x="4191000" y="5476269"/>
              <a:ext cx="3800773" cy="499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</a:rPr>
                <a:t>linkedin.com</a:t>
              </a:r>
              <a:r>
                <a:rPr lang="en-US" sz="2000" dirty="0" smtClean="0">
                  <a:solidFill>
                    <a:srgbClr val="000000"/>
                  </a:solidFill>
                </a:rPr>
                <a:t>/company/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synerzip</a:t>
              </a:r>
              <a:endParaRPr lang="en-US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4327406" y="2601801"/>
            <a:ext cx="3468619" cy="594162"/>
            <a:chOff x="6285599" y="4367758"/>
            <a:chExt cx="3302530" cy="681019"/>
          </a:xfrm>
        </p:grpSpPr>
        <p:pic>
          <p:nvPicPr>
            <p:cNvPr id="63499" name="Picture 4" descr="facebook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599" y="4367758"/>
              <a:ext cx="681019" cy="68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0" name="TextBox 7"/>
            <p:cNvSpPr txBox="1">
              <a:spLocks noChangeArrowheads="1"/>
            </p:cNvSpPr>
            <p:nvPr/>
          </p:nvSpPr>
          <p:spPr bwMode="auto">
            <a:xfrm>
              <a:off x="6966618" y="4477435"/>
              <a:ext cx="2621511" cy="45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</a:rPr>
                <a:t>facebook.com</a:t>
              </a:r>
              <a:r>
                <a:rPr lang="en-US" sz="2000" dirty="0" smtClean="0">
                  <a:solidFill>
                    <a:srgbClr val="000000"/>
                  </a:solidFill>
                </a:rPr>
                <a:t>/Synerzip</a:t>
              </a:r>
            </a:p>
          </p:txBody>
        </p:sp>
      </p:grpSp>
      <p:sp>
        <p:nvSpPr>
          <p:cNvPr id="13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606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Running Your Services On Docker: Thank You!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Questions?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44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230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Docker? WASTE!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weren’t using the compute and memory resources purchased from AMZN!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Nearly all “micro-services” were at 1% CPU utilization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Nearly all “micro-services’ were only using 40% of memory (JVM)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150+ virtual machines essentially sitting idle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Docker? LOCK IN!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would we leave AMZN if we wanted to?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Could we use Drillinginfo IT’s Openstack platform?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about alternate IaaS providers like Rackspace or Azure?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about Container as a Service (CaaS) providers like Joyent, Tutum or Profitbricks?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about using Amazon’s Container Service?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World Needs To Change - Problem Statement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“How can we </a:t>
            </a:r>
            <a:r>
              <a:rPr lang="en" sz="2800" b="1" i="1"/>
              <a:t>deploy fewer</a:t>
            </a:r>
            <a:r>
              <a:rPr lang="en" sz="2800"/>
              <a:t> virtual machines while </a:t>
            </a:r>
            <a:r>
              <a:rPr lang="en" sz="2800" b="1" i="1"/>
              <a:t>increasing the density and utilization</a:t>
            </a:r>
            <a:r>
              <a:rPr lang="en" sz="2800"/>
              <a:t> of services per machine </a:t>
            </a:r>
            <a:r>
              <a:rPr lang="en" sz="2800" b="1" i="1"/>
              <a:t>without locking</a:t>
            </a:r>
            <a:r>
              <a:rPr lang="en" sz="2800"/>
              <a:t> us into a specific IaaS provider?”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58142"/>
            <a:ext cx="9144000" cy="58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How Docker Solves All The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815874" y="4716387"/>
            <a:ext cx="151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cs typeface="Arial" charset="0"/>
              </a:rPr>
              <a:t>Webinar Series 2015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4611" y="4632493"/>
            <a:ext cx="1981200" cy="429399"/>
            <a:chOff x="457200" y="6400800"/>
            <a:chExt cx="1981200" cy="429399"/>
          </a:xfrm>
        </p:grpSpPr>
        <p:pic>
          <p:nvPicPr>
            <p:cNvPr id="11" name="Picture 10" descr="Synerzip-Logo-NoTagLine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400800"/>
              <a:ext cx="1981200" cy="20610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609600" y="6553200"/>
              <a:ext cx="145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dirty="0" err="1" smtClean="0">
                  <a:solidFill>
                    <a:srgbClr val="000000"/>
                  </a:solidFill>
                  <a:cs typeface="Arial" charset="0"/>
                </a:rPr>
                <a:t>www.synerzip.com</a:t>
              </a:r>
              <a:endParaRPr lang="en-US" sz="12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Containers - Shipping Matrix From Hell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04" y="1017725"/>
            <a:ext cx="6793393" cy="347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1765</Words>
  <Application>Microsoft Office PowerPoint</Application>
  <PresentationFormat>On-screen Show (16:9)</PresentationFormat>
  <Paragraphs>257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simple-light-2</vt:lpstr>
      <vt:lpstr>PowerPoint Presentation</vt:lpstr>
      <vt:lpstr>Who Am I?</vt:lpstr>
      <vt:lpstr>Why Docker?</vt:lpstr>
      <vt:lpstr>Why Docker? COST!</vt:lpstr>
      <vt:lpstr>Why Docker? WASTE!</vt:lpstr>
      <vt:lpstr>Why Docker? LOCK IN!</vt:lpstr>
      <vt:lpstr>My World Needs To Change - Problem Statement</vt:lpstr>
      <vt:lpstr>How Docker Solves All The Problems</vt:lpstr>
      <vt:lpstr>Docker Containers - Shipping Matrix From Hell</vt:lpstr>
      <vt:lpstr>Docker Containers - Standard Shipping Container</vt:lpstr>
      <vt:lpstr>What’s Inside Doesn’t Matter</vt:lpstr>
      <vt:lpstr>Why Docker Is Important - Before Containers</vt:lpstr>
      <vt:lpstr>Why Docker Is Important - After Containers</vt:lpstr>
      <vt:lpstr>Why Is Docker Important?</vt:lpstr>
      <vt:lpstr>Containers Alone Aren’t Enough</vt:lpstr>
      <vt:lpstr>But Containers Aren’t Enough!</vt:lpstr>
      <vt:lpstr>Drillinginfo Docker Platform: Build &amp; Store Images</vt:lpstr>
      <vt:lpstr>Drillinginfo Docker Platform: Jenkins &amp; Dockerhub</vt:lpstr>
      <vt:lpstr>Drillinginfo Docker Platform: Provisioning, Scheduling</vt:lpstr>
      <vt:lpstr>Drillinginfo Docker Platform - Chef</vt:lpstr>
      <vt:lpstr>Drillinginfo Docker Platform: Service Directory</vt:lpstr>
      <vt:lpstr>Drillinginfo Docker Platform - Consul</vt:lpstr>
      <vt:lpstr>Drillinginfo Docker Platform: Service Discovery</vt:lpstr>
      <vt:lpstr>Drillinginfo Docker Platform - Consul Template</vt:lpstr>
      <vt:lpstr>Drillinginfo Docker Platform: Container Dependencies</vt:lpstr>
      <vt:lpstr>Drillinginfo Docker Platform - Service Proxy</vt:lpstr>
      <vt:lpstr>Drillinginfo Docker Platform: Operations &amp; Monitoring</vt:lpstr>
      <vt:lpstr>Drillinginfo Docker Platform - Operations &amp; Monitoring</vt:lpstr>
      <vt:lpstr>Drillinginfo Docker Platform: Operations &amp; Monitoring</vt:lpstr>
      <vt:lpstr>Drillinginfo Docker Platform - Operations &amp; Monitoring</vt:lpstr>
      <vt:lpstr>Drillinginfo Docker Platform - Overview</vt:lpstr>
      <vt:lpstr>Drillinginfo Docker Platform - Wrap Up</vt:lpstr>
      <vt:lpstr>Drillinginfo Docker Platform - Future</vt:lpstr>
      <vt:lpstr>Drillinginfo Docker Platform - Orchestration</vt:lpstr>
      <vt:lpstr>Drillinginfo Docker Platform - Provisioning &amp; Pooling</vt:lpstr>
      <vt:lpstr>Running Your Services On Docker: Thank You!</vt:lpstr>
      <vt:lpstr>Contact Info</vt:lpstr>
      <vt:lpstr>Running Your Services On Docker - Links</vt:lpstr>
      <vt:lpstr>PowerPoint Presentation</vt:lpstr>
      <vt:lpstr>Synerzip in a Nutshell</vt:lpstr>
      <vt:lpstr>Synerzip Clients</vt:lpstr>
      <vt:lpstr>Next Webinar</vt:lpstr>
      <vt:lpstr>Connect with Synerzip</vt:lpstr>
      <vt:lpstr>Running Your Services On Docker: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Charuta Nargunde</dc:creator>
  <cp:lastModifiedBy>Charuta Nargunde</cp:lastModifiedBy>
  <cp:revision>3</cp:revision>
  <dcterms:modified xsi:type="dcterms:W3CDTF">2015-10-22T06:30:02Z</dcterms:modified>
</cp:coreProperties>
</file>