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85" r:id="rId6"/>
    <p:sldId id="259" r:id="rId7"/>
    <p:sldId id="261" r:id="rId8"/>
    <p:sldId id="262" r:id="rId9"/>
    <p:sldId id="260" r:id="rId10"/>
    <p:sldId id="286" r:id="rId11"/>
    <p:sldId id="263" r:id="rId12"/>
    <p:sldId id="264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7" r:id="rId21"/>
    <p:sldId id="288" r:id="rId22"/>
    <p:sldId id="292" r:id="rId23"/>
    <p:sldId id="289" r:id="rId24"/>
    <p:sldId id="291" r:id="rId25"/>
    <p:sldId id="290" r:id="rId26"/>
    <p:sldId id="293" r:id="rId27"/>
    <p:sldId id="294" r:id="rId28"/>
    <p:sldId id="297" r:id="rId29"/>
    <p:sldId id="265" r:id="rId30"/>
    <p:sldId id="300" r:id="rId31"/>
    <p:sldId id="266" r:id="rId32"/>
    <p:sldId id="267" r:id="rId33"/>
    <p:sldId id="268" r:id="rId34"/>
    <p:sldId id="269" r:id="rId35"/>
    <p:sldId id="270" r:id="rId36"/>
    <p:sldId id="298" r:id="rId37"/>
    <p:sldId id="299" r:id="rId38"/>
    <p:sldId id="274" r:id="rId39"/>
    <p:sldId id="304" r:id="rId40"/>
    <p:sldId id="275" r:id="rId41"/>
    <p:sldId id="302" r:id="rId42"/>
    <p:sldId id="303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3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1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0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68D1-7F43-4689-8B0E-D045429735C6}" type="datetimeFigureOut">
              <a:rPr lang="en-IN" smtClean="0"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EA6B-2CBD-4F31-B5BE-772FE7C5D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Structures and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What is an algorithm?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94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IN" dirty="0" smtClean="0"/>
              <a:t>Algorithm: An </a:t>
            </a:r>
            <a:r>
              <a:rPr lang="en-IN" dirty="0"/>
              <a:t>algorithm is the step-by-step unambiguous instructions to solve a given </a:t>
            </a:r>
            <a:r>
              <a:rPr lang="en-IN" dirty="0" smtClean="0"/>
              <a:t>problem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Criteria for judging an algorithm</a:t>
            </a:r>
          </a:p>
          <a:p>
            <a:r>
              <a:rPr lang="en-IN" dirty="0"/>
              <a:t>correctness (does the algorithm give solution to the problem in a finite number </a:t>
            </a:r>
            <a:r>
              <a:rPr lang="en-IN" dirty="0" smtClean="0"/>
              <a:t>of steps?)</a:t>
            </a:r>
          </a:p>
          <a:p>
            <a:r>
              <a:rPr lang="en-IN" dirty="0"/>
              <a:t>efficiency (how much resources </a:t>
            </a:r>
            <a:r>
              <a:rPr lang="en-IN" dirty="0" smtClean="0"/>
              <a:t>in </a:t>
            </a:r>
            <a:r>
              <a:rPr lang="en-IN" dirty="0"/>
              <a:t>terms of memory and </a:t>
            </a:r>
            <a:r>
              <a:rPr lang="en-IN" dirty="0" smtClean="0"/>
              <a:t>time </a:t>
            </a:r>
            <a:r>
              <a:rPr lang="en-IN" dirty="0"/>
              <a:t>does it take to </a:t>
            </a:r>
            <a:r>
              <a:rPr lang="en-IN" dirty="0" smtClean="0"/>
              <a:t>execute)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dirty="0"/>
              <a:t>Goal of the Analysis of </a:t>
            </a:r>
            <a:r>
              <a:rPr lang="en-IN" dirty="0" smtClean="0"/>
              <a:t>Algorithms</a:t>
            </a:r>
          </a:p>
          <a:p>
            <a:pPr marL="0" indent="0" algn="just">
              <a:buNone/>
            </a:pPr>
            <a:r>
              <a:rPr lang="en-IN" dirty="0"/>
              <a:t>The goal of the </a:t>
            </a:r>
            <a:r>
              <a:rPr lang="en-IN" i="1" dirty="0"/>
              <a:t>analysis of algorithms </a:t>
            </a:r>
            <a:r>
              <a:rPr lang="en-IN" dirty="0"/>
              <a:t>is to compare algorithms (or solutions) mainly in terms </a:t>
            </a:r>
            <a:r>
              <a:rPr lang="en-IN" dirty="0" smtClean="0"/>
              <a:t>of running </a:t>
            </a:r>
            <a:r>
              <a:rPr lang="en-IN" dirty="0"/>
              <a:t>time </a:t>
            </a:r>
            <a:r>
              <a:rPr lang="en-IN" dirty="0" smtClean="0"/>
              <a:t>as well as </a:t>
            </a:r>
            <a:r>
              <a:rPr lang="en-IN" dirty="0"/>
              <a:t>other factors (e.g., </a:t>
            </a:r>
            <a:r>
              <a:rPr lang="en-IN" dirty="0" smtClean="0"/>
              <a:t>memory, </a:t>
            </a:r>
            <a:r>
              <a:rPr lang="en-IN" dirty="0"/>
              <a:t>developer effort, etc</a:t>
            </a:r>
            <a:r>
              <a:rPr lang="en-IN" dirty="0" smtClean="0"/>
              <a:t>.)</a:t>
            </a:r>
          </a:p>
          <a:p>
            <a:pPr marL="0" indent="0" algn="just">
              <a:buNone/>
            </a:pPr>
            <a:endParaRPr lang="en-IN" dirty="0"/>
          </a:p>
          <a:p>
            <a:r>
              <a:rPr lang="en-IN" dirty="0"/>
              <a:t>How to Compare </a:t>
            </a:r>
            <a:r>
              <a:rPr lang="en-IN" dirty="0" smtClean="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Time complexity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Space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8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i="1" dirty="0"/>
              <a:t>time complexity </a:t>
            </a:r>
            <a:r>
              <a:rPr lang="en-IN" dirty="0"/>
              <a:t>of an algorithm </a:t>
            </a:r>
            <a:r>
              <a:rPr lang="en-IN" dirty="0" smtClean="0"/>
              <a:t>is basically </a:t>
            </a:r>
            <a:r>
              <a:rPr lang="en-IN" dirty="0"/>
              <a:t>the running time of a program as a function </a:t>
            </a:r>
            <a:r>
              <a:rPr lang="en-IN" dirty="0" smtClean="0"/>
              <a:t>of </a:t>
            </a:r>
            <a:r>
              <a:rPr lang="en-US" dirty="0" smtClean="0"/>
              <a:t>the </a:t>
            </a:r>
            <a:r>
              <a:rPr lang="en-US" dirty="0"/>
              <a:t>input </a:t>
            </a:r>
            <a:r>
              <a:rPr lang="en-US" dirty="0" smtClean="0"/>
              <a:t>size</a:t>
            </a:r>
          </a:p>
          <a:p>
            <a:pPr algn="just"/>
            <a:endParaRPr lang="en-US" dirty="0" smtClean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i="1" dirty="0"/>
              <a:t>space complexity </a:t>
            </a:r>
            <a:r>
              <a:rPr lang="en-IN" dirty="0"/>
              <a:t>of an algorithm is the amount of computer </a:t>
            </a:r>
            <a:r>
              <a:rPr lang="en-IN" dirty="0" smtClean="0"/>
              <a:t>memory that </a:t>
            </a:r>
            <a:r>
              <a:rPr lang="en-IN" dirty="0"/>
              <a:t>is required during the program execution as a function of the input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Analysis</a:t>
            </a:r>
          </a:p>
          <a:p>
            <a:pPr marL="0" indent="0" algn="just">
              <a:buNone/>
            </a:pPr>
            <a:r>
              <a:rPr lang="en-IN" dirty="0"/>
              <a:t>To analyze the given algorithm, we need to know with which inputs the algorithm takes less </a:t>
            </a:r>
            <a:r>
              <a:rPr lang="en-IN" dirty="0" smtClean="0"/>
              <a:t>time and </a:t>
            </a:r>
            <a:r>
              <a:rPr lang="en-IN" dirty="0"/>
              <a:t>with which inputs the algorithm takes a long </a:t>
            </a:r>
            <a:r>
              <a:rPr lang="en-IN" dirty="0" smtClean="0"/>
              <a:t>time</a:t>
            </a:r>
          </a:p>
          <a:p>
            <a:pPr marL="0" indent="0" algn="just">
              <a:buNone/>
            </a:pPr>
            <a:endParaRPr lang="en-IN" dirty="0"/>
          </a:p>
          <a:p>
            <a:pPr lvl="1" algn="just"/>
            <a:r>
              <a:rPr lang="en-IN" dirty="0" smtClean="0"/>
              <a:t>Worst case</a:t>
            </a:r>
          </a:p>
          <a:p>
            <a:pPr lvl="1" algn="just"/>
            <a:r>
              <a:rPr lang="en-IN" dirty="0" smtClean="0"/>
              <a:t>Best case</a:t>
            </a:r>
          </a:p>
          <a:p>
            <a:pPr lvl="1" algn="just"/>
            <a:r>
              <a:rPr lang="en-IN" dirty="0" smtClean="0"/>
              <a:t>Average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Worst case</a:t>
            </a:r>
          </a:p>
          <a:p>
            <a:pPr lvl="1"/>
            <a:r>
              <a:rPr lang="en-IN" dirty="0" smtClean="0"/>
              <a:t>Defines </a:t>
            </a:r>
            <a:r>
              <a:rPr lang="en-IN" dirty="0"/>
              <a:t>the input for which the algorithm takes a long time (</a:t>
            </a:r>
            <a:r>
              <a:rPr lang="en-IN" dirty="0" smtClean="0"/>
              <a:t>slowest </a:t>
            </a:r>
            <a:r>
              <a:rPr lang="en-US" dirty="0" smtClean="0"/>
              <a:t>time to complete</a:t>
            </a:r>
            <a:r>
              <a:rPr lang="en-US" dirty="0"/>
              <a:t>).</a:t>
            </a:r>
          </a:p>
          <a:p>
            <a:pPr lvl="1"/>
            <a:r>
              <a:rPr lang="en-IN" dirty="0" smtClean="0"/>
              <a:t>Input </a:t>
            </a:r>
            <a:r>
              <a:rPr lang="en-IN" dirty="0"/>
              <a:t>is the one for which the algorithm runs the slowest.</a:t>
            </a:r>
          </a:p>
          <a:p>
            <a:r>
              <a:rPr lang="en-US" b="1" dirty="0" smtClean="0"/>
              <a:t>Best </a:t>
            </a:r>
            <a:r>
              <a:rPr lang="en-US" b="1" dirty="0"/>
              <a:t>case</a:t>
            </a:r>
          </a:p>
          <a:p>
            <a:pPr lvl="1"/>
            <a:r>
              <a:rPr lang="en-IN" dirty="0" smtClean="0"/>
              <a:t>Defines </a:t>
            </a:r>
            <a:r>
              <a:rPr lang="en-IN" dirty="0"/>
              <a:t>the input for which the algorithm takes the least time (</a:t>
            </a:r>
            <a:r>
              <a:rPr lang="en-IN" dirty="0" smtClean="0"/>
              <a:t>fastest </a:t>
            </a:r>
            <a:r>
              <a:rPr lang="en-US" dirty="0" smtClean="0"/>
              <a:t>time </a:t>
            </a:r>
            <a:r>
              <a:rPr lang="en-US" dirty="0"/>
              <a:t>to complete).</a:t>
            </a:r>
          </a:p>
          <a:p>
            <a:pPr lvl="1"/>
            <a:r>
              <a:rPr lang="en-IN" dirty="0" smtClean="0"/>
              <a:t>Input </a:t>
            </a:r>
            <a:r>
              <a:rPr lang="en-IN" dirty="0"/>
              <a:t>is the one for which the algorithm runs the fastest.</a:t>
            </a:r>
          </a:p>
          <a:p>
            <a:r>
              <a:rPr lang="en-US" b="1" dirty="0" smtClean="0"/>
              <a:t>Average </a:t>
            </a:r>
            <a:r>
              <a:rPr lang="en-US" b="1" dirty="0"/>
              <a:t>case</a:t>
            </a:r>
          </a:p>
          <a:p>
            <a:pPr lvl="1"/>
            <a:r>
              <a:rPr lang="en-IN" dirty="0" smtClean="0"/>
              <a:t>Provides </a:t>
            </a:r>
            <a:r>
              <a:rPr lang="en-IN" dirty="0"/>
              <a:t>a prediction about the running time of the algorithm.</a:t>
            </a:r>
          </a:p>
          <a:p>
            <a:pPr lvl="1"/>
            <a:r>
              <a:rPr lang="en-IN" dirty="0" smtClean="0"/>
              <a:t>Run </a:t>
            </a:r>
            <a:r>
              <a:rPr lang="en-IN" dirty="0"/>
              <a:t>the algorithm many times, using many different inputs that </a:t>
            </a:r>
            <a:r>
              <a:rPr lang="en-IN" dirty="0" smtClean="0"/>
              <a:t>come from </a:t>
            </a:r>
            <a:r>
              <a:rPr lang="en-IN" dirty="0"/>
              <a:t>some distribution that generates these inputs, compute the </a:t>
            </a:r>
            <a:r>
              <a:rPr lang="en-IN" dirty="0" smtClean="0"/>
              <a:t>total running </a:t>
            </a:r>
            <a:r>
              <a:rPr lang="en-IN" dirty="0"/>
              <a:t>time (by adding the individual times), and divide by </a:t>
            </a:r>
            <a:r>
              <a:rPr lang="en-IN" dirty="0" smtClean="0"/>
              <a:t>the </a:t>
            </a:r>
            <a:r>
              <a:rPr lang="en-US" dirty="0" smtClean="0"/>
              <a:t>number </a:t>
            </a:r>
            <a:r>
              <a:rPr lang="en-US" dirty="0"/>
              <a:t>of trials.</a:t>
            </a:r>
          </a:p>
          <a:p>
            <a:pPr lvl="1"/>
            <a:r>
              <a:rPr lang="en-IN" dirty="0" smtClean="0"/>
              <a:t>Assumes </a:t>
            </a:r>
            <a:r>
              <a:rPr lang="en-IN" dirty="0"/>
              <a:t>that the input is random.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dirty="0"/>
              <a:t>Big-O Notation [Upper Bounding Function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This notation gives the </a:t>
            </a:r>
            <a:r>
              <a:rPr lang="en-IN" i="1" dirty="0"/>
              <a:t>tight </a:t>
            </a:r>
            <a:r>
              <a:rPr lang="en-IN" dirty="0"/>
              <a:t>upper bound of the given function. Generally, it is represented as </a:t>
            </a:r>
            <a:endParaRPr lang="en-IN" dirty="0" smtClean="0"/>
          </a:p>
          <a:p>
            <a:pPr marL="0" indent="0">
              <a:buNone/>
            </a:pPr>
            <a:endParaRPr lang="en-IN" i="1" dirty="0" smtClean="0"/>
          </a:p>
          <a:p>
            <a:pPr marL="0" indent="0" algn="ctr">
              <a:buNone/>
            </a:pP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)= </a:t>
            </a:r>
            <a:r>
              <a:rPr lang="en-IN" dirty="0"/>
              <a:t>O(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 smtClean="0"/>
              <a:t>))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That </a:t>
            </a:r>
            <a:r>
              <a:rPr lang="en-IN" dirty="0"/>
              <a:t>means, at larger values of </a:t>
            </a:r>
            <a:r>
              <a:rPr lang="en-IN" i="1" dirty="0"/>
              <a:t>n</a:t>
            </a:r>
            <a:r>
              <a:rPr lang="en-IN" dirty="0"/>
              <a:t>, the upper bound of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is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0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example, if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 smtClean="0"/>
              <a:t>               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/>
              <a:t>)=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is the </a:t>
            </a:r>
            <a:r>
              <a:rPr lang="en-IN" dirty="0"/>
              <a:t>given algorithm, then </a:t>
            </a:r>
            <a:r>
              <a:rPr lang="en-IN" dirty="0" smtClean="0"/>
              <a:t>     </a:t>
            </a:r>
            <a:r>
              <a:rPr lang="en-IN" i="1" dirty="0" smtClean="0"/>
              <a:t>is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). That means </a:t>
            </a:r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gives </a:t>
            </a:r>
            <a:r>
              <a:rPr lang="en-IN" dirty="0" smtClean="0"/>
              <a:t>the maximum </a:t>
            </a:r>
            <a:r>
              <a:rPr lang="en-IN" dirty="0"/>
              <a:t>rate of growth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at larger values of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69697"/>
              </p:ext>
            </p:extLst>
          </p:nvPr>
        </p:nvGraphicFramePr>
        <p:xfrm>
          <a:off x="2771800" y="1700808"/>
          <a:ext cx="3988492" cy="61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1320480" imgH="203040" progId="Equation.DSMT4">
                  <p:embed/>
                </p:oleObj>
              </mc:Choice>
              <mc:Fallback>
                <p:oleObj name="Equation" r:id="rId3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1700808"/>
                        <a:ext cx="3988492" cy="613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805327"/>
              </p:ext>
            </p:extLst>
          </p:nvPr>
        </p:nvGraphicFramePr>
        <p:xfrm>
          <a:off x="5172651" y="2235969"/>
          <a:ext cx="479469" cy="61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177480" imgH="203040" progId="Equation.DSMT4">
                  <p:embed/>
                </p:oleObj>
              </mc:Choice>
              <mc:Fallback>
                <p:oleObj name="Equation" r:id="rId5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2651" y="2235969"/>
                        <a:ext cx="479469" cy="616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6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599"/>
          </a:xfrm>
        </p:spPr>
        <p:txBody>
          <a:bodyPr>
            <a:normAutofit/>
          </a:bodyPr>
          <a:lstStyle/>
          <a:p>
            <a:r>
              <a:rPr lang="en-US" dirty="0"/>
              <a:t>O–notation </a:t>
            </a:r>
            <a:r>
              <a:rPr lang="en-US" dirty="0" smtClean="0"/>
              <a:t>is defined </a:t>
            </a:r>
            <a:r>
              <a:rPr lang="en-US" dirty="0"/>
              <a:t>as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)) = {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smtClean="0"/>
              <a:t>there </a:t>
            </a:r>
            <a:r>
              <a:rPr lang="en-IN" dirty="0" smtClean="0"/>
              <a:t>exist </a:t>
            </a:r>
            <a:r>
              <a:rPr lang="en-IN" dirty="0"/>
              <a:t>positive constants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dirty="0" smtClean="0"/>
              <a:t>    such </a:t>
            </a:r>
            <a:r>
              <a:rPr lang="en-IN" dirty="0"/>
              <a:t>that 0 ≤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≤ </a:t>
            </a:r>
            <a:r>
              <a:rPr lang="en-IN" i="1" dirty="0"/>
              <a:t>cg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for all </a:t>
            </a:r>
            <a:r>
              <a:rPr lang="en-IN" i="1" dirty="0"/>
              <a:t>n </a:t>
            </a:r>
            <a:r>
              <a:rPr lang="pt-BR" dirty="0"/>
              <a:t>≥</a:t>
            </a:r>
            <a:r>
              <a:rPr lang="en-IN" dirty="0" smtClean="0"/>
              <a:t>     </a:t>
            </a:r>
            <a:r>
              <a:rPr lang="en-IN" dirty="0" smtClean="0"/>
              <a:t>} </a:t>
            </a:r>
          </a:p>
          <a:p>
            <a:pPr marL="0" indent="0">
              <a:buNone/>
            </a:pPr>
            <a:endParaRPr lang="en-IN" i="1" dirty="0" smtClean="0"/>
          </a:p>
          <a:p>
            <a:r>
              <a:rPr lang="en-IN" i="1" dirty="0" smtClean="0"/>
              <a:t>g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/>
              <a:t>) is an </a:t>
            </a:r>
            <a:r>
              <a:rPr lang="en-IN" dirty="0" smtClean="0"/>
              <a:t>asymptotic tight </a:t>
            </a:r>
            <a:r>
              <a:rPr lang="en-IN" dirty="0"/>
              <a:t>upper bound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29124"/>
              </p:ext>
            </p:extLst>
          </p:nvPr>
        </p:nvGraphicFramePr>
        <p:xfrm>
          <a:off x="1146477" y="2060848"/>
          <a:ext cx="61721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477" y="2060848"/>
                        <a:ext cx="617211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523751"/>
              </p:ext>
            </p:extLst>
          </p:nvPr>
        </p:nvGraphicFramePr>
        <p:xfrm>
          <a:off x="7329081" y="2132856"/>
          <a:ext cx="55528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081" y="2132856"/>
                        <a:ext cx="555287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9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3950"/>
            <a:ext cx="8496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9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Where, x and y are variables</a:t>
            </a:r>
            <a:endParaRPr lang="en-IN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70844"/>
              </p:ext>
            </p:extLst>
          </p:nvPr>
        </p:nvGraphicFramePr>
        <p:xfrm>
          <a:off x="2987824" y="1916832"/>
          <a:ext cx="227225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1916832"/>
                        <a:ext cx="227225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Exercise-1 </a:t>
            </a:r>
            <a:r>
              <a:rPr lang="en-IN" dirty="0"/>
              <a:t>Find upper bound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= 3</a:t>
            </a:r>
            <a:r>
              <a:rPr lang="en-IN" i="1" dirty="0"/>
              <a:t>n </a:t>
            </a:r>
            <a:r>
              <a:rPr lang="en-IN" dirty="0"/>
              <a:t>+ </a:t>
            </a:r>
            <a:r>
              <a:rPr lang="en-IN" dirty="0" smtClean="0"/>
              <a:t>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Ex</a:t>
            </a:r>
            <a:r>
              <a:rPr lang="en-IN" b="1" dirty="0"/>
              <a:t>ercise</a:t>
            </a:r>
            <a:r>
              <a:rPr lang="en-IN" b="1" dirty="0" smtClean="0"/>
              <a:t>-2 </a:t>
            </a:r>
            <a:r>
              <a:rPr lang="en-IN" dirty="0"/>
              <a:t>Find upper bound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</a:t>
            </a:r>
            <a:r>
              <a:rPr lang="en-IN" i="1" dirty="0"/>
              <a:t>=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</a:t>
            </a:r>
            <a:r>
              <a:rPr lang="en-IN" b="1" dirty="0"/>
              <a:t>ercise</a:t>
            </a:r>
            <a:r>
              <a:rPr lang="en-IN" b="1" dirty="0" smtClean="0"/>
              <a:t>-3 </a:t>
            </a:r>
            <a:r>
              <a:rPr lang="en-IN" dirty="0" smtClean="0"/>
              <a:t>Find the upper bound for</a:t>
            </a:r>
          </a:p>
          <a:p>
            <a:pPr marL="0" indent="0">
              <a:buNone/>
            </a:pP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</a:t>
            </a:r>
            <a:r>
              <a:rPr lang="en-IN" i="1" dirty="0"/>
              <a:t>=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</a:t>
            </a:r>
            <a:r>
              <a:rPr lang="en-IN" b="1" dirty="0"/>
              <a:t>ercise</a:t>
            </a:r>
            <a:r>
              <a:rPr lang="en-IN" b="1" dirty="0" smtClean="0"/>
              <a:t>-4 </a:t>
            </a:r>
            <a:r>
              <a:rPr lang="en-IN" dirty="0"/>
              <a:t>Find the upper bound </a:t>
            </a:r>
            <a:r>
              <a:rPr lang="en-IN" dirty="0" smtClean="0"/>
              <a:t>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</a:t>
            </a:r>
            <a:r>
              <a:rPr lang="en-IN" i="1" dirty="0"/>
              <a:t>=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7184"/>
              </p:ext>
            </p:extLst>
          </p:nvPr>
        </p:nvGraphicFramePr>
        <p:xfrm>
          <a:off x="7020272" y="2132856"/>
          <a:ext cx="1152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132856"/>
                        <a:ext cx="1152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31036"/>
              </p:ext>
            </p:extLst>
          </p:nvPr>
        </p:nvGraphicFramePr>
        <p:xfrm>
          <a:off x="1475656" y="3933056"/>
          <a:ext cx="2686434" cy="56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3933056"/>
                        <a:ext cx="2686434" cy="56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30369"/>
              </p:ext>
            </p:extLst>
          </p:nvPr>
        </p:nvGraphicFramePr>
        <p:xfrm>
          <a:off x="7524328" y="5085184"/>
          <a:ext cx="1512168" cy="55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4328" y="5085184"/>
                        <a:ext cx="1512168" cy="552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3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dirty="0" smtClean="0"/>
              <a:t>Omega-</a:t>
            </a:r>
            <a:r>
              <a:rPr lang="el-GR" dirty="0" smtClean="0"/>
              <a:t>Ω</a:t>
            </a:r>
            <a:r>
              <a:rPr lang="en-IN" dirty="0" smtClean="0"/>
              <a:t> </a:t>
            </a:r>
            <a:r>
              <a:rPr lang="en-IN" dirty="0"/>
              <a:t>Notation [Lower Bounding Function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notation gives the </a:t>
            </a:r>
            <a:r>
              <a:rPr lang="en-IN" dirty="0" smtClean="0"/>
              <a:t>tight </a:t>
            </a:r>
            <a:r>
              <a:rPr lang="en-IN" dirty="0"/>
              <a:t>lower bound of the given algorithm </a:t>
            </a:r>
            <a:r>
              <a:rPr lang="en-IN" dirty="0" smtClean="0"/>
              <a:t>and it is represented as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 </a:t>
            </a: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 = Ω(</a:t>
            </a:r>
            <a:r>
              <a:rPr lang="en-IN" i="1" dirty="0" smtClean="0"/>
              <a:t>g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That </a:t>
            </a:r>
            <a:r>
              <a:rPr lang="en-IN" dirty="0"/>
              <a:t>means, at larger values of </a:t>
            </a:r>
            <a:r>
              <a:rPr lang="en-IN" i="1" dirty="0"/>
              <a:t>n</a:t>
            </a:r>
            <a:r>
              <a:rPr lang="en-IN" dirty="0"/>
              <a:t>, the tighter lower bound </a:t>
            </a:r>
            <a:r>
              <a:rPr lang="en-IN" dirty="0" smtClean="0"/>
              <a:t>of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is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828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/>
              <a:t>Ω notation can be defined as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Ω(g(</a:t>
            </a:r>
            <a:r>
              <a:rPr lang="en-IN" i="1" dirty="0" smtClean="0"/>
              <a:t>n</a:t>
            </a:r>
            <a:r>
              <a:rPr lang="en-IN" dirty="0"/>
              <a:t>)) = {f(n): there exist positive constants c </a:t>
            </a:r>
            <a:r>
              <a:rPr lang="en-IN" dirty="0" smtClean="0"/>
              <a:t>and      </a:t>
            </a:r>
            <a:r>
              <a:rPr lang="en-US" dirty="0" smtClean="0"/>
              <a:t>such that </a:t>
            </a:r>
            <a:r>
              <a:rPr lang="pt-BR" dirty="0" smtClean="0"/>
              <a:t>0 </a:t>
            </a:r>
            <a:r>
              <a:rPr lang="pt-BR" dirty="0"/>
              <a:t>≤ </a:t>
            </a:r>
            <a:r>
              <a:rPr lang="pt-BR" i="1" dirty="0"/>
              <a:t>cg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≤ </a:t>
            </a:r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for all n </a:t>
            </a:r>
            <a:r>
              <a:rPr lang="pt-BR" dirty="0" smtClean="0"/>
              <a:t>≥     }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en-IN" i="1" dirty="0"/>
              <a:t>g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is an asymptotic tight lower bound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41991"/>
              </p:ext>
            </p:extLst>
          </p:nvPr>
        </p:nvGraphicFramePr>
        <p:xfrm>
          <a:off x="1208082" y="1916832"/>
          <a:ext cx="555606" cy="64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2" y="1916832"/>
                        <a:ext cx="555606" cy="648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86628"/>
              </p:ext>
            </p:extLst>
          </p:nvPr>
        </p:nvGraphicFramePr>
        <p:xfrm>
          <a:off x="7452320" y="1916832"/>
          <a:ext cx="504056" cy="5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916832"/>
                        <a:ext cx="504056" cy="5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6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23938"/>
            <a:ext cx="80867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99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Exercise-1 </a:t>
            </a:r>
            <a:r>
              <a:rPr lang="en-IN" dirty="0"/>
              <a:t>Find </a:t>
            </a:r>
            <a:r>
              <a:rPr lang="en-IN" dirty="0" smtClean="0"/>
              <a:t>lower </a:t>
            </a:r>
            <a:r>
              <a:rPr lang="en-IN" dirty="0"/>
              <a:t>bound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= 3</a:t>
            </a:r>
            <a:r>
              <a:rPr lang="en-IN" i="1" dirty="0"/>
              <a:t>n </a:t>
            </a:r>
            <a:r>
              <a:rPr lang="en-IN" dirty="0"/>
              <a:t>+ </a:t>
            </a:r>
            <a:r>
              <a:rPr lang="en-IN" dirty="0" smtClean="0"/>
              <a:t>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Ex</a:t>
            </a:r>
            <a:r>
              <a:rPr lang="en-IN" b="1" dirty="0"/>
              <a:t>ercise</a:t>
            </a:r>
            <a:r>
              <a:rPr lang="en-IN" b="1" dirty="0" smtClean="0"/>
              <a:t>-2 </a:t>
            </a:r>
            <a:r>
              <a:rPr lang="en-IN" dirty="0"/>
              <a:t>Find </a:t>
            </a:r>
            <a:r>
              <a:rPr lang="en-IN" dirty="0" smtClean="0"/>
              <a:t>lower </a:t>
            </a:r>
            <a:r>
              <a:rPr lang="en-IN" dirty="0"/>
              <a:t>bound for 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</a:t>
            </a:r>
            <a:r>
              <a:rPr lang="en-IN" i="1" dirty="0"/>
              <a:t>=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</a:t>
            </a:r>
            <a:r>
              <a:rPr lang="en-IN" b="1" dirty="0"/>
              <a:t>ercise</a:t>
            </a:r>
            <a:r>
              <a:rPr lang="en-IN" b="1" dirty="0" smtClean="0"/>
              <a:t>-3 </a:t>
            </a:r>
            <a:r>
              <a:rPr lang="en-IN" dirty="0" smtClean="0"/>
              <a:t>Find the lower bound for</a:t>
            </a:r>
          </a:p>
          <a:p>
            <a:pPr marL="0" indent="0">
              <a:buNone/>
            </a:pP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</a:t>
            </a:r>
            <a:r>
              <a:rPr lang="en-IN" i="1" dirty="0"/>
              <a:t>=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</a:t>
            </a:r>
            <a:r>
              <a:rPr lang="en-IN" b="1" dirty="0"/>
              <a:t>ercise</a:t>
            </a:r>
            <a:r>
              <a:rPr lang="en-IN" b="1" dirty="0" smtClean="0"/>
              <a:t>-4 </a:t>
            </a:r>
            <a:r>
              <a:rPr lang="en-IN" dirty="0"/>
              <a:t>Find the </a:t>
            </a:r>
            <a:r>
              <a:rPr lang="en-IN" dirty="0" smtClean="0"/>
              <a:t>lower </a:t>
            </a:r>
            <a:r>
              <a:rPr lang="en-IN" dirty="0"/>
              <a:t>bound </a:t>
            </a:r>
            <a:r>
              <a:rPr lang="en-IN" dirty="0" smtClean="0"/>
              <a:t>for </a:t>
            </a:r>
          </a:p>
          <a:p>
            <a:pPr marL="0" indent="0">
              <a:buNone/>
            </a:pP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/>
              <a:t>) </a:t>
            </a:r>
            <a:r>
              <a:rPr lang="en-IN" i="1" dirty="0"/>
              <a:t>=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74460"/>
              </p:ext>
            </p:extLst>
          </p:nvPr>
        </p:nvGraphicFramePr>
        <p:xfrm>
          <a:off x="6876256" y="1988840"/>
          <a:ext cx="1152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3" imgW="368280" imgH="203040" progId="Equation.DSMT4">
                  <p:embed/>
                </p:oleObj>
              </mc:Choice>
              <mc:Fallback>
                <p:oleObj name="Equation" r:id="rId3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88840"/>
                        <a:ext cx="1152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3017"/>
              </p:ext>
            </p:extLst>
          </p:nvPr>
        </p:nvGraphicFramePr>
        <p:xfrm>
          <a:off x="1475656" y="3573016"/>
          <a:ext cx="2686434" cy="56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3573016"/>
                        <a:ext cx="2686434" cy="56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4119"/>
              </p:ext>
            </p:extLst>
          </p:nvPr>
        </p:nvGraphicFramePr>
        <p:xfrm>
          <a:off x="1475656" y="5229200"/>
          <a:ext cx="2235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656" y="5229200"/>
                        <a:ext cx="22352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504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dirty="0"/>
              <a:t>Theta-</a:t>
            </a:r>
            <a:r>
              <a:rPr lang="el-GR" dirty="0"/>
              <a:t>Θ </a:t>
            </a:r>
            <a:r>
              <a:rPr lang="en-US" dirty="0"/>
              <a:t>Notation [Order Function]</a:t>
            </a:r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notation decides whether the upper and lower bounds of a given function (algorithm) are </a:t>
            </a:r>
            <a:r>
              <a:rPr lang="en-IN" dirty="0" smtClean="0"/>
              <a:t>the same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average running time of an algorithm is always between the lower bound and the </a:t>
            </a:r>
            <a:r>
              <a:rPr lang="en-IN" dirty="0" smtClean="0"/>
              <a:t>upper bound</a:t>
            </a:r>
            <a:r>
              <a:rPr lang="en-IN" dirty="0"/>
              <a:t>. If the upper bound (O) and lower bound (Ω) give the same result, then the Θ notation </a:t>
            </a:r>
            <a:r>
              <a:rPr lang="en-IN" dirty="0" smtClean="0"/>
              <a:t>will also </a:t>
            </a:r>
            <a:r>
              <a:rPr lang="en-IN" dirty="0"/>
              <a:t>have the same rate of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l-GR" dirty="0"/>
              <a:t>Θ </a:t>
            </a:r>
            <a:r>
              <a:rPr lang="en-US" dirty="0"/>
              <a:t>Notation </a:t>
            </a:r>
            <a:r>
              <a:rPr lang="en-US" dirty="0" smtClean="0"/>
              <a:t>can be </a:t>
            </a:r>
            <a:r>
              <a:rPr lang="en-IN" dirty="0" smtClean="0"/>
              <a:t>defined </a:t>
            </a:r>
            <a:r>
              <a:rPr lang="en-IN" dirty="0"/>
              <a:t>as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Θ(</a:t>
            </a:r>
            <a:r>
              <a:rPr lang="en-IN" i="1" dirty="0" smtClean="0"/>
              <a:t>g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/>
              <a:t>)) = {</a:t>
            </a:r>
            <a:r>
              <a:rPr lang="en-IN" i="1" dirty="0"/>
              <a:t>f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): there exist </a:t>
            </a:r>
            <a:r>
              <a:rPr lang="en-IN" dirty="0" smtClean="0"/>
              <a:t>positive </a:t>
            </a:r>
            <a:r>
              <a:rPr lang="en-US" dirty="0" smtClean="0"/>
              <a:t>constants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/>
              <a:t>0 ≤ </a:t>
            </a:r>
            <a:r>
              <a:rPr lang="en-US" i="1" dirty="0"/>
              <a:t> </a:t>
            </a:r>
            <a:r>
              <a:rPr lang="en-US" i="1" dirty="0" smtClean="0"/>
              <a:t> 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i="1" dirty="0"/>
              <a:t>≤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i="1" dirty="0"/>
              <a:t>≤ </a:t>
            </a:r>
            <a:r>
              <a:rPr lang="en-US" i="1" dirty="0" smtClean="0"/>
              <a:t>    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pt-BR" dirty="0"/>
              <a:t>for all n </a:t>
            </a:r>
            <a:r>
              <a:rPr lang="pt-BR" dirty="0" smtClean="0"/>
              <a:t>≥     }</a:t>
            </a:r>
          </a:p>
          <a:p>
            <a:pPr marL="0" indent="0">
              <a:buNone/>
            </a:pPr>
            <a:endParaRPr lang="pt-BR" dirty="0"/>
          </a:p>
          <a:p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an </a:t>
            </a:r>
            <a:r>
              <a:rPr lang="en-US" dirty="0" smtClean="0"/>
              <a:t>asymptotic tight </a:t>
            </a:r>
            <a:r>
              <a:rPr lang="en-US" dirty="0"/>
              <a:t>bound for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57314"/>
              </p:ext>
            </p:extLst>
          </p:nvPr>
        </p:nvGraphicFramePr>
        <p:xfrm>
          <a:off x="467544" y="2420888"/>
          <a:ext cx="247874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247874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746275"/>
              </p:ext>
            </p:extLst>
          </p:nvPr>
        </p:nvGraphicFramePr>
        <p:xfrm>
          <a:off x="3419872" y="2420888"/>
          <a:ext cx="357883" cy="69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2420888"/>
                        <a:ext cx="357883" cy="694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20613"/>
              </p:ext>
            </p:extLst>
          </p:nvPr>
        </p:nvGraphicFramePr>
        <p:xfrm>
          <a:off x="5765651" y="2420888"/>
          <a:ext cx="3905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651" y="2420888"/>
                        <a:ext cx="3905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02234"/>
              </p:ext>
            </p:extLst>
          </p:nvPr>
        </p:nvGraphicFramePr>
        <p:xfrm>
          <a:off x="8388424" y="2479998"/>
          <a:ext cx="5048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9" imgW="165028" imgH="228501" progId="Equation.DSMT4">
                  <p:embed/>
                </p:oleObj>
              </mc:Choice>
              <mc:Fallback>
                <p:oleObj name="Equation" r:id="rId9" imgW="16502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2479998"/>
                        <a:ext cx="5048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40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28700"/>
            <a:ext cx="8429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12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5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Arrays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Collection of same type of variables that under a common </a:t>
            </a:r>
            <a:r>
              <a:rPr lang="en-IN" dirty="0" smtClean="0"/>
              <a:t>name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36" y="3789040"/>
            <a:ext cx="42862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sz="2400" dirty="0"/>
              <a:t>Data type determines the set of values that a data item can take and the operations that can be performed on the item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Basic data types in 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5" y="3326947"/>
            <a:ext cx="8518293" cy="164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472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dirty="0"/>
              <a:t>Calculating the Address of Array Elements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Address </a:t>
            </a:r>
            <a:r>
              <a:rPr lang="en-IN" dirty="0"/>
              <a:t>of data element, </a:t>
            </a:r>
          </a:p>
          <a:p>
            <a:pPr marL="0" indent="0">
              <a:buNone/>
            </a:pPr>
            <a:r>
              <a:rPr lang="en-IN" dirty="0" smtClean="0"/>
              <a:t>A[k</a:t>
            </a:r>
            <a:r>
              <a:rPr lang="en-IN" dirty="0"/>
              <a:t>] = BA(A) + w(k – </a:t>
            </a:r>
            <a:r>
              <a:rPr lang="en-IN" dirty="0" err="1"/>
              <a:t>lower_bound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Here, </a:t>
            </a:r>
            <a:r>
              <a:rPr lang="en-IN" b="1" i="1" dirty="0"/>
              <a:t>A</a:t>
            </a:r>
            <a:r>
              <a:rPr lang="en-IN" dirty="0"/>
              <a:t> is the array, </a:t>
            </a:r>
            <a:r>
              <a:rPr lang="en-IN" b="1" i="1" dirty="0"/>
              <a:t>k</a:t>
            </a:r>
            <a:r>
              <a:rPr lang="en-IN" dirty="0"/>
              <a:t> is the index of the element of which we have to calculate the address, </a:t>
            </a:r>
            <a:r>
              <a:rPr lang="en-IN" b="1" i="1" dirty="0"/>
              <a:t>BA</a:t>
            </a:r>
            <a:r>
              <a:rPr lang="en-IN" dirty="0"/>
              <a:t> is the base address of the array </a:t>
            </a:r>
            <a:r>
              <a:rPr lang="en-IN" b="1" i="1" dirty="0"/>
              <a:t>A</a:t>
            </a:r>
            <a:r>
              <a:rPr lang="en-IN" dirty="0"/>
              <a:t>, and </a:t>
            </a:r>
            <a:r>
              <a:rPr lang="en-IN" b="1" i="1" dirty="0"/>
              <a:t>w</a:t>
            </a:r>
            <a:r>
              <a:rPr lang="en-IN" dirty="0"/>
              <a:t> is the size of one element 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21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Example:</a:t>
            </a:r>
          </a:p>
          <a:p>
            <a:pPr marL="0" indent="0">
              <a:buNone/>
            </a:pPr>
            <a:r>
              <a:rPr lang="en-IN" sz="2800" dirty="0" smtClean="0"/>
              <a:t>Given </a:t>
            </a:r>
            <a:r>
              <a:rPr lang="en-IN" sz="2800" dirty="0"/>
              <a:t>an array </a:t>
            </a:r>
            <a:r>
              <a:rPr lang="en-IN" sz="2800" i="1" dirty="0" err="1"/>
              <a:t>int</a:t>
            </a:r>
            <a:r>
              <a:rPr lang="en-IN" sz="2800" i="1" dirty="0"/>
              <a:t> marks[] </a:t>
            </a:r>
            <a:r>
              <a:rPr lang="en-IN" sz="2800" dirty="0"/>
              <a:t>= {99,67,78,56,88,90,34,85}, calculate the address </a:t>
            </a:r>
            <a:r>
              <a:rPr lang="en-IN" sz="2800" dirty="0" smtClean="0"/>
              <a:t>of marks[4</a:t>
            </a:r>
            <a:r>
              <a:rPr lang="en-IN" sz="2800" dirty="0"/>
              <a:t>] if the base address = 1000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4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Operations on Arrays</a:t>
            </a:r>
          </a:p>
          <a:p>
            <a:endParaRPr lang="en-IN" dirty="0"/>
          </a:p>
          <a:p>
            <a:r>
              <a:rPr lang="en-IN" dirty="0"/>
              <a:t>Traversing an array</a:t>
            </a:r>
          </a:p>
          <a:p>
            <a:r>
              <a:rPr lang="en-IN" dirty="0" smtClean="0"/>
              <a:t>Inserting </a:t>
            </a:r>
            <a:r>
              <a:rPr lang="en-IN" dirty="0"/>
              <a:t>an element in an array</a:t>
            </a:r>
          </a:p>
          <a:p>
            <a:r>
              <a:rPr lang="en-IN" dirty="0" smtClean="0"/>
              <a:t>Searching </a:t>
            </a:r>
            <a:r>
              <a:rPr lang="en-IN" dirty="0"/>
              <a:t>an element in an array</a:t>
            </a:r>
          </a:p>
          <a:p>
            <a:r>
              <a:rPr lang="en-IN" dirty="0" smtClean="0"/>
              <a:t>Deleting </a:t>
            </a:r>
            <a:r>
              <a:rPr lang="en-IN" dirty="0"/>
              <a:t>an element from an array</a:t>
            </a:r>
          </a:p>
          <a:p>
            <a:r>
              <a:rPr lang="en-IN" dirty="0" smtClean="0"/>
              <a:t>Merging </a:t>
            </a:r>
            <a:r>
              <a:rPr lang="en-IN" dirty="0"/>
              <a:t>two arrays</a:t>
            </a:r>
          </a:p>
          <a:p>
            <a:r>
              <a:rPr lang="en-IN" dirty="0" smtClean="0"/>
              <a:t>Sorting </a:t>
            </a:r>
            <a:r>
              <a:rPr lang="en-IN" dirty="0"/>
              <a:t>an array in ascending 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1746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 smtClean="0"/>
              <a:t>Traversing an Array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sz="2800" dirty="0"/>
              <a:t>Step 1: [INITIALIZATION] SET I = </a:t>
            </a:r>
            <a:r>
              <a:rPr lang="en-IN" sz="2800" dirty="0" err="1"/>
              <a:t>lower_bound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Step 2: Repeat Steps 3 to 4 while I </a:t>
            </a:r>
            <a:r>
              <a:rPr lang="en-IN" sz="2800" dirty="0" smtClean="0"/>
              <a:t>&lt;= </a:t>
            </a:r>
            <a:r>
              <a:rPr lang="en-IN" sz="2800" dirty="0" err="1" smtClean="0"/>
              <a:t>upper_bound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Step 3: </a:t>
            </a:r>
            <a:r>
              <a:rPr lang="en-IN" sz="2800" dirty="0" smtClean="0"/>
              <a:t>	Apply </a:t>
            </a:r>
            <a:r>
              <a:rPr lang="en-IN" sz="2800" dirty="0"/>
              <a:t>Process to A[I]</a:t>
            </a:r>
          </a:p>
          <a:p>
            <a:pPr marL="0" indent="0">
              <a:buNone/>
            </a:pPr>
            <a:r>
              <a:rPr lang="en-IN" sz="2800" dirty="0"/>
              <a:t>Step 4: </a:t>
            </a:r>
            <a:r>
              <a:rPr lang="en-IN" sz="2800" dirty="0" smtClean="0"/>
              <a:t>	SET </a:t>
            </a:r>
            <a:r>
              <a:rPr lang="en-IN" sz="2800" dirty="0"/>
              <a:t>I = I + 1</a:t>
            </a:r>
          </a:p>
          <a:p>
            <a:pPr marL="0" indent="0">
              <a:buNone/>
            </a:pPr>
            <a:r>
              <a:rPr lang="en-IN" sz="2800" dirty="0" smtClean="0"/>
              <a:t>              [</a:t>
            </a:r>
            <a:r>
              <a:rPr lang="en-IN" sz="2800" dirty="0"/>
              <a:t>END OF LOOP]</a:t>
            </a:r>
          </a:p>
          <a:p>
            <a:pPr marL="0" indent="0">
              <a:buNone/>
            </a:pPr>
            <a:r>
              <a:rPr lang="en-IN" sz="2800" dirty="0"/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30727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Inserting an element in an array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pt-BR" sz="2800" dirty="0"/>
              <a:t>INSERT (A, N, POS, VAL)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Step 1: [INITIALIZATION] SET I = N</a:t>
            </a:r>
          </a:p>
          <a:p>
            <a:pPr marL="0" indent="0">
              <a:buNone/>
            </a:pPr>
            <a:r>
              <a:rPr lang="en-IN" sz="2800" dirty="0"/>
              <a:t>Step 2: Repeat Steps 3 and 4 while I &gt;= POS</a:t>
            </a:r>
          </a:p>
          <a:p>
            <a:pPr marL="0" indent="0">
              <a:buNone/>
            </a:pPr>
            <a:r>
              <a:rPr lang="en-IN" sz="2800" dirty="0"/>
              <a:t>Step 3: 	</a:t>
            </a:r>
            <a:r>
              <a:rPr lang="en-IN" sz="2800" dirty="0" smtClean="0"/>
              <a:t>SET </a:t>
            </a:r>
            <a:r>
              <a:rPr lang="en-IN" sz="2800" dirty="0"/>
              <a:t>A[I + 1] = A[I]</a:t>
            </a:r>
          </a:p>
          <a:p>
            <a:pPr marL="0" indent="0">
              <a:buNone/>
            </a:pPr>
            <a:r>
              <a:rPr lang="en-IN" sz="2800" dirty="0"/>
              <a:t>Step 4: 	</a:t>
            </a:r>
            <a:r>
              <a:rPr lang="en-IN" sz="2800" dirty="0" smtClean="0"/>
              <a:t>SET </a:t>
            </a:r>
            <a:r>
              <a:rPr lang="en-IN" sz="2800" dirty="0"/>
              <a:t>I = I – 1</a:t>
            </a:r>
          </a:p>
          <a:p>
            <a:pPr marL="0" indent="0">
              <a:buNone/>
            </a:pPr>
            <a:r>
              <a:rPr lang="en-IN" sz="2800" dirty="0" smtClean="0"/>
              <a:t>             [</a:t>
            </a:r>
            <a:r>
              <a:rPr lang="en-IN" sz="2800" dirty="0"/>
              <a:t>END OF LOOP]</a:t>
            </a:r>
          </a:p>
          <a:p>
            <a:pPr marL="0" indent="0">
              <a:buNone/>
            </a:pPr>
            <a:r>
              <a:rPr lang="en-IN" sz="2800" dirty="0"/>
              <a:t>Step 5: SET N = N + 1</a:t>
            </a:r>
          </a:p>
          <a:p>
            <a:pPr marL="0" indent="0">
              <a:buNone/>
            </a:pPr>
            <a:r>
              <a:rPr lang="en-IN" sz="2800" dirty="0"/>
              <a:t>Step 6: SET A[POS] = VAL</a:t>
            </a:r>
          </a:p>
          <a:p>
            <a:pPr marL="0" indent="0">
              <a:buNone/>
            </a:pPr>
            <a:r>
              <a:rPr lang="en-IN" sz="2800" dirty="0"/>
              <a:t>Step 7: EXIT</a:t>
            </a:r>
            <a:endParaRPr lang="en-IN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IN" dirty="0" smtClean="0"/>
              <a:t>Deleting an element from an array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sz="2800" dirty="0"/>
              <a:t>DELETE(A, </a:t>
            </a:r>
            <a:r>
              <a:rPr lang="en-IN" sz="2800" dirty="0" smtClean="0"/>
              <a:t>N, POS</a:t>
            </a:r>
            <a:r>
              <a:rPr lang="en-IN" sz="2800" dirty="0"/>
              <a:t>)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Step 1: [INITIALIZATION] SET I = POS</a:t>
            </a:r>
          </a:p>
          <a:p>
            <a:pPr marL="0" indent="0">
              <a:buNone/>
            </a:pPr>
            <a:r>
              <a:rPr lang="en-IN" sz="2800" dirty="0" smtClean="0"/>
              <a:t>Step </a:t>
            </a:r>
            <a:r>
              <a:rPr lang="en-IN" sz="2800" dirty="0"/>
              <a:t>2: Repeat Steps 3 and 4 while I &lt;= N – 1</a:t>
            </a:r>
          </a:p>
          <a:p>
            <a:pPr marL="0" indent="0">
              <a:buNone/>
            </a:pPr>
            <a:r>
              <a:rPr lang="en-IN" sz="2800" dirty="0"/>
              <a:t>Step 3: </a:t>
            </a:r>
            <a:r>
              <a:rPr lang="en-IN" sz="2800" dirty="0" smtClean="0"/>
              <a:t>	SET </a:t>
            </a:r>
            <a:r>
              <a:rPr lang="en-IN" sz="2800" dirty="0"/>
              <a:t>A[I] = A[I + 1]</a:t>
            </a:r>
          </a:p>
          <a:p>
            <a:pPr marL="0" indent="0">
              <a:buNone/>
            </a:pPr>
            <a:r>
              <a:rPr lang="en-IN" sz="2800" dirty="0"/>
              <a:t>Step 4: </a:t>
            </a:r>
            <a:r>
              <a:rPr lang="en-IN" sz="2800" dirty="0" smtClean="0"/>
              <a:t>	SET </a:t>
            </a:r>
            <a:r>
              <a:rPr lang="en-IN" sz="2800" dirty="0"/>
              <a:t>I = I + 1</a:t>
            </a:r>
          </a:p>
          <a:p>
            <a:pPr marL="0" indent="0">
              <a:buNone/>
            </a:pPr>
            <a:r>
              <a:rPr lang="en-IN" sz="2800" dirty="0" smtClean="0"/>
              <a:t>                      [</a:t>
            </a:r>
            <a:r>
              <a:rPr lang="en-IN" sz="2800" dirty="0"/>
              <a:t>END OF LOOP]</a:t>
            </a:r>
          </a:p>
          <a:p>
            <a:pPr marL="0" indent="0">
              <a:buNone/>
            </a:pPr>
            <a:r>
              <a:rPr lang="en-IN" sz="2800" dirty="0"/>
              <a:t>Step 5: SET N = N – 1</a:t>
            </a:r>
          </a:p>
          <a:p>
            <a:pPr marL="0" indent="0">
              <a:buNone/>
            </a:pPr>
            <a:r>
              <a:rPr lang="en-IN" sz="2800" dirty="0"/>
              <a:t>Step 6: EXIT</a:t>
            </a:r>
          </a:p>
        </p:txBody>
      </p:sp>
    </p:spTree>
    <p:extLst>
      <p:ext uri="{BB962C8B-B14F-4D97-AF65-F5344CB8AC3E}">
        <p14:creationId xmlns:p14="http://schemas.microsoft.com/office/powerpoint/2010/main" val="7790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Exercise:</a:t>
            </a:r>
          </a:p>
          <a:p>
            <a:pPr marL="0" indent="0">
              <a:buNone/>
            </a:pPr>
            <a:r>
              <a:rPr lang="en-IN" dirty="0"/>
              <a:t>m</a:t>
            </a:r>
            <a:r>
              <a:rPr lang="en-IN" dirty="0" smtClean="0"/>
              <a:t>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sample[10];</a:t>
            </a:r>
          </a:p>
          <a:p>
            <a:pPr marL="0" indent="0">
              <a:buNone/>
            </a:pPr>
            <a:r>
              <a:rPr lang="en-IN" dirty="0"/>
              <a:t>p </a:t>
            </a:r>
            <a:r>
              <a:rPr lang="en-IN" dirty="0" smtClean="0"/>
              <a:t>= </a:t>
            </a:r>
            <a:r>
              <a:rPr lang="en-IN" dirty="0"/>
              <a:t>sample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(“%d”, p);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04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Exercise:</a:t>
            </a:r>
          </a:p>
          <a:p>
            <a:pPr marL="0" indent="0">
              <a:buNone/>
            </a:pPr>
            <a:r>
              <a:rPr lang="en-IN" dirty="0"/>
              <a:t>m</a:t>
            </a:r>
            <a:r>
              <a:rPr lang="en-IN" dirty="0" smtClean="0"/>
              <a:t>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[] = {2, 3, 4, 5, 6};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(“%d”,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8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dirty="0" smtClean="0"/>
              <a:t>Two-Dimensional Arrays</a:t>
            </a:r>
          </a:p>
          <a:p>
            <a:r>
              <a:rPr lang="en-IN" dirty="0"/>
              <a:t>Row major order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dirty="0" smtClean="0"/>
              <a:t>Address(A[I</a:t>
            </a:r>
            <a:r>
              <a:rPr lang="en-IN" sz="2400" dirty="0"/>
              <a:t>][J]) = </a:t>
            </a:r>
            <a:r>
              <a:rPr lang="en-IN" sz="2400" dirty="0" err="1"/>
              <a:t>Base_Address</a:t>
            </a:r>
            <a:r>
              <a:rPr lang="en-IN" sz="2400" dirty="0"/>
              <a:t> + </a:t>
            </a:r>
            <a:r>
              <a:rPr lang="en-IN" sz="2400" dirty="0" smtClean="0"/>
              <a:t>w{col </a:t>
            </a:r>
            <a:r>
              <a:rPr lang="en-IN" sz="2400" dirty="0"/>
              <a:t>( I – </a:t>
            </a:r>
            <a:r>
              <a:rPr lang="en-IN" sz="2400" dirty="0" smtClean="0"/>
              <a:t>LR) </a:t>
            </a:r>
            <a:r>
              <a:rPr lang="en-IN" sz="2400" dirty="0"/>
              <a:t>+ (J – </a:t>
            </a:r>
            <a:r>
              <a:rPr lang="en-IN" sz="2400" dirty="0" smtClean="0"/>
              <a:t>LC)}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59893"/>
            <a:ext cx="82677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1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723644"/>
            <a:ext cx="8424936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Column </a:t>
            </a:r>
            <a:r>
              <a:rPr lang="en-IN" sz="3200" dirty="0"/>
              <a:t>major </a:t>
            </a:r>
            <a:r>
              <a:rPr lang="en-IN" sz="3200" dirty="0" smtClean="0"/>
              <a:t>order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IN" sz="320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IN" sz="320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IN" sz="320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IN" sz="2400" dirty="0" smtClean="0"/>
          </a:p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en-IN" sz="2400" dirty="0" smtClean="0"/>
              <a:t>Address(A[I</a:t>
            </a:r>
            <a:r>
              <a:rPr lang="en-IN" sz="2400" dirty="0"/>
              <a:t>][J]) = </a:t>
            </a:r>
            <a:r>
              <a:rPr lang="en-IN" sz="2400" dirty="0" err="1"/>
              <a:t>Base_Address</a:t>
            </a:r>
            <a:r>
              <a:rPr lang="en-IN" sz="2400" dirty="0"/>
              <a:t> + </a:t>
            </a:r>
            <a:r>
              <a:rPr lang="en-IN" sz="2400" dirty="0"/>
              <a:t>w{row </a:t>
            </a:r>
            <a:r>
              <a:rPr lang="en-IN" sz="2400" dirty="0"/>
              <a:t>( J – </a:t>
            </a:r>
            <a:r>
              <a:rPr lang="en-IN" sz="2400" dirty="0" smtClean="0"/>
              <a:t>LC) </a:t>
            </a:r>
            <a:r>
              <a:rPr lang="en-IN" sz="2400" dirty="0"/>
              <a:t>+ (I – </a:t>
            </a:r>
            <a:r>
              <a:rPr lang="en-IN" sz="2400" dirty="0" smtClean="0"/>
              <a:t>LR)}</a:t>
            </a:r>
            <a:endParaRPr lang="en-IN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105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6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Data types:</a:t>
            </a:r>
          </a:p>
          <a:p>
            <a:r>
              <a:rPr lang="en-IN" sz="2800" dirty="0" smtClean="0"/>
              <a:t>System defined/ Primitive</a:t>
            </a:r>
          </a:p>
          <a:p>
            <a:pPr marL="0" indent="0">
              <a:buNone/>
            </a:pPr>
            <a:r>
              <a:rPr lang="en-IN" sz="2800" dirty="0" smtClean="0"/>
              <a:t>Example: </a:t>
            </a:r>
            <a:r>
              <a:rPr lang="fr-FR" sz="2800" dirty="0" err="1"/>
              <a:t>int</a:t>
            </a:r>
            <a:r>
              <a:rPr lang="fr-FR" sz="2800" dirty="0"/>
              <a:t>, </a:t>
            </a:r>
            <a:r>
              <a:rPr lang="fr-FR" sz="2800" dirty="0" err="1"/>
              <a:t>float</a:t>
            </a:r>
            <a:r>
              <a:rPr lang="fr-FR" sz="2800" dirty="0"/>
              <a:t>, char, double, </a:t>
            </a:r>
            <a:r>
              <a:rPr lang="fr-FR" sz="2800" dirty="0" err="1"/>
              <a:t>bool</a:t>
            </a:r>
            <a:r>
              <a:rPr lang="fr-FR" sz="2800" dirty="0"/>
              <a:t>, </a:t>
            </a:r>
            <a:r>
              <a:rPr lang="fr-FR" sz="2800" dirty="0" smtClean="0"/>
              <a:t>etc.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User defined/ Non-primitive</a:t>
            </a:r>
          </a:p>
          <a:p>
            <a:pPr marL="0" indent="0">
              <a:buNone/>
            </a:pPr>
            <a:r>
              <a:rPr lang="en-IN" sz="2800" dirty="0" smtClean="0"/>
              <a:t>Example: structures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25812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Operations on </a:t>
            </a:r>
            <a:r>
              <a:rPr lang="en-IN" dirty="0"/>
              <a:t>t</a:t>
            </a:r>
            <a:r>
              <a:rPr lang="en-IN" dirty="0" smtClean="0"/>
              <a:t>wo-Dimensional Arrays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Transpose</a:t>
            </a:r>
          </a:p>
          <a:p>
            <a:r>
              <a:rPr lang="en-IN" dirty="0" smtClean="0"/>
              <a:t>Sum</a:t>
            </a:r>
          </a:p>
          <a:p>
            <a:r>
              <a:rPr lang="en-IN" dirty="0" smtClean="0"/>
              <a:t>Difference</a:t>
            </a:r>
          </a:p>
          <a:p>
            <a:r>
              <a:rPr lang="en-IN" dirty="0" smtClean="0"/>
              <a:t>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692696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Advantages of </a:t>
            </a:r>
            <a:r>
              <a:rPr lang="en-US" sz="3200" dirty="0" smtClean="0"/>
              <a:t>Arrays</a:t>
            </a:r>
          </a:p>
          <a:p>
            <a:endParaRPr lang="en-US" sz="3200" dirty="0"/>
          </a:p>
          <a:p>
            <a:r>
              <a:rPr lang="en-IN" sz="3200" dirty="0"/>
              <a:t>• Simple and easy to </a:t>
            </a:r>
            <a:r>
              <a:rPr lang="en-IN" sz="3200" dirty="0" smtClean="0"/>
              <a:t>use</a:t>
            </a:r>
          </a:p>
          <a:p>
            <a:endParaRPr lang="en-IN" sz="3200" dirty="0"/>
          </a:p>
          <a:p>
            <a:r>
              <a:rPr lang="en-IN" sz="3200" dirty="0"/>
              <a:t>• Faster access to the elements (</a:t>
            </a:r>
            <a:r>
              <a:rPr lang="en-IN" sz="3200" dirty="0" smtClean="0"/>
              <a:t>constant access</a:t>
            </a:r>
            <a:r>
              <a:rPr lang="en-IN" sz="3200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4184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Disadvantages of </a:t>
            </a:r>
            <a:r>
              <a:rPr lang="en-US" sz="3200" dirty="0" smtClean="0"/>
              <a:t>Arrays</a:t>
            </a:r>
          </a:p>
          <a:p>
            <a:endParaRPr lang="en-US" sz="3200" dirty="0"/>
          </a:p>
          <a:p>
            <a:r>
              <a:rPr lang="en-IN" sz="2400" dirty="0"/>
              <a:t>•</a:t>
            </a:r>
            <a:r>
              <a:rPr lang="en-IN" sz="3200" dirty="0"/>
              <a:t> </a:t>
            </a:r>
            <a:r>
              <a:rPr lang="en-IN" sz="2400" dirty="0" smtClean="0"/>
              <a:t>Pre-allocates </a:t>
            </a:r>
            <a:r>
              <a:rPr lang="en-IN" sz="2400" dirty="0"/>
              <a:t>all needed memory up front and wastes </a:t>
            </a:r>
            <a:r>
              <a:rPr lang="en-IN" sz="2400" dirty="0" smtClean="0"/>
              <a:t>memory space </a:t>
            </a:r>
            <a:r>
              <a:rPr lang="en-IN" sz="2400" dirty="0"/>
              <a:t>for indices in the </a:t>
            </a:r>
            <a:r>
              <a:rPr lang="en-US" sz="2400" dirty="0"/>
              <a:t>array that are empty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IN" sz="2400" dirty="0"/>
              <a:t>• Fixed size: The size of the array is static (specify the array size before using it</a:t>
            </a:r>
            <a:r>
              <a:rPr lang="en-IN" sz="2400" dirty="0" smtClean="0"/>
              <a:t>).</a:t>
            </a:r>
          </a:p>
          <a:p>
            <a:endParaRPr lang="en-IN" sz="2400" dirty="0"/>
          </a:p>
          <a:p>
            <a:r>
              <a:rPr lang="en-IN" sz="2400" dirty="0"/>
              <a:t>• One block allocation: To allocate the array itself at </a:t>
            </a:r>
            <a:r>
              <a:rPr lang="en-IN" sz="2400" dirty="0" smtClean="0"/>
              <a:t>the beginning</a:t>
            </a:r>
            <a:r>
              <a:rPr lang="en-IN" sz="2400" dirty="0"/>
              <a:t>, sometimes it </a:t>
            </a:r>
            <a:r>
              <a:rPr lang="en-IN" sz="2400" dirty="0" smtClean="0"/>
              <a:t>may not </a:t>
            </a:r>
            <a:r>
              <a:rPr lang="en-IN" sz="2400" dirty="0"/>
              <a:t>be possible to get the memory for the complete array (if the array size is big</a:t>
            </a:r>
            <a:r>
              <a:rPr lang="en-IN" sz="2400" dirty="0" smtClean="0"/>
              <a:t>).</a:t>
            </a:r>
          </a:p>
          <a:p>
            <a:endParaRPr lang="en-IN" sz="2400" dirty="0"/>
          </a:p>
          <a:p>
            <a:r>
              <a:rPr lang="en-IN" sz="2400" dirty="0"/>
              <a:t>• Complex position-based insertion: To insert an element at a given position, we </a:t>
            </a:r>
            <a:r>
              <a:rPr lang="en-IN" sz="2400" dirty="0" smtClean="0"/>
              <a:t>may need </a:t>
            </a:r>
            <a:r>
              <a:rPr lang="en-IN" sz="2400" dirty="0"/>
              <a:t>to shift the existing elements.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136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 smtClean="0"/>
              <a:t>Representation of polynomial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1" dirty="0" err="1"/>
              <a:t>struct</a:t>
            </a:r>
            <a:r>
              <a:rPr lang="en-IN" dirty="0"/>
              <a:t> poly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</a:t>
            </a:r>
            <a:r>
              <a:rPr lang="en-IN" b="1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coeff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exp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/>
              <a:t>struct</a:t>
            </a:r>
            <a:r>
              <a:rPr lang="en-IN" dirty="0"/>
              <a:t> poly a[50],b[50],c[50</a:t>
            </a:r>
            <a:r>
              <a:rPr lang="en-IN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What is data structure?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6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i="1" dirty="0"/>
              <a:t>Data structure </a:t>
            </a:r>
            <a:r>
              <a:rPr lang="en-IN" dirty="0"/>
              <a:t>is a particular way of storing </a:t>
            </a:r>
            <a:r>
              <a:rPr lang="en-IN" dirty="0" smtClean="0"/>
              <a:t>and organizing </a:t>
            </a:r>
            <a:r>
              <a:rPr lang="en-IN" dirty="0"/>
              <a:t>data in a computer so that it can be used </a:t>
            </a:r>
            <a:r>
              <a:rPr lang="en-IN" dirty="0" smtClean="0"/>
              <a:t>efficiently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6075192" cy="31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Linear data structures: </a:t>
            </a:r>
            <a:r>
              <a:rPr lang="en-IN" dirty="0" smtClean="0"/>
              <a:t>Elements are accessed in a sequential order. </a:t>
            </a:r>
            <a:r>
              <a:rPr lang="en-IN" i="1" dirty="0" smtClean="0"/>
              <a:t>Examples: </a:t>
            </a:r>
            <a:r>
              <a:rPr lang="en-IN" dirty="0" smtClean="0"/>
              <a:t>Linked Lists, Stacks and Queues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i="1" dirty="0" smtClean="0"/>
              <a:t>Non </a:t>
            </a:r>
            <a:r>
              <a:rPr lang="en-IN" dirty="0" smtClean="0"/>
              <a:t>– </a:t>
            </a:r>
            <a:r>
              <a:rPr lang="en-IN" i="1" dirty="0" smtClean="0"/>
              <a:t>linear data structures: </a:t>
            </a:r>
            <a:r>
              <a:rPr lang="en-IN" dirty="0" smtClean="0"/>
              <a:t>Elements of this data structure are stored/accessed in a non-linear order. </a:t>
            </a:r>
            <a:r>
              <a:rPr lang="en-IN" i="1" dirty="0" smtClean="0"/>
              <a:t>Examples: </a:t>
            </a:r>
            <a:r>
              <a:rPr lang="en-IN" dirty="0" smtClean="0"/>
              <a:t>Trees and graphs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1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166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6300" dirty="0" smtClean="0"/>
              <a:t>Operations on </a:t>
            </a:r>
            <a:r>
              <a:rPr lang="en-IN" sz="6300" dirty="0"/>
              <a:t>D</a:t>
            </a:r>
            <a:r>
              <a:rPr lang="en-IN" sz="6300" dirty="0" smtClean="0"/>
              <a:t>ata structures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sz="4000" b="1" i="1" dirty="0" smtClean="0"/>
              <a:t>Traversing: </a:t>
            </a:r>
            <a:r>
              <a:rPr lang="en-IN" sz="4000" dirty="0" smtClean="0"/>
              <a:t>Accessing </a:t>
            </a:r>
            <a:r>
              <a:rPr lang="en-IN" sz="4000" dirty="0"/>
              <a:t>each data item exactly once so that it can be processed. </a:t>
            </a:r>
            <a:r>
              <a:rPr lang="en-IN" sz="4000" dirty="0" smtClean="0"/>
              <a:t>For example</a:t>
            </a:r>
            <a:r>
              <a:rPr lang="en-IN" sz="4000" dirty="0"/>
              <a:t>, to print the names of all the students in a </a:t>
            </a:r>
            <a:r>
              <a:rPr lang="en-IN" sz="4000" dirty="0" smtClean="0"/>
              <a:t>class</a:t>
            </a:r>
          </a:p>
          <a:p>
            <a:endParaRPr lang="en-IN" sz="4000" dirty="0"/>
          </a:p>
          <a:p>
            <a:r>
              <a:rPr lang="en-IN" sz="4000" b="1" i="1" dirty="0"/>
              <a:t>Searching </a:t>
            </a:r>
            <a:r>
              <a:rPr lang="en-IN" sz="4000" b="1" i="1" dirty="0" smtClean="0"/>
              <a:t>: </a:t>
            </a:r>
            <a:r>
              <a:rPr lang="en-IN" sz="4000" dirty="0" smtClean="0"/>
              <a:t>Finding </a:t>
            </a:r>
            <a:r>
              <a:rPr lang="en-IN" sz="4000" dirty="0"/>
              <a:t>the location of one or more data items that satisfy the given </a:t>
            </a:r>
            <a:r>
              <a:rPr lang="en-IN" sz="4000" dirty="0" smtClean="0"/>
              <a:t>constraint. Such </a:t>
            </a:r>
            <a:r>
              <a:rPr lang="en-IN" sz="4000" dirty="0"/>
              <a:t>a data item may or may not be present in the given collection of data items. For </a:t>
            </a:r>
            <a:r>
              <a:rPr lang="en-IN" sz="4000" dirty="0" smtClean="0"/>
              <a:t>example, to </a:t>
            </a:r>
            <a:r>
              <a:rPr lang="en-IN" sz="4000" dirty="0"/>
              <a:t>find the names of all the students who secured 100 marks in </a:t>
            </a:r>
            <a:r>
              <a:rPr lang="en-IN" sz="4000" dirty="0" smtClean="0"/>
              <a:t>mathematics</a:t>
            </a:r>
          </a:p>
          <a:p>
            <a:endParaRPr lang="en-IN" sz="4000" dirty="0"/>
          </a:p>
          <a:p>
            <a:r>
              <a:rPr lang="en-IN" sz="4000" b="1" i="1" dirty="0"/>
              <a:t>Inserting </a:t>
            </a:r>
            <a:r>
              <a:rPr lang="en-IN" sz="4000" b="1" i="1" dirty="0" smtClean="0"/>
              <a:t>: </a:t>
            </a:r>
            <a:r>
              <a:rPr lang="en-IN" sz="4000" dirty="0" smtClean="0"/>
              <a:t>Adding </a:t>
            </a:r>
            <a:r>
              <a:rPr lang="en-IN" sz="4000" dirty="0"/>
              <a:t>new data items to the given list of data items. For example, to </a:t>
            </a:r>
            <a:r>
              <a:rPr lang="en-IN" sz="4000" dirty="0" smtClean="0"/>
              <a:t>add the </a:t>
            </a:r>
            <a:r>
              <a:rPr lang="en-IN" sz="4000" dirty="0"/>
              <a:t>details of a new student who has recently joined the </a:t>
            </a:r>
            <a:r>
              <a:rPr lang="en-IN" sz="4000" dirty="0" smtClean="0"/>
              <a:t>course</a:t>
            </a:r>
          </a:p>
          <a:p>
            <a:endParaRPr lang="en-IN" sz="4000" dirty="0"/>
          </a:p>
          <a:p>
            <a:r>
              <a:rPr lang="en-IN" sz="4000" b="1" i="1" dirty="0" smtClean="0"/>
              <a:t>Deleting: </a:t>
            </a:r>
            <a:r>
              <a:rPr lang="en-IN" sz="4000" dirty="0" smtClean="0"/>
              <a:t>Removing  a </a:t>
            </a:r>
            <a:r>
              <a:rPr lang="en-IN" sz="4000" dirty="0"/>
              <a:t>particular data item from the given collection of </a:t>
            </a:r>
            <a:r>
              <a:rPr lang="en-IN" sz="4000" dirty="0" smtClean="0"/>
              <a:t>data items</a:t>
            </a:r>
            <a:r>
              <a:rPr lang="en-IN" sz="4000" dirty="0"/>
              <a:t>. For example, to delete the name of a student who has left the </a:t>
            </a:r>
            <a:r>
              <a:rPr lang="en-IN" sz="4000" dirty="0" smtClean="0"/>
              <a:t>course</a:t>
            </a:r>
          </a:p>
          <a:p>
            <a:endParaRPr lang="en-IN" sz="4000" dirty="0"/>
          </a:p>
          <a:p>
            <a:r>
              <a:rPr lang="en-IN" sz="4000" b="1" i="1" dirty="0" smtClean="0"/>
              <a:t>Sorting: </a:t>
            </a:r>
            <a:r>
              <a:rPr lang="en-IN" sz="4000" dirty="0" smtClean="0"/>
              <a:t>Arranging data items </a:t>
            </a:r>
            <a:r>
              <a:rPr lang="en-IN" sz="4000" dirty="0"/>
              <a:t>in some </a:t>
            </a:r>
            <a:r>
              <a:rPr lang="en-IN" sz="4000" dirty="0" smtClean="0"/>
              <a:t>logical order </a:t>
            </a:r>
            <a:r>
              <a:rPr lang="en-IN" sz="4000" dirty="0"/>
              <a:t>like ascending order or descending </a:t>
            </a:r>
            <a:r>
              <a:rPr lang="en-IN" sz="4000" dirty="0" smtClean="0"/>
              <a:t>order depending </a:t>
            </a:r>
            <a:r>
              <a:rPr lang="en-IN" sz="4000" dirty="0"/>
              <a:t>on the type of application. For example, arranging the names of students in a class </a:t>
            </a:r>
            <a:r>
              <a:rPr lang="en-IN" sz="4000" dirty="0" smtClean="0"/>
              <a:t>in an </a:t>
            </a:r>
            <a:r>
              <a:rPr lang="en-IN" sz="4000" dirty="0"/>
              <a:t>alphabetical order, or calculating the top three winners by arranging the participants’ scores </a:t>
            </a:r>
            <a:r>
              <a:rPr lang="en-IN" sz="4000" dirty="0" smtClean="0"/>
              <a:t>in descending </a:t>
            </a:r>
            <a:r>
              <a:rPr lang="en-IN" sz="4000" dirty="0"/>
              <a:t>order and then extracting the top </a:t>
            </a:r>
            <a:r>
              <a:rPr lang="en-IN" sz="4000" dirty="0" smtClean="0"/>
              <a:t>three</a:t>
            </a:r>
          </a:p>
          <a:p>
            <a:endParaRPr lang="en-IN" sz="4000" dirty="0"/>
          </a:p>
          <a:p>
            <a:r>
              <a:rPr lang="en-IN" sz="4000" b="1" i="1" dirty="0" smtClean="0"/>
              <a:t>Merging </a:t>
            </a:r>
            <a:r>
              <a:rPr lang="en-IN" sz="4000" dirty="0" smtClean="0"/>
              <a:t>Lists of two sorted data items can be combined to </a:t>
            </a:r>
            <a:r>
              <a:rPr lang="en-IN" sz="4000" dirty="0"/>
              <a:t>form a single list of sorted data </a:t>
            </a:r>
            <a:r>
              <a:rPr lang="en-IN" sz="4000" dirty="0" smtClean="0"/>
              <a:t>items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662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IN" dirty="0"/>
              <a:t>Abstract Data </a:t>
            </a:r>
            <a:r>
              <a:rPr lang="en-IN" dirty="0" smtClean="0"/>
              <a:t>Types </a:t>
            </a:r>
            <a:r>
              <a:rPr lang="en-IN" dirty="0"/>
              <a:t>(ADTs</a:t>
            </a:r>
            <a:r>
              <a:rPr lang="en-IN" dirty="0" smtClean="0"/>
              <a:t>)</a:t>
            </a:r>
          </a:p>
          <a:p>
            <a:pPr marL="0" indent="0" algn="just">
              <a:buNone/>
            </a:pPr>
            <a:r>
              <a:rPr lang="en-IN" dirty="0" smtClean="0"/>
              <a:t>An ADT refers to a set of data values and associated operations that are specified accurately, independent of any particular implementation</a:t>
            </a:r>
          </a:p>
          <a:p>
            <a:pPr marL="0" indent="0" algn="just">
              <a:buNone/>
            </a:pPr>
            <a:endParaRPr lang="en-IN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/>
              <a:t>Declaration of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/>
              <a:t>Declaration of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1608</Words>
  <Application>Microsoft Office PowerPoint</Application>
  <PresentationFormat>On-screen Show (4:3)</PresentationFormat>
  <Paragraphs>245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Suman Bhattacharjee</dc:creator>
  <cp:lastModifiedBy>Suman Bhattacharjee</cp:lastModifiedBy>
  <cp:revision>70</cp:revision>
  <dcterms:created xsi:type="dcterms:W3CDTF">2018-07-10T16:10:51Z</dcterms:created>
  <dcterms:modified xsi:type="dcterms:W3CDTF">2018-07-19T10:40:24Z</dcterms:modified>
</cp:coreProperties>
</file>