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96" r:id="rId3"/>
    <p:sldId id="297" r:id="rId4"/>
    <p:sldId id="298" r:id="rId5"/>
    <p:sldId id="299" r:id="rId6"/>
    <p:sldId id="300" r:id="rId7"/>
    <p:sldId id="257" r:id="rId8"/>
    <p:sldId id="258" r:id="rId9"/>
    <p:sldId id="278" r:id="rId10"/>
    <p:sldId id="279" r:id="rId11"/>
    <p:sldId id="280" r:id="rId12"/>
    <p:sldId id="281" r:id="rId13"/>
    <p:sldId id="282" r:id="rId14"/>
    <p:sldId id="277" r:id="rId15"/>
    <p:sldId id="283" r:id="rId16"/>
    <p:sldId id="285" r:id="rId17"/>
    <p:sldId id="286" r:id="rId18"/>
    <p:sldId id="287" r:id="rId19"/>
    <p:sldId id="288" r:id="rId20"/>
    <p:sldId id="289" r:id="rId21"/>
    <p:sldId id="284" r:id="rId22"/>
    <p:sldId id="290" r:id="rId23"/>
    <p:sldId id="291" r:id="rId24"/>
    <p:sldId id="292" r:id="rId25"/>
    <p:sldId id="293" r:id="rId26"/>
    <p:sldId id="294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1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4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1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9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5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0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4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7B25-EB6B-4BD0-A2F2-E60D51CA6817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C719-91C4-4CFE-B487-70FFD0D89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9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Searching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02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Hash table is a data structure in which keys are mapped to array positions by a hash function.</a:t>
            </a:r>
            <a:endParaRPr lang="en-IN" dirty="0" smtClean="0"/>
          </a:p>
          <a:p>
            <a:r>
              <a:rPr lang="en-IN" dirty="0" smtClean="0"/>
              <a:t>Hash </a:t>
            </a:r>
            <a:r>
              <a:rPr lang="en-IN" dirty="0"/>
              <a:t>table is a generalization of array. With an array, we store the element whose key is </a:t>
            </a:r>
            <a:r>
              <a:rPr lang="en-IN" i="1" dirty="0"/>
              <a:t>k </a:t>
            </a:r>
            <a:r>
              <a:rPr lang="en-IN" dirty="0"/>
              <a:t>at </a:t>
            </a:r>
            <a:r>
              <a:rPr lang="en-IN" dirty="0" smtClean="0"/>
              <a:t>a position </a:t>
            </a:r>
            <a:r>
              <a:rPr lang="en-IN" i="1" dirty="0"/>
              <a:t>k </a:t>
            </a:r>
            <a:r>
              <a:rPr lang="en-IN" dirty="0"/>
              <a:t>of the array. </a:t>
            </a:r>
            <a:endParaRPr lang="en-IN" dirty="0" smtClean="0"/>
          </a:p>
          <a:p>
            <a:r>
              <a:rPr lang="en-IN" dirty="0" smtClean="0"/>
              <a:t>That </a:t>
            </a:r>
            <a:r>
              <a:rPr lang="en-IN" dirty="0"/>
              <a:t>means, given a key </a:t>
            </a:r>
            <a:r>
              <a:rPr lang="en-IN" i="1" dirty="0"/>
              <a:t>k</a:t>
            </a:r>
            <a:r>
              <a:rPr lang="en-IN" dirty="0"/>
              <a:t>, we find the element whose key is </a:t>
            </a:r>
            <a:r>
              <a:rPr lang="en-IN" i="1" dirty="0"/>
              <a:t>k </a:t>
            </a:r>
            <a:r>
              <a:rPr lang="en-IN" dirty="0"/>
              <a:t>by </a:t>
            </a:r>
            <a:r>
              <a:rPr lang="en-IN" dirty="0" smtClean="0"/>
              <a:t>just looking </a:t>
            </a:r>
            <a:r>
              <a:rPr lang="en-IN" dirty="0"/>
              <a:t>in the </a:t>
            </a:r>
            <a:r>
              <a:rPr lang="en-IN" i="1" dirty="0"/>
              <a:t>kth </a:t>
            </a:r>
            <a:r>
              <a:rPr lang="en-IN" dirty="0"/>
              <a:t>position of the array. This is called </a:t>
            </a:r>
            <a:r>
              <a:rPr lang="en-IN" i="1" dirty="0"/>
              <a:t>direct addressing.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7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Records of employees with a five-digit </a:t>
            </a:r>
            <a:r>
              <a:rPr lang="en-IN" dirty="0" err="1"/>
              <a:t>Emp_ID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467769"/>
            <a:ext cx="66198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00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Direct relationship between key and index in the array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2177256"/>
            <a:ext cx="65436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4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Relationship between keys and hash table index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2201069"/>
            <a:ext cx="6353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90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The common operations for hash </a:t>
            </a:r>
            <a:r>
              <a:rPr lang="en-IN" dirty="0" smtClean="0"/>
              <a:t>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6264"/>
            <a:ext cx="8229600" cy="3052936"/>
          </a:xfrm>
        </p:spPr>
        <p:txBody>
          <a:bodyPr/>
          <a:lstStyle/>
          <a:p>
            <a:r>
              <a:rPr lang="en-IN" dirty="0" err="1"/>
              <a:t>CreatHashTable</a:t>
            </a:r>
            <a:r>
              <a:rPr lang="en-IN" dirty="0"/>
              <a:t>: Creates a new hash table</a:t>
            </a:r>
          </a:p>
          <a:p>
            <a:r>
              <a:rPr lang="en-IN" dirty="0" err="1" smtClean="0"/>
              <a:t>HashSearch</a:t>
            </a:r>
            <a:r>
              <a:rPr lang="en-IN" dirty="0"/>
              <a:t>: Searches the key in hash table</a:t>
            </a:r>
          </a:p>
          <a:p>
            <a:r>
              <a:rPr lang="en-IN" dirty="0" err="1" smtClean="0"/>
              <a:t>Hashlnsert</a:t>
            </a:r>
            <a:r>
              <a:rPr lang="en-IN" dirty="0"/>
              <a:t>: Inserts a new key into hash table</a:t>
            </a:r>
          </a:p>
          <a:p>
            <a:r>
              <a:rPr lang="en-IN" dirty="0" err="1" smtClean="0"/>
              <a:t>HashDelete</a:t>
            </a:r>
            <a:r>
              <a:rPr lang="en-IN" dirty="0"/>
              <a:t>: Deletes a key from hash table</a:t>
            </a:r>
          </a:p>
          <a:p>
            <a:r>
              <a:rPr lang="en-IN" dirty="0" err="1" smtClean="0"/>
              <a:t>DeleteHashTable</a:t>
            </a:r>
            <a:r>
              <a:rPr lang="en-IN" dirty="0"/>
              <a:t>: Deletes the hash table</a:t>
            </a:r>
          </a:p>
        </p:txBody>
      </p:sp>
    </p:spTree>
    <p:extLst>
      <p:ext uri="{BB962C8B-B14F-4D97-AF65-F5344CB8AC3E}">
        <p14:creationId xmlns:p14="http://schemas.microsoft.com/office/powerpoint/2010/main" val="113457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A hash function is a mathematical formula which, when applied to a key, produces an </a:t>
            </a:r>
            <a:r>
              <a:rPr lang="en-IN" dirty="0" smtClean="0"/>
              <a:t>integer which </a:t>
            </a:r>
            <a:r>
              <a:rPr lang="en-IN" dirty="0"/>
              <a:t>can be used as an index for the key in the hash table.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main aim of a hash function </a:t>
            </a:r>
            <a:r>
              <a:rPr lang="en-IN" dirty="0" smtClean="0"/>
              <a:t>is that </a:t>
            </a:r>
            <a:r>
              <a:rPr lang="en-IN" dirty="0"/>
              <a:t>elements should be relatively, randomly, and uniformly distributed. It produces a unique </a:t>
            </a:r>
            <a:r>
              <a:rPr lang="en-IN" dirty="0" smtClean="0"/>
              <a:t>set of </a:t>
            </a:r>
            <a:r>
              <a:rPr lang="en-IN" dirty="0"/>
              <a:t>integers within some suitable range in order to reduce the number of collisions. </a:t>
            </a:r>
            <a:endParaRPr lang="en-IN" dirty="0" smtClean="0"/>
          </a:p>
          <a:p>
            <a:pPr algn="just"/>
            <a:r>
              <a:rPr lang="en-IN" dirty="0" smtClean="0"/>
              <a:t>In practice, there </a:t>
            </a:r>
            <a:r>
              <a:rPr lang="en-IN" dirty="0"/>
              <a:t>is no hash function that eliminates collisions completely. A good hash function can </a:t>
            </a:r>
            <a:r>
              <a:rPr lang="en-IN" dirty="0" smtClean="0"/>
              <a:t>only minimize </a:t>
            </a:r>
            <a:r>
              <a:rPr lang="en-IN" dirty="0"/>
              <a:t>the number of collisions by spreading the elements uniformly throughout the array.</a:t>
            </a:r>
          </a:p>
        </p:txBody>
      </p:sp>
    </p:spTree>
    <p:extLst>
      <p:ext uri="{BB962C8B-B14F-4D97-AF65-F5344CB8AC3E}">
        <p14:creationId xmlns:p14="http://schemas.microsoft.com/office/powerpoint/2010/main" val="113767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Hash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2692896"/>
          </a:xfrm>
        </p:spPr>
        <p:txBody>
          <a:bodyPr>
            <a:normAutofit/>
          </a:bodyPr>
          <a:lstStyle/>
          <a:p>
            <a:r>
              <a:rPr lang="en-IN" dirty="0"/>
              <a:t>Division Method</a:t>
            </a:r>
          </a:p>
          <a:p>
            <a:r>
              <a:rPr lang="en-IN" dirty="0"/>
              <a:t>Multiplication Method</a:t>
            </a:r>
          </a:p>
          <a:p>
            <a:r>
              <a:rPr lang="en-IN" dirty="0"/>
              <a:t>Mid-Square Method</a:t>
            </a:r>
          </a:p>
          <a:p>
            <a:r>
              <a:rPr lang="en-IN" dirty="0"/>
              <a:t>Folding Method</a:t>
            </a:r>
          </a:p>
        </p:txBody>
      </p:sp>
    </p:spTree>
    <p:extLst>
      <p:ext uri="{BB962C8B-B14F-4D97-AF65-F5344CB8AC3E}">
        <p14:creationId xmlns:p14="http://schemas.microsoft.com/office/powerpoint/2010/main" val="82170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Division </a:t>
            </a:r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It is the most simple method of hashing an integer x</a:t>
            </a:r>
            <a:r>
              <a:rPr lang="en-IN" i="1" dirty="0"/>
              <a:t>. </a:t>
            </a:r>
            <a:r>
              <a:rPr lang="en-IN" dirty="0"/>
              <a:t>This method divides x by M and then </a:t>
            </a:r>
            <a:r>
              <a:rPr lang="en-IN" dirty="0" smtClean="0"/>
              <a:t>uses the </a:t>
            </a:r>
            <a:r>
              <a:rPr lang="en-IN" dirty="0"/>
              <a:t>remainder obtained. In this case, the hash function can be given </a:t>
            </a:r>
            <a:r>
              <a:rPr lang="en-IN" dirty="0" smtClean="0"/>
              <a:t>as: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			h(x</a:t>
            </a:r>
            <a:r>
              <a:rPr lang="en-IN" dirty="0"/>
              <a:t>) = x mod M</a:t>
            </a:r>
          </a:p>
          <a:p>
            <a:pPr algn="just"/>
            <a:r>
              <a:rPr lang="en-IN" dirty="0"/>
              <a:t>The division method is quite good for just about any value of M and since it requires only a </a:t>
            </a:r>
            <a:r>
              <a:rPr lang="en-IN" dirty="0" smtClean="0"/>
              <a:t>single division </a:t>
            </a:r>
            <a:r>
              <a:rPr lang="en-IN" dirty="0"/>
              <a:t>operation, the method works very fast. However, extra care should be taken to select </a:t>
            </a:r>
            <a:r>
              <a:rPr lang="en-IN" dirty="0" smtClean="0"/>
              <a:t>a suitable </a:t>
            </a:r>
            <a:r>
              <a:rPr lang="en-IN" dirty="0"/>
              <a:t>value for </a:t>
            </a:r>
            <a:r>
              <a:rPr lang="en-IN" dirty="0" smtClean="0"/>
              <a:t>M</a:t>
            </a:r>
          </a:p>
          <a:p>
            <a:pPr algn="just"/>
            <a:r>
              <a:rPr lang="en-IN" dirty="0"/>
              <a:t>Generally, it is best to choose M to be a prime number because making M a prime number </a:t>
            </a:r>
            <a:r>
              <a:rPr lang="en-IN" dirty="0" smtClean="0"/>
              <a:t>increases the </a:t>
            </a:r>
            <a:r>
              <a:rPr lang="en-IN" dirty="0"/>
              <a:t>likelihood that the keys are mapped with a uniformity in the output range of values.</a:t>
            </a:r>
          </a:p>
        </p:txBody>
      </p:sp>
    </p:spTree>
    <p:extLst>
      <p:ext uri="{BB962C8B-B14F-4D97-AF65-F5344CB8AC3E}">
        <p14:creationId xmlns:p14="http://schemas.microsoft.com/office/powerpoint/2010/main" val="259546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Multiplication </a:t>
            </a:r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 steps involved in the multiplication method are as follows:</a:t>
            </a:r>
          </a:p>
          <a:p>
            <a:r>
              <a:rPr lang="en-IN" i="1" dirty="0"/>
              <a:t>Step 1</a:t>
            </a:r>
            <a:r>
              <a:rPr lang="en-IN" dirty="0"/>
              <a:t>: Choose a constant A such that 0 &lt; A &lt; 1</a:t>
            </a:r>
            <a:r>
              <a:rPr lang="en-IN" dirty="0" smtClean="0"/>
              <a:t>.</a:t>
            </a:r>
          </a:p>
          <a:p>
            <a:r>
              <a:rPr lang="en-IN" i="1" dirty="0"/>
              <a:t>Step 2</a:t>
            </a:r>
            <a:r>
              <a:rPr lang="en-IN" dirty="0"/>
              <a:t>: Multiply the key k by A.</a:t>
            </a:r>
          </a:p>
          <a:p>
            <a:r>
              <a:rPr lang="en-IN" i="1" dirty="0"/>
              <a:t>Step 3</a:t>
            </a:r>
            <a:r>
              <a:rPr lang="en-IN" dirty="0"/>
              <a:t>: Extract the fractional part of kA.</a:t>
            </a:r>
          </a:p>
          <a:p>
            <a:r>
              <a:rPr lang="en-IN" i="1" dirty="0"/>
              <a:t>Step 4</a:t>
            </a:r>
            <a:r>
              <a:rPr lang="en-IN" dirty="0"/>
              <a:t>: Multiply the result of Step 3 by the size of hash table (m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Hence, the hash function can be given as:</a:t>
            </a:r>
          </a:p>
          <a:p>
            <a:pPr marL="0" indent="0">
              <a:buNone/>
            </a:pPr>
            <a:r>
              <a:rPr lang="da-DK" dirty="0" smtClean="0"/>
              <a:t>	h(k</a:t>
            </a:r>
            <a:r>
              <a:rPr lang="da-DK" dirty="0"/>
              <a:t>) = </a:t>
            </a:r>
            <a:r>
              <a:rPr lang="en-IN" dirty="0" smtClean="0"/>
              <a:t>Floor(</a:t>
            </a:r>
            <a:r>
              <a:rPr lang="da-DK" dirty="0" smtClean="0"/>
              <a:t> </a:t>
            </a:r>
            <a:r>
              <a:rPr lang="da-DK" dirty="0"/>
              <a:t>m (kA mod 1</a:t>
            </a:r>
            <a:r>
              <a:rPr lang="da-DK" dirty="0" smtClean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08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Mid-Square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mid-square method is a good hash function which works in two steps:</a:t>
            </a:r>
          </a:p>
          <a:p>
            <a:r>
              <a:rPr lang="en-IN" i="1" dirty="0"/>
              <a:t>Step 1</a:t>
            </a:r>
            <a:r>
              <a:rPr lang="en-IN" dirty="0"/>
              <a:t>: Square the value of the key. That is, find </a:t>
            </a:r>
            <a:r>
              <a:rPr lang="en-IN" dirty="0" smtClean="0"/>
              <a:t>k^2</a:t>
            </a:r>
            <a:r>
              <a:rPr lang="en-IN" dirty="0"/>
              <a:t>.</a:t>
            </a:r>
          </a:p>
          <a:p>
            <a:r>
              <a:rPr lang="en-IN" i="1" dirty="0"/>
              <a:t>Step 2</a:t>
            </a:r>
            <a:r>
              <a:rPr lang="en-IN" dirty="0"/>
              <a:t>: Extract the middle r digits of the result obtained in Step 1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>In the mid-square method, the same r digits must be chosen from all the keys.</a:t>
            </a:r>
          </a:p>
        </p:txBody>
      </p:sp>
    </p:spTree>
    <p:extLst>
      <p:ext uri="{BB962C8B-B14F-4D97-AF65-F5344CB8AC3E}">
        <p14:creationId xmlns:p14="http://schemas.microsoft.com/office/powerpoint/2010/main" val="304167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 computer science, </a:t>
            </a:r>
            <a:r>
              <a:rPr lang="en-IN" i="1" dirty="0"/>
              <a:t>searching </a:t>
            </a:r>
            <a:r>
              <a:rPr lang="en-IN" dirty="0"/>
              <a:t>is the process of finding an item with specified properties from </a:t>
            </a:r>
            <a:r>
              <a:rPr lang="en-IN" dirty="0" smtClean="0"/>
              <a:t>a collection </a:t>
            </a:r>
            <a:r>
              <a:rPr lang="en-IN" dirty="0"/>
              <a:t>of items.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items may be stored as records in a database, simple data elements </a:t>
            </a:r>
            <a:r>
              <a:rPr lang="en-IN" dirty="0" smtClean="0"/>
              <a:t>in arrays</a:t>
            </a:r>
            <a:r>
              <a:rPr lang="en-IN" dirty="0"/>
              <a:t>, text in files, nodes in trees, vertices and edges in graphs, or they may be elements of </a:t>
            </a:r>
            <a:r>
              <a:rPr lang="en-IN" dirty="0" smtClean="0"/>
              <a:t>other search </a:t>
            </a:r>
            <a:r>
              <a:rPr lang="en-IN" dirty="0"/>
              <a:t>spaces.</a:t>
            </a:r>
          </a:p>
        </p:txBody>
      </p:sp>
    </p:spTree>
    <p:extLst>
      <p:ext uri="{BB962C8B-B14F-4D97-AF65-F5344CB8AC3E}">
        <p14:creationId xmlns:p14="http://schemas.microsoft.com/office/powerpoint/2010/main" val="1091469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Folding </a:t>
            </a:r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 folding method works in the following two steps:</a:t>
            </a:r>
          </a:p>
          <a:p>
            <a:pPr algn="just"/>
            <a:r>
              <a:rPr lang="en-IN" i="1" dirty="0"/>
              <a:t>Step 1</a:t>
            </a:r>
            <a:r>
              <a:rPr lang="en-IN" dirty="0"/>
              <a:t>: Divide the key value into a number of parts. That is, divide k into parts k1, k2, ..., </a:t>
            </a:r>
            <a:r>
              <a:rPr lang="en-IN" dirty="0" err="1"/>
              <a:t>kn</a:t>
            </a:r>
            <a:r>
              <a:rPr lang="en-IN" dirty="0"/>
              <a:t>, </a:t>
            </a:r>
            <a:r>
              <a:rPr lang="en-IN" dirty="0" smtClean="0"/>
              <a:t>where each </a:t>
            </a:r>
            <a:r>
              <a:rPr lang="en-IN" dirty="0"/>
              <a:t>part has the same number of digits except the last part which may have lesser </a:t>
            </a:r>
            <a:r>
              <a:rPr lang="en-IN" dirty="0" smtClean="0"/>
              <a:t>digits than </a:t>
            </a:r>
            <a:r>
              <a:rPr lang="en-IN" dirty="0"/>
              <a:t>the other parts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i="1" dirty="0"/>
              <a:t>Step 2</a:t>
            </a:r>
            <a:r>
              <a:rPr lang="en-IN" dirty="0"/>
              <a:t>: Add the individual parts. That is, obtain the sum of k1 + k2 + ... + kn. The hash value </a:t>
            </a:r>
            <a:r>
              <a:rPr lang="en-IN" dirty="0" smtClean="0"/>
              <a:t>is produced </a:t>
            </a:r>
            <a:r>
              <a:rPr lang="en-IN" dirty="0"/>
              <a:t>by ignoring the last carry, if any.</a:t>
            </a:r>
          </a:p>
        </p:txBody>
      </p:sp>
    </p:spTree>
    <p:extLst>
      <p:ext uri="{BB962C8B-B14F-4D97-AF65-F5344CB8AC3E}">
        <p14:creationId xmlns:p14="http://schemas.microsoft.com/office/powerpoint/2010/main" val="135675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Characteristics of </a:t>
            </a:r>
            <a:r>
              <a:rPr lang="en-IN" sz="4000" dirty="0" smtClean="0"/>
              <a:t>good </a:t>
            </a:r>
            <a:r>
              <a:rPr lang="en-IN" sz="4000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Minimize collision</a:t>
            </a:r>
          </a:p>
          <a:p>
            <a:r>
              <a:rPr lang="en-IN" dirty="0" smtClean="0"/>
              <a:t>Be </a:t>
            </a:r>
            <a:r>
              <a:rPr lang="en-IN" dirty="0"/>
              <a:t>easy and quick to compute</a:t>
            </a:r>
          </a:p>
          <a:p>
            <a:r>
              <a:rPr lang="en-IN" dirty="0" smtClean="0"/>
              <a:t>Distribute </a:t>
            </a:r>
            <a:r>
              <a:rPr lang="en-IN" dirty="0"/>
              <a:t>key values evenly in the hash table</a:t>
            </a:r>
          </a:p>
          <a:p>
            <a:r>
              <a:rPr lang="en-IN" dirty="0" smtClean="0"/>
              <a:t>Use </a:t>
            </a:r>
            <a:r>
              <a:rPr lang="en-IN" dirty="0"/>
              <a:t>all the information provided in the key</a:t>
            </a:r>
          </a:p>
          <a:p>
            <a:r>
              <a:rPr lang="en-IN" dirty="0" smtClean="0"/>
              <a:t>Have </a:t>
            </a:r>
            <a:r>
              <a:rPr lang="en-IN" dirty="0"/>
              <a:t>a high load factor for a given set of </a:t>
            </a:r>
            <a:r>
              <a:rPr lang="en-IN" dirty="0" smtClean="0"/>
              <a:t>keys</a:t>
            </a:r>
          </a:p>
          <a:p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The load factor of a non-empty hash table is the number of items stored in the table divided by </a:t>
            </a:r>
            <a:r>
              <a:rPr lang="en-IN" dirty="0" smtClean="0"/>
              <a:t>the size </a:t>
            </a:r>
            <a:r>
              <a:rPr lang="en-IN" dirty="0"/>
              <a:t>of the table. This is the decision parameter used when we want to rehash </a:t>
            </a:r>
            <a:r>
              <a:rPr lang="en-IN" i="1" dirty="0"/>
              <a:t>or </a:t>
            </a:r>
            <a:r>
              <a:rPr lang="en-IN" dirty="0"/>
              <a:t>expand </a:t>
            </a:r>
            <a:r>
              <a:rPr lang="en-IN" dirty="0" smtClean="0"/>
              <a:t>the existing </a:t>
            </a:r>
            <a:r>
              <a:rPr lang="en-IN" dirty="0"/>
              <a:t>hash table entries. This also helps us in determining the efficiency of the hashing function.</a:t>
            </a:r>
          </a:p>
        </p:txBody>
      </p:sp>
    </p:spTree>
    <p:extLst>
      <p:ext uri="{BB962C8B-B14F-4D97-AF65-F5344CB8AC3E}">
        <p14:creationId xmlns:p14="http://schemas.microsoft.com/office/powerpoint/2010/main" val="180448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C</a:t>
            </a:r>
            <a:r>
              <a:rPr lang="en-IN" dirty="0" smtClean="0"/>
              <a:t>ollisions </a:t>
            </a:r>
            <a:r>
              <a:rPr lang="en-IN" dirty="0"/>
              <a:t>occur when the hash function maps two </a:t>
            </a:r>
            <a:r>
              <a:rPr lang="en-IN" dirty="0" smtClean="0"/>
              <a:t>different keys </a:t>
            </a:r>
            <a:r>
              <a:rPr lang="en-IN" dirty="0"/>
              <a:t>to the same location. </a:t>
            </a:r>
            <a:endParaRPr lang="en-IN" dirty="0" smtClean="0"/>
          </a:p>
          <a:p>
            <a:pPr algn="just"/>
            <a:r>
              <a:rPr lang="en-IN" dirty="0" smtClean="0"/>
              <a:t>Two </a:t>
            </a:r>
            <a:r>
              <a:rPr lang="en-IN" dirty="0"/>
              <a:t>records cannot be stored in the same location. </a:t>
            </a:r>
            <a:r>
              <a:rPr lang="en-IN" dirty="0" smtClean="0"/>
              <a:t>Therefore, a </a:t>
            </a:r>
            <a:r>
              <a:rPr lang="en-IN" dirty="0"/>
              <a:t>method used to solve the problem of collision, also called </a:t>
            </a:r>
            <a:r>
              <a:rPr lang="en-IN" i="1" dirty="0"/>
              <a:t>collision resolution technique</a:t>
            </a:r>
            <a:r>
              <a:rPr lang="en-IN" dirty="0"/>
              <a:t>, </a:t>
            </a:r>
            <a:r>
              <a:rPr lang="en-IN" dirty="0" smtClean="0"/>
              <a:t>is applied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two most popular methods of resolving collisions </a:t>
            </a:r>
            <a:r>
              <a:rPr lang="en-IN" dirty="0" smtClean="0"/>
              <a:t>are:</a:t>
            </a:r>
          </a:p>
          <a:p>
            <a:pPr marL="800100" lvl="2" indent="0">
              <a:buNone/>
            </a:pPr>
            <a:r>
              <a:rPr lang="en-IN" dirty="0"/>
              <a:t>1</a:t>
            </a:r>
            <a:r>
              <a:rPr lang="en-IN" dirty="0" smtClean="0"/>
              <a:t>. Direct Chaining</a:t>
            </a:r>
          </a:p>
          <a:p>
            <a:pPr marL="800100" lvl="2" indent="0">
              <a:buNone/>
            </a:pPr>
            <a:r>
              <a:rPr lang="en-IN" dirty="0"/>
              <a:t>2</a:t>
            </a:r>
            <a:r>
              <a:rPr lang="en-IN" dirty="0" smtClean="0"/>
              <a:t>. </a:t>
            </a:r>
            <a:r>
              <a:rPr lang="en-IN" dirty="0"/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115099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array of linked list </a:t>
            </a:r>
            <a:r>
              <a:rPr lang="en-IN" dirty="0" smtClean="0"/>
              <a:t>application</a:t>
            </a:r>
          </a:p>
          <a:p>
            <a:r>
              <a:rPr lang="en-US" dirty="0"/>
              <a:t>Separate </a:t>
            </a:r>
            <a:r>
              <a:rPr lang="en-US" dirty="0" smtClean="0"/>
              <a:t>chaining</a:t>
            </a:r>
          </a:p>
          <a:p>
            <a:pPr marL="0" indent="0" algn="just">
              <a:buNone/>
            </a:pPr>
            <a:r>
              <a:rPr lang="en-IN" dirty="0"/>
              <a:t>Collision resolution by chaining combines linked representation with hash table. When two </a:t>
            </a:r>
            <a:r>
              <a:rPr lang="en-IN" dirty="0" smtClean="0"/>
              <a:t>or more </a:t>
            </a:r>
            <a:r>
              <a:rPr lang="en-IN" dirty="0"/>
              <a:t>records hash to the same location, these records are constituted into a singly-linked </a:t>
            </a:r>
            <a:r>
              <a:rPr lang="en-IN" dirty="0" smtClean="0"/>
              <a:t>list </a:t>
            </a:r>
            <a:r>
              <a:rPr lang="en-US" dirty="0" smtClean="0"/>
              <a:t>called </a:t>
            </a:r>
            <a:r>
              <a:rPr lang="en-US" dirty="0"/>
              <a:t>a </a:t>
            </a:r>
            <a:r>
              <a:rPr lang="en-US" i="1" dirty="0"/>
              <a:t>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3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open addressing all keys are stored in the hash table itself. This approach is also known </a:t>
            </a:r>
            <a:r>
              <a:rPr lang="en-IN" dirty="0" smtClean="0"/>
              <a:t>as </a:t>
            </a:r>
            <a:r>
              <a:rPr lang="en-IN" i="1" dirty="0" smtClean="0"/>
              <a:t>closed </a:t>
            </a:r>
            <a:r>
              <a:rPr lang="en-IN" i="1" dirty="0"/>
              <a:t>hashing</a:t>
            </a:r>
            <a:r>
              <a:rPr lang="en-IN" dirty="0"/>
              <a:t>. This procedure is based on probing. A collision is resolved by probing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Linear probing (linear search)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Quadratic </a:t>
            </a:r>
            <a:r>
              <a:rPr lang="en-US" dirty="0"/>
              <a:t>probing (nonlinear search)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Double </a:t>
            </a:r>
            <a:r>
              <a:rPr lang="en-IN" dirty="0"/>
              <a:t>hashing (use two hash functions)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In linear probing, we search the hash table </a:t>
            </a:r>
            <a:r>
              <a:rPr lang="en-IN" dirty="0" smtClean="0"/>
              <a:t>sequentially, starting </a:t>
            </a:r>
            <a:r>
              <a:rPr lang="en-IN" dirty="0"/>
              <a:t>from the original hash location. 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a location is occupied, we check the next location. </a:t>
            </a:r>
            <a:r>
              <a:rPr lang="en-IN" dirty="0" smtClean="0"/>
              <a:t>We wrap </a:t>
            </a:r>
            <a:r>
              <a:rPr lang="en-IN" dirty="0"/>
              <a:t>around from the last table location to the first table location if necessary. The function </a:t>
            </a:r>
            <a:r>
              <a:rPr lang="en-IN" dirty="0" smtClean="0"/>
              <a:t>for </a:t>
            </a:r>
            <a:r>
              <a:rPr lang="en-US" dirty="0" smtClean="0"/>
              <a:t>rehashing </a:t>
            </a:r>
            <a:r>
              <a:rPr lang="en-US" dirty="0"/>
              <a:t>is the following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 smtClean="0"/>
              <a:t>	rehash</a:t>
            </a:r>
            <a:r>
              <a:rPr lang="en-US" dirty="0" smtClean="0"/>
              <a:t>(</a:t>
            </a:r>
            <a:r>
              <a:rPr lang="en-US" i="1" dirty="0" smtClean="0"/>
              <a:t>key</a:t>
            </a:r>
            <a:r>
              <a:rPr lang="en-US" dirty="0"/>
              <a:t>) = (</a:t>
            </a:r>
            <a:r>
              <a:rPr lang="en-US" i="1" dirty="0"/>
              <a:t>n </a:t>
            </a:r>
            <a:r>
              <a:rPr lang="en-US" dirty="0"/>
              <a:t>+ 1)% </a:t>
            </a:r>
            <a:r>
              <a:rPr lang="en-US" i="1" dirty="0" err="1" smtClean="0"/>
              <a:t>tablesize</a:t>
            </a:r>
            <a:endParaRPr lang="en-US" i="1" dirty="0" smtClean="0"/>
          </a:p>
          <a:p>
            <a:pPr algn="just"/>
            <a:r>
              <a:rPr lang="en-IN" dirty="0"/>
              <a:t>One of the problems with linear probing is that table items tend to cluster together in the </a:t>
            </a:r>
            <a:r>
              <a:rPr lang="en-IN" dirty="0" smtClean="0"/>
              <a:t>hash </a:t>
            </a:r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48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 quadratic probing, we start from the original hash location </a:t>
            </a:r>
            <a:r>
              <a:rPr lang="en-IN" i="1" dirty="0" err="1"/>
              <a:t>i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a location is occupied, </a:t>
            </a:r>
            <a:r>
              <a:rPr lang="en-IN" dirty="0" smtClean="0"/>
              <a:t>we check </a:t>
            </a:r>
            <a:r>
              <a:rPr lang="en-IN" dirty="0"/>
              <a:t>the locations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dirty="0" smtClean="0"/>
              <a:t>1^2 </a:t>
            </a:r>
            <a:r>
              <a:rPr lang="en-IN" dirty="0"/>
              <a:t>, </a:t>
            </a:r>
            <a:r>
              <a:rPr lang="en-IN" i="1" dirty="0" err="1"/>
              <a:t>i</a:t>
            </a:r>
            <a:r>
              <a:rPr lang="en-IN" i="1" dirty="0"/>
              <a:t> +</a:t>
            </a:r>
            <a:r>
              <a:rPr lang="en-IN" dirty="0" smtClean="0"/>
              <a:t>2^2</a:t>
            </a:r>
            <a:r>
              <a:rPr lang="en-IN" i="1" dirty="0"/>
              <a:t>,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dirty="0" smtClean="0"/>
              <a:t>3^2</a:t>
            </a:r>
            <a:r>
              <a:rPr lang="en-IN" dirty="0"/>
              <a:t>,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dirty="0" smtClean="0"/>
              <a:t>4^2</a:t>
            </a:r>
            <a:r>
              <a:rPr lang="en-IN" dirty="0"/>
              <a:t>... </a:t>
            </a:r>
            <a:r>
              <a:rPr lang="en-IN" dirty="0" smtClean="0"/>
              <a:t>The </a:t>
            </a:r>
            <a:r>
              <a:rPr lang="en-IN" dirty="0"/>
              <a:t>function for rehashing is the following</a:t>
            </a:r>
            <a:r>
              <a:rPr lang="en-IN" dirty="0" smtClean="0"/>
              <a:t>:</a:t>
            </a:r>
          </a:p>
          <a:p>
            <a:pPr marL="0" indent="0" algn="ctr">
              <a:buNone/>
            </a:pPr>
            <a:r>
              <a:rPr lang="en-IN" i="1" dirty="0"/>
              <a:t>rehash</a:t>
            </a:r>
            <a:r>
              <a:rPr lang="en-IN" dirty="0"/>
              <a:t>(</a:t>
            </a:r>
            <a:r>
              <a:rPr lang="en-IN" i="1" dirty="0"/>
              <a:t>key</a:t>
            </a:r>
            <a:r>
              <a:rPr lang="en-IN" dirty="0"/>
              <a:t>) = (</a:t>
            </a:r>
            <a:r>
              <a:rPr lang="en-IN" i="1" dirty="0"/>
              <a:t>n </a:t>
            </a:r>
            <a:r>
              <a:rPr lang="en-IN"/>
              <a:t>+ </a:t>
            </a:r>
            <a:r>
              <a:rPr lang="en-IN" i="1" smtClean="0"/>
              <a:t>k^</a:t>
            </a:r>
            <a:r>
              <a:rPr lang="en-IN" smtClean="0"/>
              <a:t>2</a:t>
            </a:r>
            <a:r>
              <a:rPr lang="en-IN" dirty="0"/>
              <a:t>)% </a:t>
            </a:r>
            <a:r>
              <a:rPr lang="en-IN" i="1" dirty="0" err="1" smtClean="0"/>
              <a:t>tablesize</a:t>
            </a:r>
            <a:endParaRPr lang="en-IN" i="1" dirty="0" smtClean="0"/>
          </a:p>
          <a:p>
            <a:pPr algn="just"/>
            <a:r>
              <a:rPr lang="en-IN" dirty="0"/>
              <a:t>Even though clustering is avoided by quadratic probing, still there are chances of clustering.</a:t>
            </a:r>
          </a:p>
        </p:txBody>
      </p:sp>
    </p:spTree>
    <p:extLst>
      <p:ext uri="{BB962C8B-B14F-4D97-AF65-F5344CB8AC3E}">
        <p14:creationId xmlns:p14="http://schemas.microsoft.com/office/powerpoint/2010/main" val="2815123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first probe the location </a:t>
            </a:r>
            <a:r>
              <a:rPr lang="en-IN" i="1" dirty="0"/>
              <a:t>h</a:t>
            </a:r>
            <a:r>
              <a:rPr lang="en-IN" dirty="0"/>
              <a:t>1(</a:t>
            </a:r>
            <a:r>
              <a:rPr lang="en-IN" i="1" dirty="0"/>
              <a:t>key</a:t>
            </a:r>
            <a:r>
              <a:rPr lang="en-IN" dirty="0"/>
              <a:t>). If the location is occupied, we probe the location </a:t>
            </a:r>
            <a:r>
              <a:rPr lang="en-IN" i="1" dirty="0"/>
              <a:t>h</a:t>
            </a:r>
            <a:r>
              <a:rPr lang="en-IN" dirty="0"/>
              <a:t>1(</a:t>
            </a:r>
            <a:r>
              <a:rPr lang="en-IN" i="1" dirty="0"/>
              <a:t>key</a:t>
            </a:r>
            <a:r>
              <a:rPr lang="en-IN" dirty="0"/>
              <a:t>) </a:t>
            </a:r>
            <a:r>
              <a:rPr lang="en-IN" dirty="0" smtClean="0"/>
              <a:t>+ </a:t>
            </a:r>
            <a:r>
              <a:rPr lang="en-IN" i="1" dirty="0" smtClean="0"/>
              <a:t>h</a:t>
            </a:r>
            <a:r>
              <a:rPr lang="en-IN" dirty="0" smtClean="0"/>
              <a:t>2(</a:t>
            </a:r>
            <a:r>
              <a:rPr lang="en-IN" i="1" dirty="0" smtClean="0"/>
              <a:t>key</a:t>
            </a:r>
            <a:r>
              <a:rPr lang="en-IN" dirty="0"/>
              <a:t>)</a:t>
            </a:r>
            <a:r>
              <a:rPr lang="en-IN" i="1" dirty="0"/>
              <a:t>, h</a:t>
            </a:r>
            <a:r>
              <a:rPr lang="en-IN" dirty="0"/>
              <a:t>1(</a:t>
            </a:r>
            <a:r>
              <a:rPr lang="en-IN" i="1" dirty="0"/>
              <a:t>key</a:t>
            </a:r>
            <a:r>
              <a:rPr lang="en-IN" dirty="0"/>
              <a:t>) + 2 * </a:t>
            </a:r>
            <a:r>
              <a:rPr lang="en-IN" i="1" dirty="0"/>
              <a:t>h</a:t>
            </a:r>
            <a:r>
              <a:rPr lang="en-IN" dirty="0"/>
              <a:t>2(</a:t>
            </a:r>
            <a:r>
              <a:rPr lang="en-IN" i="1" dirty="0"/>
              <a:t>key</a:t>
            </a:r>
            <a:r>
              <a:rPr lang="en-IN" dirty="0"/>
              <a:t>)</a:t>
            </a:r>
            <a:r>
              <a:rPr lang="en-IN" i="1" dirty="0"/>
              <a:t>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69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searching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</a:t>
            </a:r>
            <a:r>
              <a:rPr lang="en-IN" dirty="0"/>
              <a:t>Search</a:t>
            </a:r>
          </a:p>
          <a:p>
            <a:r>
              <a:rPr lang="en-IN" dirty="0" smtClean="0"/>
              <a:t>Binary </a:t>
            </a:r>
            <a:r>
              <a:rPr lang="en-IN" dirty="0"/>
              <a:t>Search</a:t>
            </a:r>
          </a:p>
          <a:p>
            <a:r>
              <a:rPr lang="en-IN" dirty="0" smtClean="0"/>
              <a:t>Interpolation </a:t>
            </a:r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998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LINEAR_SEARCH(A, N, VAL)</a:t>
            </a:r>
          </a:p>
          <a:p>
            <a:pPr marL="0" indent="0">
              <a:buNone/>
            </a:pPr>
            <a:r>
              <a:rPr lang="en-IN" dirty="0"/>
              <a:t>Step 1: [INITIALIZE] SET POS = -1</a:t>
            </a:r>
          </a:p>
          <a:p>
            <a:pPr marL="0" indent="0">
              <a:buNone/>
            </a:pPr>
            <a:r>
              <a:rPr lang="en-IN" dirty="0"/>
              <a:t>Step 2: [INITIALIZE] SET I = 1</a:t>
            </a:r>
          </a:p>
          <a:p>
            <a:pPr marL="0" indent="0">
              <a:buNone/>
            </a:pPr>
            <a:r>
              <a:rPr lang="en-IN" dirty="0"/>
              <a:t>Step 3: Repeat Step 4 while I&lt;=N</a:t>
            </a:r>
          </a:p>
          <a:p>
            <a:pPr marL="0" indent="0">
              <a:buNone/>
            </a:pPr>
            <a:r>
              <a:rPr lang="en-IN" dirty="0"/>
              <a:t>Step 4: IF A[I] = VAL</a:t>
            </a:r>
          </a:p>
          <a:p>
            <a:pPr marL="0" indent="0">
              <a:buNone/>
            </a:pPr>
            <a:r>
              <a:rPr lang="en-IN" dirty="0"/>
              <a:t>SET POS = I</a:t>
            </a:r>
          </a:p>
          <a:p>
            <a:pPr marL="0" indent="0">
              <a:buNone/>
            </a:pPr>
            <a:r>
              <a:rPr lang="en-IN" dirty="0"/>
              <a:t>PRINT POS</a:t>
            </a:r>
          </a:p>
          <a:p>
            <a:pPr marL="0" indent="0">
              <a:buNone/>
            </a:pPr>
            <a:r>
              <a:rPr lang="en-IN" dirty="0"/>
              <a:t>Go to Step 6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/>
              <a:t>Step 6: EXIT</a:t>
            </a:r>
          </a:p>
          <a:p>
            <a:pPr marL="0" indent="0">
              <a:buNone/>
            </a:pPr>
            <a:r>
              <a:rPr lang="en-IN" dirty="0"/>
              <a:t>SET I = I + 1</a:t>
            </a:r>
          </a:p>
          <a:p>
            <a:pPr marL="0" indent="0">
              <a:buNone/>
            </a:pPr>
            <a:r>
              <a:rPr lang="en-IN" dirty="0"/>
              <a:t>Step 5: IF POS = –1</a:t>
            </a:r>
          </a:p>
          <a:p>
            <a:pPr marL="0" indent="0">
              <a:buNone/>
            </a:pPr>
            <a:r>
              <a:rPr lang="en-IN" dirty="0"/>
              <a:t>PRINT VALUE IS NOT PRESENT</a:t>
            </a:r>
          </a:p>
          <a:p>
            <a:pPr marL="0" indent="0">
              <a:buNone/>
            </a:pPr>
            <a:r>
              <a:rPr lang="en-IN" dirty="0"/>
              <a:t>IN THE ARRAY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</p:txBody>
      </p:sp>
    </p:spTree>
    <p:extLst>
      <p:ext uri="{BB962C8B-B14F-4D97-AF65-F5344CB8AC3E}">
        <p14:creationId xmlns:p14="http://schemas.microsoft.com/office/powerpoint/2010/main" val="303028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BINARY_SEARCH(A, </a:t>
            </a:r>
            <a:r>
              <a:rPr lang="en-IN" b="1" dirty="0" err="1"/>
              <a:t>lower_bound</a:t>
            </a:r>
            <a:r>
              <a:rPr lang="en-IN" b="1" dirty="0"/>
              <a:t>, </a:t>
            </a:r>
            <a:r>
              <a:rPr lang="en-IN" b="1" dirty="0" err="1"/>
              <a:t>upper_bound</a:t>
            </a:r>
            <a:r>
              <a:rPr lang="en-IN" b="1" dirty="0"/>
              <a:t>, VAL)</a:t>
            </a:r>
          </a:p>
          <a:p>
            <a:pPr marL="0" indent="0">
              <a:buNone/>
            </a:pPr>
            <a:r>
              <a:rPr lang="en-IN" dirty="0"/>
              <a:t>Step 1: [INITIALIZE] SET BEG = </a:t>
            </a:r>
            <a:r>
              <a:rPr lang="en-IN" dirty="0" err="1"/>
              <a:t>lower_bound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END = </a:t>
            </a:r>
            <a:r>
              <a:rPr lang="en-IN" dirty="0" err="1"/>
              <a:t>upper_bound</a:t>
            </a:r>
            <a:r>
              <a:rPr lang="en-IN" dirty="0"/>
              <a:t>, POS = - 1</a:t>
            </a:r>
          </a:p>
          <a:p>
            <a:pPr marL="0" indent="0">
              <a:buNone/>
            </a:pPr>
            <a:r>
              <a:rPr lang="en-IN" dirty="0"/>
              <a:t>Step 2: Repeat Steps 3 and 4 while BEG &lt;= END</a:t>
            </a:r>
          </a:p>
          <a:p>
            <a:pPr marL="0" indent="0">
              <a:buNone/>
            </a:pPr>
            <a:r>
              <a:rPr lang="en-IN" dirty="0"/>
              <a:t>Step 3: SET MID = (BEG + END)/2</a:t>
            </a:r>
          </a:p>
          <a:p>
            <a:pPr marL="0" indent="0">
              <a:buNone/>
            </a:pPr>
            <a:r>
              <a:rPr lang="en-IN" dirty="0"/>
              <a:t>Step 4: IF A[MID] = VAL</a:t>
            </a:r>
          </a:p>
          <a:p>
            <a:pPr marL="0" indent="0">
              <a:buNone/>
            </a:pPr>
            <a:r>
              <a:rPr lang="en-IN" dirty="0"/>
              <a:t>SET POS = MID</a:t>
            </a:r>
          </a:p>
          <a:p>
            <a:pPr marL="0" indent="0">
              <a:buNone/>
            </a:pPr>
            <a:r>
              <a:rPr lang="en-IN" dirty="0"/>
              <a:t>PRINT POS</a:t>
            </a:r>
          </a:p>
          <a:p>
            <a:pPr marL="0" indent="0">
              <a:buNone/>
            </a:pPr>
            <a:r>
              <a:rPr lang="en-IN" dirty="0"/>
              <a:t>Go to Step 6</a:t>
            </a:r>
          </a:p>
          <a:p>
            <a:pPr marL="0" indent="0">
              <a:buNone/>
            </a:pPr>
            <a:r>
              <a:rPr lang="en-IN" dirty="0"/>
              <a:t>ELSE IF A[MID] &gt; VAL</a:t>
            </a:r>
          </a:p>
          <a:p>
            <a:pPr marL="0" indent="0">
              <a:buNone/>
            </a:pPr>
            <a:r>
              <a:rPr lang="en-IN" dirty="0"/>
              <a:t>SET END = MID - 1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SET BEG = MID + 1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/>
              <a:t>Step 5: IF POS = -1</a:t>
            </a:r>
          </a:p>
          <a:p>
            <a:pPr marL="0" indent="0">
              <a:buNone/>
            </a:pPr>
            <a:r>
              <a:rPr lang="en-IN" dirty="0"/>
              <a:t>PRINT “VALUE IS NOT PRESENT IN THE ARRAY”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6: EXIT</a:t>
            </a:r>
          </a:p>
        </p:txBody>
      </p:sp>
    </p:spTree>
    <p:extLst>
      <p:ext uri="{BB962C8B-B14F-4D97-AF65-F5344CB8AC3E}">
        <p14:creationId xmlns:p14="http://schemas.microsoft.com/office/powerpoint/2010/main" val="249640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Interpolation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/>
              <a:t>INTERPOLATION_SEARCH (A, </a:t>
            </a:r>
            <a:r>
              <a:rPr lang="en-IN" b="1" dirty="0" err="1"/>
              <a:t>lower_bound</a:t>
            </a:r>
            <a:r>
              <a:rPr lang="en-IN" b="1" dirty="0"/>
              <a:t>, </a:t>
            </a:r>
            <a:r>
              <a:rPr lang="en-IN" b="1" dirty="0" err="1"/>
              <a:t>upper_bound</a:t>
            </a:r>
            <a:r>
              <a:rPr lang="en-IN" b="1" dirty="0"/>
              <a:t>, VAL)</a:t>
            </a:r>
          </a:p>
          <a:p>
            <a:pPr marL="0" indent="0">
              <a:buNone/>
            </a:pPr>
            <a:r>
              <a:rPr lang="en-IN" dirty="0"/>
              <a:t>Step 1: [INITIALIZE] SET LOW = </a:t>
            </a:r>
            <a:r>
              <a:rPr lang="en-IN" dirty="0" err="1"/>
              <a:t>lower_bound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HIGH = </a:t>
            </a:r>
            <a:r>
              <a:rPr lang="en-IN" dirty="0" err="1"/>
              <a:t>upper_bound</a:t>
            </a:r>
            <a:r>
              <a:rPr lang="en-IN" dirty="0"/>
              <a:t>, POS = –1</a:t>
            </a:r>
          </a:p>
          <a:p>
            <a:pPr marL="0" indent="0">
              <a:buNone/>
            </a:pPr>
            <a:r>
              <a:rPr lang="en-IN" dirty="0"/>
              <a:t>Step 2: Repeat Steps 3 to 4 while LOW &lt;= HIGH</a:t>
            </a:r>
          </a:p>
          <a:p>
            <a:pPr marL="0" indent="0">
              <a:buNone/>
            </a:pPr>
            <a:r>
              <a:rPr lang="en-IN" dirty="0"/>
              <a:t>Step 3: SET MID = LOW + (HIGH – LOW) ×</a:t>
            </a:r>
          </a:p>
          <a:p>
            <a:pPr marL="0" indent="0">
              <a:buNone/>
            </a:pPr>
            <a:r>
              <a:rPr lang="en-IN" dirty="0"/>
              <a:t>((VAL – A[LOW]) / (A[HIGH] – A[LOW]))</a:t>
            </a:r>
          </a:p>
          <a:p>
            <a:pPr marL="0" indent="0">
              <a:buNone/>
            </a:pPr>
            <a:r>
              <a:rPr lang="en-IN" dirty="0"/>
              <a:t>Step 4: IF VAL = A[MID]</a:t>
            </a:r>
          </a:p>
          <a:p>
            <a:pPr marL="0" indent="0">
              <a:buNone/>
            </a:pPr>
            <a:r>
              <a:rPr lang="en-IN" dirty="0"/>
              <a:t>POS = MID</a:t>
            </a:r>
          </a:p>
          <a:p>
            <a:pPr marL="0" indent="0">
              <a:buNone/>
            </a:pPr>
            <a:r>
              <a:rPr lang="en-IN" dirty="0"/>
              <a:t>PRINT POS</a:t>
            </a:r>
          </a:p>
          <a:p>
            <a:pPr marL="0" indent="0">
              <a:buNone/>
            </a:pPr>
            <a:r>
              <a:rPr lang="en-IN" dirty="0"/>
              <a:t>Go to Step 6</a:t>
            </a:r>
          </a:p>
          <a:p>
            <a:pPr marL="0" indent="0">
              <a:buNone/>
            </a:pPr>
            <a:r>
              <a:rPr lang="en-IN" dirty="0"/>
              <a:t>ELSE IF VAL &lt; A[MID]</a:t>
            </a:r>
          </a:p>
          <a:p>
            <a:pPr marL="0" indent="0">
              <a:buNone/>
            </a:pPr>
            <a:r>
              <a:rPr lang="en-IN" dirty="0"/>
              <a:t>SET HIGH = MID – 1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SET LOW = MID + 1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[END OF LOOP]</a:t>
            </a:r>
          </a:p>
          <a:p>
            <a:pPr marL="0" indent="0">
              <a:buNone/>
            </a:pPr>
            <a:r>
              <a:rPr lang="en-IN" dirty="0"/>
              <a:t>Step 5: IF POS = –1</a:t>
            </a:r>
          </a:p>
          <a:p>
            <a:pPr marL="0" indent="0">
              <a:buNone/>
            </a:pPr>
            <a:r>
              <a:rPr lang="en-IN" dirty="0"/>
              <a:t>PRINT "VALUE IS NOT PRESENT IN THE ARRAY"</a:t>
            </a:r>
          </a:p>
          <a:p>
            <a:pPr marL="0" indent="0">
              <a:buNone/>
            </a:pPr>
            <a:r>
              <a:rPr lang="en-IN" dirty="0"/>
              <a:t>[END OF IF]</a:t>
            </a:r>
          </a:p>
          <a:p>
            <a:pPr marL="0" indent="0">
              <a:buNone/>
            </a:pPr>
            <a:r>
              <a:rPr lang="en-IN" dirty="0"/>
              <a:t>Step 6: EXIT</a:t>
            </a:r>
          </a:p>
        </p:txBody>
      </p:sp>
    </p:spTree>
    <p:extLst>
      <p:ext uri="{BB962C8B-B14F-4D97-AF65-F5344CB8AC3E}">
        <p14:creationId xmlns:p14="http://schemas.microsoft.com/office/powerpoint/2010/main" val="211537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51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 hashing?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Hashing is a technique used for storing and retrieving information as quickly as possible. It </a:t>
            </a:r>
            <a:r>
              <a:rPr lang="en-IN" dirty="0" smtClean="0"/>
              <a:t>is used </a:t>
            </a:r>
            <a:r>
              <a:rPr lang="en-IN" dirty="0"/>
              <a:t>to perform optimal searches and is useful in implementing symbol tables.</a:t>
            </a:r>
          </a:p>
        </p:txBody>
      </p:sp>
    </p:spTree>
    <p:extLst>
      <p:ext uri="{BB962C8B-B14F-4D97-AF65-F5344CB8AC3E}">
        <p14:creationId xmlns:p14="http://schemas.microsoft.com/office/powerpoint/2010/main" val="279624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Components of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Hash Table</a:t>
            </a:r>
          </a:p>
          <a:p>
            <a:r>
              <a:rPr lang="en-IN" dirty="0" smtClean="0"/>
              <a:t>Hash </a:t>
            </a:r>
            <a:r>
              <a:rPr lang="en-IN" dirty="0"/>
              <a:t>Functions</a:t>
            </a:r>
          </a:p>
          <a:p>
            <a:r>
              <a:rPr lang="en-IN" dirty="0" smtClean="0"/>
              <a:t>Collisions</a:t>
            </a:r>
            <a:endParaRPr lang="en-IN" dirty="0"/>
          </a:p>
          <a:p>
            <a:r>
              <a:rPr lang="en-IN" dirty="0" smtClean="0"/>
              <a:t>Collision </a:t>
            </a:r>
            <a:r>
              <a:rPr lang="en-IN" dirty="0"/>
              <a:t>Resolution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60099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1458</Words>
  <Application>Microsoft Office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Searching</vt:lpstr>
      <vt:lpstr>Searching</vt:lpstr>
      <vt:lpstr>Types of searching</vt:lpstr>
      <vt:lpstr>Linear search</vt:lpstr>
      <vt:lpstr>Binary search</vt:lpstr>
      <vt:lpstr>Interpolation search</vt:lpstr>
      <vt:lpstr>Hashing</vt:lpstr>
      <vt:lpstr>What is a hashing?</vt:lpstr>
      <vt:lpstr>Components of Hashing</vt:lpstr>
      <vt:lpstr>Hash Table</vt:lpstr>
      <vt:lpstr>Records of employees with a five-digit Emp_ID</vt:lpstr>
      <vt:lpstr>Direct relationship between key and index in the array</vt:lpstr>
      <vt:lpstr>Relationship between keys and hash table index</vt:lpstr>
      <vt:lpstr>The common operations for hash table</vt:lpstr>
      <vt:lpstr>Hash Function</vt:lpstr>
      <vt:lpstr>Different Hash functions</vt:lpstr>
      <vt:lpstr>Division Method</vt:lpstr>
      <vt:lpstr>Multiplication Method</vt:lpstr>
      <vt:lpstr>Mid-Square Method</vt:lpstr>
      <vt:lpstr>Folding Method</vt:lpstr>
      <vt:lpstr>Characteristics of good Hash Functions</vt:lpstr>
      <vt:lpstr>Collisions</vt:lpstr>
      <vt:lpstr>Direct Chaining</vt:lpstr>
      <vt:lpstr>Open Addressing</vt:lpstr>
      <vt:lpstr>Linear probing</vt:lpstr>
      <vt:lpstr>Quadratic Probing</vt:lpstr>
      <vt:lpstr>Double Hashing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Suman Bhattacharjee</dc:creator>
  <cp:lastModifiedBy>Suman Bhattacharjee</cp:lastModifiedBy>
  <cp:revision>22</cp:revision>
  <dcterms:created xsi:type="dcterms:W3CDTF">2018-09-08T15:11:55Z</dcterms:created>
  <dcterms:modified xsi:type="dcterms:W3CDTF">2018-11-04T13:51:33Z</dcterms:modified>
</cp:coreProperties>
</file>