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3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7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46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3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68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8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54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9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0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8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0AF8-A78C-4482-B896-A96559615CCB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F650-EE4B-4672-B576-4C469F8C0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0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79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MERGE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Merge sort is a sorting algorithm that uses the divide, conquer, and combine algorithmic paradigm.</a:t>
            </a:r>
          </a:p>
          <a:p>
            <a:r>
              <a:rPr lang="en-IN" b="1" i="1" dirty="0"/>
              <a:t>Divide </a:t>
            </a:r>
            <a:r>
              <a:rPr lang="en-IN" dirty="0"/>
              <a:t>means partitioning the n-element array to be sorted into two sub-arrays of n/2 elements. </a:t>
            </a:r>
            <a:r>
              <a:rPr lang="en-IN" dirty="0" smtClean="0"/>
              <a:t>If A </a:t>
            </a:r>
            <a:r>
              <a:rPr lang="en-IN" dirty="0"/>
              <a:t>is an array containing zero or one element, then it is already sorted. However, if there are </a:t>
            </a:r>
            <a:r>
              <a:rPr lang="en-IN" dirty="0" smtClean="0"/>
              <a:t>more elements </a:t>
            </a:r>
            <a:r>
              <a:rPr lang="en-IN" dirty="0"/>
              <a:t>in the array, divide A into two sub-arrays, A1 and A2, each containing about half of </a:t>
            </a:r>
            <a:r>
              <a:rPr lang="en-IN" dirty="0" smtClean="0"/>
              <a:t>the elements </a:t>
            </a:r>
            <a:r>
              <a:rPr lang="en-IN" dirty="0"/>
              <a:t>of A.</a:t>
            </a:r>
          </a:p>
          <a:p>
            <a:r>
              <a:rPr lang="en-IN" b="1" i="1" dirty="0"/>
              <a:t>Conquer </a:t>
            </a:r>
            <a:r>
              <a:rPr lang="en-IN" dirty="0"/>
              <a:t>means sorting the two sub-arrays recursively using merge sort.</a:t>
            </a:r>
          </a:p>
          <a:p>
            <a:r>
              <a:rPr lang="en-IN" b="1" i="1" dirty="0"/>
              <a:t>Combine </a:t>
            </a:r>
            <a:r>
              <a:rPr lang="en-IN" dirty="0"/>
              <a:t>means merging the two sorted sub-arrays of size n/2 to produce the sorted array of </a:t>
            </a:r>
            <a:r>
              <a:rPr lang="en-IN" dirty="0" smtClean="0"/>
              <a:t>n elements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41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050" b="1" dirty="0"/>
              <a:t>MERGE (ARR, BEG, MID, END)</a:t>
            </a:r>
          </a:p>
          <a:p>
            <a:pPr marL="0" indent="0">
              <a:buNone/>
            </a:pPr>
            <a:r>
              <a:rPr lang="en-IN" sz="1050" dirty="0"/>
              <a:t>Step 1: [INITIALIZE] SET I = BEG, J = MID + 1, INDEX </a:t>
            </a:r>
            <a:r>
              <a:rPr lang="en-IN" sz="1050" dirty="0" smtClean="0"/>
              <a:t>=0</a:t>
            </a:r>
            <a:endParaRPr lang="en-IN" sz="1050" dirty="0"/>
          </a:p>
          <a:p>
            <a:pPr marL="0" indent="0">
              <a:buNone/>
            </a:pPr>
            <a:r>
              <a:rPr lang="en-IN" sz="1050" dirty="0"/>
              <a:t>Step 2: Repeat while (I &lt;= MID) AND (J&lt;=END)</a:t>
            </a:r>
          </a:p>
          <a:p>
            <a:pPr marL="0" indent="0">
              <a:buNone/>
            </a:pPr>
            <a:r>
              <a:rPr lang="en-IN" sz="1050" dirty="0"/>
              <a:t>IF ARR[I] &lt; ARR[J]</a:t>
            </a:r>
          </a:p>
          <a:p>
            <a:pPr marL="0" indent="0">
              <a:buNone/>
            </a:pPr>
            <a:r>
              <a:rPr lang="en-IN" sz="1050" dirty="0"/>
              <a:t>SET TEMP[INDEX] = ARR[I]</a:t>
            </a:r>
          </a:p>
          <a:p>
            <a:pPr marL="0" indent="0">
              <a:buNone/>
            </a:pPr>
            <a:r>
              <a:rPr lang="en-IN" sz="1050" dirty="0"/>
              <a:t>SET I = I + 1</a:t>
            </a:r>
          </a:p>
          <a:p>
            <a:pPr marL="0" indent="0">
              <a:buNone/>
            </a:pPr>
            <a:r>
              <a:rPr lang="en-IN" sz="1050" dirty="0"/>
              <a:t>ELSE</a:t>
            </a:r>
          </a:p>
          <a:p>
            <a:pPr marL="0" indent="0">
              <a:buNone/>
            </a:pPr>
            <a:r>
              <a:rPr lang="en-IN" sz="1050" dirty="0"/>
              <a:t>SET TEMP[INDEX] = ARR[J]</a:t>
            </a:r>
          </a:p>
          <a:p>
            <a:pPr marL="0" indent="0">
              <a:buNone/>
            </a:pPr>
            <a:r>
              <a:rPr lang="en-IN" sz="1050" dirty="0"/>
              <a:t>SET J = J + 1</a:t>
            </a:r>
          </a:p>
          <a:p>
            <a:pPr marL="0" indent="0">
              <a:buNone/>
            </a:pPr>
            <a:r>
              <a:rPr lang="en-IN" sz="1050" dirty="0"/>
              <a:t>[END OF IF]</a:t>
            </a:r>
          </a:p>
          <a:p>
            <a:pPr marL="0" indent="0">
              <a:buNone/>
            </a:pPr>
            <a:r>
              <a:rPr lang="en-IN" sz="1050" dirty="0"/>
              <a:t>SET INDEX = INDEX + 1</a:t>
            </a:r>
          </a:p>
          <a:p>
            <a:pPr marL="0" indent="0">
              <a:buNone/>
            </a:pPr>
            <a:r>
              <a:rPr lang="en-IN" sz="1050" dirty="0"/>
              <a:t>[END OF LOOP]</a:t>
            </a:r>
          </a:p>
          <a:p>
            <a:pPr marL="0" indent="0">
              <a:buNone/>
            </a:pPr>
            <a:r>
              <a:rPr lang="en-IN" sz="1050" dirty="0"/>
              <a:t>Step 3: [Copy the remaining elements of right sub-array, if any]</a:t>
            </a:r>
          </a:p>
          <a:p>
            <a:pPr marL="0" indent="0">
              <a:buNone/>
            </a:pPr>
            <a:r>
              <a:rPr lang="en-IN" sz="1050" dirty="0"/>
              <a:t>IF I &gt; MID</a:t>
            </a:r>
          </a:p>
          <a:p>
            <a:pPr marL="0" indent="0">
              <a:buNone/>
            </a:pPr>
            <a:r>
              <a:rPr lang="en-IN" sz="1050" dirty="0"/>
              <a:t>Repeat while J &lt;= END</a:t>
            </a:r>
          </a:p>
          <a:p>
            <a:pPr marL="0" indent="0">
              <a:buNone/>
            </a:pPr>
            <a:r>
              <a:rPr lang="en-IN" sz="1050" dirty="0"/>
              <a:t>SET TEMP[INDEX] = ARR[J]</a:t>
            </a:r>
          </a:p>
          <a:p>
            <a:pPr marL="0" indent="0">
              <a:buNone/>
            </a:pPr>
            <a:r>
              <a:rPr lang="da-DK" sz="1050" dirty="0"/>
              <a:t>SET INDEX = INDEX + 1, SET J = J + 1</a:t>
            </a:r>
          </a:p>
          <a:p>
            <a:pPr marL="0" indent="0">
              <a:buNone/>
            </a:pPr>
            <a:r>
              <a:rPr lang="en-IN" sz="1050" dirty="0"/>
              <a:t>[END OF LOOP]</a:t>
            </a:r>
          </a:p>
          <a:p>
            <a:pPr marL="0" indent="0">
              <a:buNone/>
            </a:pPr>
            <a:r>
              <a:rPr lang="en-IN" sz="1050" dirty="0"/>
              <a:t>[Copy the remaining elements of left sub-array, if any]</a:t>
            </a:r>
          </a:p>
          <a:p>
            <a:pPr marL="0" indent="0">
              <a:buNone/>
            </a:pPr>
            <a:r>
              <a:rPr lang="en-IN" sz="1050" dirty="0"/>
              <a:t>ELSE</a:t>
            </a:r>
          </a:p>
          <a:p>
            <a:pPr marL="0" indent="0">
              <a:buNone/>
            </a:pPr>
            <a:r>
              <a:rPr lang="en-IN" sz="1050" dirty="0"/>
              <a:t>Repeat while I &lt;= MID</a:t>
            </a:r>
          </a:p>
          <a:p>
            <a:pPr marL="0" indent="0">
              <a:buNone/>
            </a:pPr>
            <a:r>
              <a:rPr lang="en-IN" sz="1050" dirty="0"/>
              <a:t>SET TEMP[INDEX] = ARR[I]</a:t>
            </a:r>
          </a:p>
          <a:p>
            <a:pPr marL="0" indent="0">
              <a:buNone/>
            </a:pPr>
            <a:r>
              <a:rPr lang="en-IN" sz="1050" dirty="0"/>
              <a:t>SET INDEX = INDEX + 1, SET I = I + 1</a:t>
            </a:r>
          </a:p>
          <a:p>
            <a:pPr marL="0" indent="0">
              <a:buNone/>
            </a:pPr>
            <a:r>
              <a:rPr lang="en-IN" sz="1050" dirty="0"/>
              <a:t>[END OF LOOP]</a:t>
            </a:r>
          </a:p>
          <a:p>
            <a:pPr marL="0" indent="0">
              <a:buNone/>
            </a:pPr>
            <a:r>
              <a:rPr lang="en-IN" sz="1050" dirty="0"/>
              <a:t>[END OF IF]</a:t>
            </a:r>
          </a:p>
          <a:p>
            <a:pPr marL="0" indent="0">
              <a:buNone/>
            </a:pPr>
            <a:r>
              <a:rPr lang="en-IN" sz="1050" dirty="0"/>
              <a:t>Step 4: [Copy the contents of TEMP back to ARR] SET </a:t>
            </a:r>
            <a:r>
              <a:rPr lang="en-IN" sz="1050" dirty="0" smtClean="0"/>
              <a:t>K=0</a:t>
            </a:r>
            <a:endParaRPr lang="en-IN" sz="1050" dirty="0"/>
          </a:p>
          <a:p>
            <a:pPr marL="0" indent="0">
              <a:buNone/>
            </a:pPr>
            <a:r>
              <a:rPr lang="en-IN" sz="1050" dirty="0"/>
              <a:t>Step 5: Repeat while K &lt; INDEX</a:t>
            </a:r>
          </a:p>
          <a:p>
            <a:pPr marL="0" indent="0">
              <a:buNone/>
            </a:pPr>
            <a:r>
              <a:rPr lang="en-IN" sz="1050" dirty="0"/>
              <a:t>SET ARR[K] = TEMP[K]</a:t>
            </a:r>
          </a:p>
          <a:p>
            <a:pPr marL="0" indent="0">
              <a:buNone/>
            </a:pPr>
            <a:r>
              <a:rPr lang="en-IN" sz="1050" dirty="0"/>
              <a:t>SET K = K + 1</a:t>
            </a:r>
          </a:p>
          <a:p>
            <a:pPr marL="0" indent="0">
              <a:buNone/>
            </a:pPr>
            <a:r>
              <a:rPr lang="en-IN" sz="1050" dirty="0"/>
              <a:t>[END OF </a:t>
            </a:r>
            <a:r>
              <a:rPr lang="en-IN" sz="1050" dirty="0" smtClean="0"/>
              <a:t>LOOP]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71684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MERGE_SORT(ARR, BEG, END)</a:t>
            </a:r>
          </a:p>
          <a:p>
            <a:pPr marL="0" indent="0">
              <a:buNone/>
            </a:pPr>
            <a:r>
              <a:rPr lang="en-IN" dirty="0"/>
              <a:t>Step 1: IF BEG &lt; END</a:t>
            </a:r>
          </a:p>
          <a:p>
            <a:pPr marL="0" indent="0">
              <a:buNone/>
            </a:pPr>
            <a:r>
              <a:rPr lang="da-DK" dirty="0"/>
              <a:t>SET MID = (BEG + END)/2</a:t>
            </a:r>
          </a:p>
          <a:p>
            <a:pPr marL="0" indent="0">
              <a:buNone/>
            </a:pPr>
            <a:r>
              <a:rPr lang="en-IN" dirty="0"/>
              <a:t>CALL MERGE_SORT (ARR, BEG, MID)</a:t>
            </a:r>
          </a:p>
          <a:p>
            <a:pPr marL="0" indent="0">
              <a:buNone/>
            </a:pPr>
            <a:r>
              <a:rPr lang="en-IN" dirty="0"/>
              <a:t>CALL MERGE_SORT (ARR, MID + 1, END)</a:t>
            </a:r>
          </a:p>
          <a:p>
            <a:pPr marL="0" indent="0">
              <a:buNone/>
            </a:pPr>
            <a:r>
              <a:rPr lang="da-DK" dirty="0"/>
              <a:t>MERGE (ARR, BEG, MID, END)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Step 2: END</a:t>
            </a:r>
          </a:p>
        </p:txBody>
      </p:sp>
    </p:spTree>
    <p:extLst>
      <p:ext uri="{BB962C8B-B14F-4D97-AF65-F5344CB8AC3E}">
        <p14:creationId xmlns:p14="http://schemas.microsoft.com/office/powerpoint/2010/main" val="325302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QUICK SORT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If </a:t>
            </a:r>
            <a:r>
              <a:rPr lang="en-IN" dirty="0"/>
              <a:t>there are one or no elements in the array to be sorted, return.</a:t>
            </a:r>
          </a:p>
          <a:p>
            <a:r>
              <a:rPr lang="en-IN" dirty="0" smtClean="0"/>
              <a:t>Pick </a:t>
            </a:r>
            <a:r>
              <a:rPr lang="en-IN" dirty="0"/>
              <a:t>an element in the array to serve as the </a:t>
            </a:r>
            <a:r>
              <a:rPr lang="en-IN" i="1" dirty="0"/>
              <a:t>“pivot” </a:t>
            </a:r>
            <a:r>
              <a:rPr lang="en-IN" dirty="0"/>
              <a:t>point. (Usually the </a:t>
            </a:r>
            <a:r>
              <a:rPr lang="en-IN" dirty="0" smtClean="0"/>
              <a:t>left-most element </a:t>
            </a:r>
            <a:r>
              <a:rPr lang="en-IN" dirty="0"/>
              <a:t>in the array is used.)</a:t>
            </a:r>
          </a:p>
          <a:p>
            <a:r>
              <a:rPr lang="en-IN" dirty="0" smtClean="0"/>
              <a:t>Split </a:t>
            </a:r>
            <a:r>
              <a:rPr lang="en-IN" dirty="0"/>
              <a:t>the array into two parts – one with elements larger than the pivot and the </a:t>
            </a:r>
            <a:r>
              <a:rPr lang="en-IN" dirty="0" smtClean="0"/>
              <a:t>other with </a:t>
            </a:r>
            <a:r>
              <a:rPr lang="en-IN" dirty="0"/>
              <a:t>elements smaller than the pivot.</a:t>
            </a:r>
          </a:p>
          <a:p>
            <a:r>
              <a:rPr lang="en-IN" smtClean="0"/>
              <a:t>Recursively </a:t>
            </a:r>
            <a:r>
              <a:rPr lang="en-IN" dirty="0"/>
              <a:t>repeat the algorithm for both halves of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208794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PARTITION (ARR, BEG, END, LOC)</a:t>
            </a:r>
          </a:p>
          <a:p>
            <a:pPr marL="0" indent="0">
              <a:buNone/>
            </a:pPr>
            <a:r>
              <a:rPr lang="en-IN" dirty="0"/>
              <a:t>Step 1: [INITIALIZE] SET LEFT = BEG, RIGHT = END, LOC = BEG, FLAG </a:t>
            </a:r>
            <a:r>
              <a:rPr lang="en-IN" dirty="0" smtClean="0"/>
              <a:t>=0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Step 2: Repeat Steps 3 to 6 while FLAG </a:t>
            </a:r>
            <a:r>
              <a:rPr lang="en-IN" dirty="0" smtClean="0"/>
              <a:t>=0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Step 3: Repeat while ARR[LOC] &lt;= ARR[RIGHT] AND LOC != RIGHT</a:t>
            </a:r>
          </a:p>
          <a:p>
            <a:pPr marL="0" indent="0">
              <a:buNone/>
            </a:pPr>
            <a:r>
              <a:rPr lang="en-IN" dirty="0"/>
              <a:t>SET RIGHT = RIGHT - 1</a:t>
            </a:r>
          </a:p>
          <a:p>
            <a:pPr marL="0" indent="0">
              <a:buNone/>
            </a:pPr>
            <a:r>
              <a:rPr lang="en-IN" dirty="0"/>
              <a:t>[END OF LOOP]</a:t>
            </a:r>
          </a:p>
          <a:p>
            <a:pPr marL="0" indent="0">
              <a:buNone/>
            </a:pPr>
            <a:r>
              <a:rPr lang="en-IN" dirty="0"/>
              <a:t>Step 4: IF LOC = RIGHT</a:t>
            </a:r>
          </a:p>
          <a:p>
            <a:pPr marL="0" indent="0">
              <a:buNone/>
            </a:pPr>
            <a:r>
              <a:rPr lang="en-IN" dirty="0"/>
              <a:t>SET FLAG = 1</a:t>
            </a:r>
          </a:p>
          <a:p>
            <a:pPr marL="0" indent="0">
              <a:buNone/>
            </a:pPr>
            <a:r>
              <a:rPr lang="en-IN" dirty="0"/>
              <a:t>ELSE IF ARR[LOC] &gt; ARR[RIGHT]</a:t>
            </a:r>
          </a:p>
          <a:p>
            <a:pPr marL="0" indent="0">
              <a:buNone/>
            </a:pPr>
            <a:r>
              <a:rPr lang="en-IN" dirty="0"/>
              <a:t>SWAP ARR[LOC] with ARR[RIGHT]</a:t>
            </a:r>
          </a:p>
          <a:p>
            <a:pPr marL="0" indent="0">
              <a:buNone/>
            </a:pPr>
            <a:r>
              <a:rPr lang="en-IN" dirty="0"/>
              <a:t>SET LOC = RIGHT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Step 5: IF FLAG </a:t>
            </a:r>
            <a:r>
              <a:rPr lang="en-IN" dirty="0" smtClean="0"/>
              <a:t>=0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Repeat while ARR[LOC] &gt;= ARR[LEFT] AND LOC != LEFT</a:t>
            </a:r>
          </a:p>
          <a:p>
            <a:pPr marL="0" indent="0">
              <a:buNone/>
            </a:pPr>
            <a:r>
              <a:rPr lang="en-IN" dirty="0"/>
              <a:t>SET LEFT = LEFT + 1</a:t>
            </a:r>
          </a:p>
          <a:p>
            <a:pPr marL="0" indent="0">
              <a:buNone/>
            </a:pPr>
            <a:r>
              <a:rPr lang="en-IN" dirty="0"/>
              <a:t>[END OF LOOP]</a:t>
            </a:r>
          </a:p>
          <a:p>
            <a:pPr marL="0" indent="0">
              <a:buNone/>
            </a:pPr>
            <a:r>
              <a:rPr lang="en-IN" dirty="0"/>
              <a:t>Step 6: IF LOC = LEFT</a:t>
            </a:r>
          </a:p>
          <a:p>
            <a:pPr marL="0" indent="0">
              <a:buNone/>
            </a:pPr>
            <a:r>
              <a:rPr lang="en-IN" dirty="0"/>
              <a:t>SET FLAG = 1</a:t>
            </a:r>
          </a:p>
          <a:p>
            <a:pPr marL="0" indent="0">
              <a:buNone/>
            </a:pPr>
            <a:r>
              <a:rPr lang="en-IN" dirty="0"/>
              <a:t>ELSE IF ARR[LOC] &lt; ARR[LEFT]</a:t>
            </a:r>
          </a:p>
          <a:p>
            <a:pPr marL="0" indent="0">
              <a:buNone/>
            </a:pPr>
            <a:r>
              <a:rPr lang="en-IN" dirty="0"/>
              <a:t>SWAP ARR[LOC] with ARR[LEFT]</a:t>
            </a:r>
          </a:p>
          <a:p>
            <a:pPr marL="0" indent="0">
              <a:buNone/>
            </a:pPr>
            <a:r>
              <a:rPr lang="en-IN" dirty="0"/>
              <a:t>SET LOC = LEFT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Step 7: [END OF LOOP]</a:t>
            </a:r>
          </a:p>
          <a:p>
            <a:pPr marL="0" indent="0">
              <a:buNone/>
            </a:pPr>
            <a:r>
              <a:rPr lang="en-IN" dirty="0"/>
              <a:t>Step 8: END</a:t>
            </a:r>
          </a:p>
        </p:txBody>
      </p:sp>
    </p:spTree>
    <p:extLst>
      <p:ext uri="{BB962C8B-B14F-4D97-AF65-F5344CB8AC3E}">
        <p14:creationId xmlns:p14="http://schemas.microsoft.com/office/powerpoint/2010/main" val="262805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32048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QUICK_SORT (ARR, BEG, END)</a:t>
            </a:r>
          </a:p>
          <a:p>
            <a:pPr marL="0" indent="0">
              <a:buNone/>
            </a:pPr>
            <a:r>
              <a:rPr lang="en-IN" dirty="0"/>
              <a:t>Step 1: IF (BEG &lt; END)</a:t>
            </a:r>
          </a:p>
          <a:p>
            <a:pPr marL="0" indent="0">
              <a:buNone/>
            </a:pPr>
            <a:r>
              <a:rPr lang="en-IN" dirty="0"/>
              <a:t>CALL PARTITION (ARR, BEG, END, LOC)</a:t>
            </a:r>
          </a:p>
          <a:p>
            <a:pPr marL="0" indent="0">
              <a:buNone/>
            </a:pPr>
            <a:r>
              <a:rPr lang="en-IN" dirty="0"/>
              <a:t>CALL QUICKSORT(ARR, BEG, LOC - 1)</a:t>
            </a:r>
          </a:p>
          <a:p>
            <a:pPr marL="0" indent="0">
              <a:buNone/>
            </a:pPr>
            <a:r>
              <a:rPr lang="en-IN" dirty="0"/>
              <a:t>CALL QUICKSORT(ARR, LOC + 1, END)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Step 2: END</a:t>
            </a:r>
          </a:p>
        </p:txBody>
      </p:sp>
    </p:spTree>
    <p:extLst>
      <p:ext uri="{BB962C8B-B14F-4D97-AF65-F5344CB8AC3E}">
        <p14:creationId xmlns:p14="http://schemas.microsoft.com/office/powerpoint/2010/main" val="154529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RADIX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Radix sort is a linear sorting algorithm for integers and uses the concept of sorting names </a:t>
            </a:r>
            <a:r>
              <a:rPr lang="en-IN" dirty="0" smtClean="0"/>
              <a:t>in alphabetical </a:t>
            </a:r>
            <a:r>
              <a:rPr lang="en-IN" dirty="0"/>
              <a:t>order. When we have a list of sorted names, the </a:t>
            </a:r>
            <a:r>
              <a:rPr lang="en-IN" i="1" dirty="0"/>
              <a:t>radix </a:t>
            </a:r>
            <a:r>
              <a:rPr lang="en-IN" dirty="0"/>
              <a:t>is 26 (or 26 buckets) </a:t>
            </a:r>
            <a:r>
              <a:rPr lang="en-IN" dirty="0" smtClean="0"/>
              <a:t>because there </a:t>
            </a:r>
            <a:r>
              <a:rPr lang="en-IN" dirty="0"/>
              <a:t>are 26 letters in the English alphabet. So radix sort is also known as bucket sort.</a:t>
            </a:r>
          </a:p>
        </p:txBody>
      </p:sp>
    </p:spTree>
    <p:extLst>
      <p:ext uri="{BB962C8B-B14F-4D97-AF65-F5344CB8AC3E}">
        <p14:creationId xmlns:p14="http://schemas.microsoft.com/office/powerpoint/2010/main" val="260705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Algorithm for </a:t>
            </a:r>
            <a:r>
              <a:rPr lang="en-IN" b="1" dirty="0" err="1"/>
              <a:t>RadixSort</a:t>
            </a:r>
            <a:r>
              <a:rPr lang="en-IN" b="1" dirty="0"/>
              <a:t> (ARR, N)</a:t>
            </a:r>
          </a:p>
          <a:p>
            <a:pPr marL="0" indent="0">
              <a:buNone/>
            </a:pPr>
            <a:r>
              <a:rPr lang="en-IN" dirty="0"/>
              <a:t>Step 1: Find the largest number in ARR as LARGE</a:t>
            </a:r>
          </a:p>
          <a:p>
            <a:pPr marL="0" indent="0">
              <a:buNone/>
            </a:pPr>
            <a:r>
              <a:rPr lang="en-IN" dirty="0"/>
              <a:t>Step 2: [INITIALIZE] SET NOP = Number of digits in LARGE</a:t>
            </a:r>
          </a:p>
          <a:p>
            <a:pPr marL="0" indent="0">
              <a:buNone/>
            </a:pPr>
            <a:r>
              <a:rPr lang="en-IN" dirty="0"/>
              <a:t>Step 3: SET PASS </a:t>
            </a:r>
            <a:r>
              <a:rPr lang="en-IN" dirty="0" smtClean="0"/>
              <a:t>=0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Step 4: Repeat Step 5 while PASS &lt;= NOP-1</a:t>
            </a:r>
          </a:p>
          <a:p>
            <a:pPr marL="0" indent="0">
              <a:buNone/>
            </a:pPr>
            <a:r>
              <a:rPr lang="en-IN" dirty="0"/>
              <a:t>Step 5: SET I </a:t>
            </a:r>
            <a:r>
              <a:rPr lang="en-IN" dirty="0" smtClean="0"/>
              <a:t>=0 and </a:t>
            </a:r>
            <a:r>
              <a:rPr lang="en-IN" dirty="0"/>
              <a:t>INITIALIZE buckets</a:t>
            </a:r>
          </a:p>
          <a:p>
            <a:pPr marL="0" indent="0">
              <a:buNone/>
            </a:pPr>
            <a:r>
              <a:rPr lang="en-IN" dirty="0"/>
              <a:t>Step 6: Repeat Steps 7 to 9 while I&lt;N-1</a:t>
            </a:r>
          </a:p>
          <a:p>
            <a:pPr marL="0" indent="0">
              <a:buNone/>
            </a:pPr>
            <a:r>
              <a:rPr lang="en-IN" dirty="0"/>
              <a:t>Step 7: SET DIGIT = digit at </a:t>
            </a:r>
            <a:r>
              <a:rPr lang="en-IN" dirty="0" err="1"/>
              <a:t>PASSth</a:t>
            </a:r>
            <a:r>
              <a:rPr lang="en-IN" dirty="0"/>
              <a:t> place in A[I]</a:t>
            </a:r>
          </a:p>
          <a:p>
            <a:pPr marL="0" indent="0">
              <a:buNone/>
            </a:pPr>
            <a:r>
              <a:rPr lang="en-IN" dirty="0"/>
              <a:t>Step 8: Add A[I] to the bucket numbered DIGIT</a:t>
            </a:r>
          </a:p>
          <a:p>
            <a:pPr marL="0" indent="0">
              <a:buNone/>
            </a:pPr>
            <a:r>
              <a:rPr lang="en-IN" dirty="0"/>
              <a:t>Step 9: INCEREMENT bucket count for bucket numbered DIGIT</a:t>
            </a:r>
          </a:p>
          <a:p>
            <a:pPr marL="0" indent="0">
              <a:buNone/>
            </a:pPr>
            <a:r>
              <a:rPr lang="en-IN" dirty="0"/>
              <a:t>[END OF LOOP]</a:t>
            </a:r>
          </a:p>
          <a:p>
            <a:pPr marL="0" indent="0">
              <a:buNone/>
            </a:pPr>
            <a:r>
              <a:rPr lang="en-IN" dirty="0"/>
              <a:t>Step 1 : Collect the numbers in the bucket</a:t>
            </a:r>
          </a:p>
          <a:p>
            <a:pPr marL="0" indent="0">
              <a:buNone/>
            </a:pPr>
            <a:r>
              <a:rPr lang="en-IN" dirty="0"/>
              <a:t>[END OF LOOP]</a:t>
            </a:r>
          </a:p>
          <a:p>
            <a:pPr marL="0" indent="0">
              <a:buNone/>
            </a:pPr>
            <a:r>
              <a:rPr lang="en-IN" dirty="0"/>
              <a:t>Step 11: END</a:t>
            </a:r>
          </a:p>
        </p:txBody>
      </p:sp>
    </p:spTree>
    <p:extLst>
      <p:ext uri="{BB962C8B-B14F-4D97-AF65-F5344CB8AC3E}">
        <p14:creationId xmlns:p14="http://schemas.microsoft.com/office/powerpoint/2010/main" val="270396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Complexities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629918"/>
              </p:ext>
            </p:extLst>
          </p:nvPr>
        </p:nvGraphicFramePr>
        <p:xfrm>
          <a:off x="457200" y="1600200"/>
          <a:ext cx="8229600" cy="3052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361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Average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Worst case</a:t>
                      </a:r>
                      <a:endParaRPr lang="en-IN" dirty="0"/>
                    </a:p>
                  </a:txBody>
                  <a:tcPr/>
                </a:tc>
              </a:tr>
              <a:tr h="4361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Bubble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</a:tr>
              <a:tr h="4361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Insertion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4361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4361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4361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Quick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4361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Radix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78493"/>
              </p:ext>
            </p:extLst>
          </p:nvPr>
        </p:nvGraphicFramePr>
        <p:xfrm>
          <a:off x="4427984" y="2060848"/>
          <a:ext cx="720080" cy="374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406080" imgH="228600" progId="Equation.DSMT4">
                  <p:embed/>
                </p:oleObj>
              </mc:Choice>
              <mc:Fallback>
                <p:oleObj name="Equation" r:id="rId3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984" y="2060848"/>
                        <a:ext cx="720080" cy="374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643778"/>
              </p:ext>
            </p:extLst>
          </p:nvPr>
        </p:nvGraphicFramePr>
        <p:xfrm>
          <a:off x="6876256" y="2084338"/>
          <a:ext cx="792088" cy="37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5" imgW="406080" imgH="228600" progId="Equation.DSMT4">
                  <p:embed/>
                </p:oleObj>
              </mc:Choice>
              <mc:Fallback>
                <p:oleObj name="Equation" r:id="rId5" imgW="406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084338"/>
                        <a:ext cx="792088" cy="370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12413"/>
              </p:ext>
            </p:extLst>
          </p:nvPr>
        </p:nvGraphicFramePr>
        <p:xfrm>
          <a:off x="4427984" y="2492895"/>
          <a:ext cx="720080" cy="37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492895"/>
                        <a:ext cx="720080" cy="374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57986"/>
              </p:ext>
            </p:extLst>
          </p:nvPr>
        </p:nvGraphicFramePr>
        <p:xfrm>
          <a:off x="6876256" y="2492895"/>
          <a:ext cx="720080" cy="37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8" imgW="406080" imgH="228600" progId="Equation.DSMT4">
                  <p:embed/>
                </p:oleObj>
              </mc:Choice>
              <mc:Fallback>
                <p:oleObj name="Equation" r:id="rId8" imgW="406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492895"/>
                        <a:ext cx="720080" cy="374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24875"/>
              </p:ext>
            </p:extLst>
          </p:nvPr>
        </p:nvGraphicFramePr>
        <p:xfrm>
          <a:off x="4427984" y="2924943"/>
          <a:ext cx="720080" cy="37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9" imgW="406080" imgH="228600" progId="Equation.DSMT4">
                  <p:embed/>
                </p:oleObj>
              </mc:Choice>
              <mc:Fallback>
                <p:oleObj name="Equation" r:id="rId9" imgW="406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924943"/>
                        <a:ext cx="720080" cy="374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971950"/>
              </p:ext>
            </p:extLst>
          </p:nvPr>
        </p:nvGraphicFramePr>
        <p:xfrm>
          <a:off x="6876256" y="2924943"/>
          <a:ext cx="720080" cy="37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10" imgW="406080" imgH="228600" progId="Equation.DSMT4">
                  <p:embed/>
                </p:oleObj>
              </mc:Choice>
              <mc:Fallback>
                <p:oleObj name="Equation" r:id="rId10" imgW="406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924943"/>
                        <a:ext cx="720080" cy="374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744094"/>
              </p:ext>
            </p:extLst>
          </p:nvPr>
        </p:nvGraphicFramePr>
        <p:xfrm>
          <a:off x="6732240" y="3356992"/>
          <a:ext cx="10801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11" imgW="660240" imgH="203040" progId="Equation.DSMT4">
                  <p:embed/>
                </p:oleObj>
              </mc:Choice>
              <mc:Fallback>
                <p:oleObj name="Equation" r:id="rId11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2240" y="3356992"/>
                        <a:ext cx="1080120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518565"/>
              </p:ext>
            </p:extLst>
          </p:nvPr>
        </p:nvGraphicFramePr>
        <p:xfrm>
          <a:off x="4283968" y="3356992"/>
          <a:ext cx="1079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13" imgW="660240" imgH="203040" progId="Equation.DSMT4">
                  <p:embed/>
                </p:oleObj>
              </mc:Choice>
              <mc:Fallback>
                <p:oleObj name="Equation" r:id="rId13" imgW="6602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356992"/>
                        <a:ext cx="10795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456689"/>
              </p:ext>
            </p:extLst>
          </p:nvPr>
        </p:nvGraphicFramePr>
        <p:xfrm>
          <a:off x="4284663" y="3788717"/>
          <a:ext cx="1079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15" imgW="660240" imgH="203040" progId="Equation.DSMT4">
                  <p:embed/>
                </p:oleObj>
              </mc:Choice>
              <mc:Fallback>
                <p:oleObj name="Equation" r:id="rId15" imgW="6602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788717"/>
                        <a:ext cx="10795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236691"/>
              </p:ext>
            </p:extLst>
          </p:nvPr>
        </p:nvGraphicFramePr>
        <p:xfrm>
          <a:off x="6948264" y="3774430"/>
          <a:ext cx="720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16" imgW="406224" imgH="228501" progId="Equation.DSMT4">
                  <p:embed/>
                </p:oleObj>
              </mc:Choice>
              <mc:Fallback>
                <p:oleObj name="Equation" r:id="rId16" imgW="406224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774430"/>
                        <a:ext cx="7207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367791"/>
              </p:ext>
            </p:extLst>
          </p:nvPr>
        </p:nvGraphicFramePr>
        <p:xfrm>
          <a:off x="4355976" y="4221088"/>
          <a:ext cx="718386" cy="34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7" imgW="419040" imgH="203040" progId="Equation.DSMT4">
                  <p:embed/>
                </p:oleObj>
              </mc:Choice>
              <mc:Fallback>
                <p:oleObj name="Equation" r:id="rId17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55976" y="4221088"/>
                        <a:ext cx="718386" cy="348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640933"/>
              </p:ext>
            </p:extLst>
          </p:nvPr>
        </p:nvGraphicFramePr>
        <p:xfrm>
          <a:off x="6948264" y="4221088"/>
          <a:ext cx="7175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19" imgW="419040" imgH="203040" progId="Equation.DSMT4">
                  <p:embed/>
                </p:oleObj>
              </mc:Choice>
              <mc:Fallback>
                <p:oleObj name="Equation" r:id="rId19" imgW="41904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221088"/>
                        <a:ext cx="7175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94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What is Sorting?</a:t>
            </a:r>
          </a:p>
          <a:p>
            <a:pPr marL="0" indent="0" algn="just">
              <a:buNone/>
            </a:pPr>
            <a:r>
              <a:rPr lang="en-IN" i="1" dirty="0"/>
              <a:t>Sorting </a:t>
            </a:r>
            <a:r>
              <a:rPr lang="en-IN" dirty="0"/>
              <a:t>is an algorithm that arranges the elements of a list in a certain order [either </a:t>
            </a:r>
            <a:r>
              <a:rPr lang="en-IN" i="1" dirty="0"/>
              <a:t>ascending </a:t>
            </a:r>
            <a:r>
              <a:rPr lang="en-IN" dirty="0" smtClean="0"/>
              <a:t>or </a:t>
            </a:r>
            <a:r>
              <a:rPr lang="en-IN" i="1" dirty="0" smtClean="0"/>
              <a:t>descending</a:t>
            </a:r>
            <a:r>
              <a:rPr lang="en-IN" dirty="0"/>
              <a:t>]. The output is a permutation or reordering of the input.</a:t>
            </a:r>
          </a:p>
        </p:txBody>
      </p:sp>
    </p:spTree>
    <p:extLst>
      <p:ext uri="{BB962C8B-B14F-4D97-AF65-F5344CB8AC3E}">
        <p14:creationId xmlns:p14="http://schemas.microsoft.com/office/powerpoint/2010/main" val="215830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Internal Sort</a:t>
            </a:r>
          </a:p>
          <a:p>
            <a:pPr marL="0" indent="0" algn="just">
              <a:buNone/>
            </a:pPr>
            <a:r>
              <a:rPr lang="en-IN" dirty="0"/>
              <a:t>Sort algorithms that use main memory exclusively during the sort are called </a:t>
            </a:r>
            <a:r>
              <a:rPr lang="en-IN" i="1" dirty="0"/>
              <a:t>internal </a:t>
            </a:r>
            <a:r>
              <a:rPr lang="en-IN" dirty="0" smtClean="0"/>
              <a:t>sorting algorithms</a:t>
            </a:r>
            <a:r>
              <a:rPr lang="en-IN" dirty="0"/>
              <a:t>. This kind of algorithm assumes high-speed random access to all memory.</a:t>
            </a:r>
          </a:p>
          <a:p>
            <a:pPr marL="0" indent="0">
              <a:buNone/>
            </a:pPr>
            <a:r>
              <a:rPr lang="en-IN" b="1" dirty="0"/>
              <a:t>External Sort</a:t>
            </a:r>
          </a:p>
          <a:p>
            <a:pPr marL="0" indent="0" algn="just">
              <a:buNone/>
            </a:pPr>
            <a:r>
              <a:rPr lang="en-IN" dirty="0"/>
              <a:t>Sorting algorithms that use external memory, such as tape or disk, during the sort come under </a:t>
            </a:r>
            <a:r>
              <a:rPr lang="en-IN" dirty="0" smtClean="0"/>
              <a:t>this category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58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BUBBLE_SORT(A, N)</a:t>
            </a:r>
          </a:p>
          <a:p>
            <a:pPr marL="0" indent="0">
              <a:buNone/>
            </a:pPr>
            <a:r>
              <a:rPr lang="en-IN" dirty="0"/>
              <a:t>Step 1: Repeat Step 2 For </a:t>
            </a:r>
            <a:r>
              <a:rPr lang="en-IN" dirty="0" smtClean="0"/>
              <a:t>I =0 </a:t>
            </a:r>
            <a:r>
              <a:rPr lang="en-IN" dirty="0"/>
              <a:t>to N-1</a:t>
            </a:r>
          </a:p>
          <a:p>
            <a:pPr marL="0" indent="0">
              <a:buNone/>
            </a:pPr>
            <a:r>
              <a:rPr lang="en-IN" dirty="0"/>
              <a:t>Step 2: Repeat For J </a:t>
            </a:r>
            <a:r>
              <a:rPr lang="en-IN" dirty="0" smtClean="0"/>
              <a:t>= 0 </a:t>
            </a:r>
            <a:r>
              <a:rPr lang="en-IN" dirty="0"/>
              <a:t>to N - I</a:t>
            </a:r>
          </a:p>
          <a:p>
            <a:pPr marL="0" indent="0">
              <a:buNone/>
            </a:pPr>
            <a:r>
              <a:rPr lang="en-IN" dirty="0"/>
              <a:t>Step 3: IF A[J] &gt; A[J + 1]</a:t>
            </a:r>
          </a:p>
          <a:p>
            <a:pPr marL="0" indent="0">
              <a:buNone/>
            </a:pPr>
            <a:r>
              <a:rPr lang="en-IN" dirty="0" smtClean="0"/>
              <a:t>	SWAP </a:t>
            </a:r>
            <a:r>
              <a:rPr lang="en-IN" dirty="0"/>
              <a:t>A[J] and A[J+1]</a:t>
            </a:r>
          </a:p>
          <a:p>
            <a:pPr marL="0" indent="0">
              <a:buNone/>
            </a:pPr>
            <a:r>
              <a:rPr lang="en-IN" dirty="0"/>
              <a:t>[END OF INNER LOOP]</a:t>
            </a:r>
          </a:p>
          <a:p>
            <a:pPr marL="0" indent="0">
              <a:buNone/>
            </a:pPr>
            <a:r>
              <a:rPr lang="en-IN" dirty="0"/>
              <a:t>[END OF OUTER LOOP]</a:t>
            </a:r>
          </a:p>
          <a:p>
            <a:pPr marL="0" indent="0">
              <a:buNone/>
            </a:pPr>
            <a:r>
              <a:rPr lang="en-IN" dirty="0"/>
              <a:t>Step 4: EXIT</a:t>
            </a:r>
          </a:p>
        </p:txBody>
      </p:sp>
    </p:spTree>
    <p:extLst>
      <p:ext uri="{BB962C8B-B14F-4D97-AF65-F5344CB8AC3E}">
        <p14:creationId xmlns:p14="http://schemas.microsoft.com/office/powerpoint/2010/main" val="19664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BUBBLE </a:t>
            </a:r>
            <a:r>
              <a:rPr lang="en-IN" b="1" dirty="0" smtClean="0"/>
              <a:t>SORT OPTIMIZATION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1691480"/>
            <a:ext cx="4696742" cy="440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4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Insertion sort is a simple and efficient comparison sort. In this algorithm, each iteration </a:t>
            </a:r>
            <a:r>
              <a:rPr lang="en-IN" dirty="0" smtClean="0"/>
              <a:t>removes an </a:t>
            </a:r>
            <a:r>
              <a:rPr lang="en-IN" dirty="0"/>
              <a:t>element from the input data and inserts it into the correct position in the list being sorted.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The choice </a:t>
            </a:r>
            <a:r>
              <a:rPr lang="en-IN" dirty="0"/>
              <a:t>of the element being removed from the input is random and this process is repeated </a:t>
            </a:r>
            <a:r>
              <a:rPr lang="en-IN" dirty="0" smtClean="0"/>
              <a:t>until all </a:t>
            </a:r>
            <a:r>
              <a:rPr lang="en-IN" dirty="0"/>
              <a:t>input elements have gone through.</a:t>
            </a:r>
          </a:p>
        </p:txBody>
      </p:sp>
    </p:spTree>
    <p:extLst>
      <p:ext uri="{BB962C8B-B14F-4D97-AF65-F5344CB8AC3E}">
        <p14:creationId xmlns:p14="http://schemas.microsoft.com/office/powerpoint/2010/main" val="96157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INSERTION-SORT (ARR, N)</a:t>
            </a:r>
          </a:p>
          <a:p>
            <a:pPr marL="0" indent="0">
              <a:buNone/>
            </a:pPr>
            <a:r>
              <a:rPr lang="en-IN" dirty="0"/>
              <a:t>Step 1: Repeat Steps 2 to 5 for K = 1 to N – 1</a:t>
            </a:r>
          </a:p>
          <a:p>
            <a:pPr marL="0" indent="0">
              <a:buNone/>
            </a:pPr>
            <a:r>
              <a:rPr lang="en-IN" dirty="0"/>
              <a:t>Step 2: SET TEMP = ARR[K]</a:t>
            </a:r>
          </a:p>
          <a:p>
            <a:pPr marL="0" indent="0">
              <a:buNone/>
            </a:pPr>
            <a:r>
              <a:rPr lang="en-IN" dirty="0"/>
              <a:t>Step 3: SET J = K - 1</a:t>
            </a:r>
          </a:p>
          <a:p>
            <a:pPr marL="0" indent="0">
              <a:buNone/>
            </a:pPr>
            <a:r>
              <a:rPr lang="en-IN" dirty="0"/>
              <a:t>Step 4: Repeat while TEMP &lt;= ARR[J]</a:t>
            </a:r>
          </a:p>
          <a:p>
            <a:pPr marL="0" indent="0">
              <a:buNone/>
            </a:pPr>
            <a:r>
              <a:rPr lang="en-IN" dirty="0"/>
              <a:t>SET ARR[J + 1] = ARR[J]</a:t>
            </a:r>
          </a:p>
          <a:p>
            <a:pPr marL="0" indent="0">
              <a:buNone/>
            </a:pPr>
            <a:r>
              <a:rPr lang="en-IN" dirty="0"/>
              <a:t>SET J = J - 1</a:t>
            </a:r>
          </a:p>
          <a:p>
            <a:pPr marL="0" indent="0">
              <a:buNone/>
            </a:pPr>
            <a:r>
              <a:rPr lang="en-IN" dirty="0"/>
              <a:t>[END OF INNER LOOP]</a:t>
            </a:r>
          </a:p>
          <a:p>
            <a:pPr marL="0" indent="0">
              <a:buNone/>
            </a:pPr>
            <a:r>
              <a:rPr lang="en-IN" dirty="0"/>
              <a:t>Step 5: SET ARR[J + 1] = TEMP</a:t>
            </a:r>
          </a:p>
          <a:p>
            <a:pPr marL="0" indent="0">
              <a:buNone/>
            </a:pPr>
            <a:r>
              <a:rPr lang="en-IN" dirty="0"/>
              <a:t>[END OF LOOP]</a:t>
            </a:r>
          </a:p>
          <a:p>
            <a:pPr marL="0" indent="0">
              <a:buNone/>
            </a:pPr>
            <a:r>
              <a:rPr lang="en-IN" dirty="0"/>
              <a:t>Step 6: EXIT</a:t>
            </a:r>
          </a:p>
        </p:txBody>
      </p:sp>
    </p:spTree>
    <p:extLst>
      <p:ext uri="{BB962C8B-B14F-4D97-AF65-F5344CB8AC3E}">
        <p14:creationId xmlns:p14="http://schemas.microsoft.com/office/powerpoint/2010/main" val="367761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Selection sort is an in-place sorting algorithm. Selection sort works well for small files. It is </a:t>
            </a:r>
            <a:r>
              <a:rPr lang="en-IN" dirty="0" smtClean="0"/>
              <a:t>used for </a:t>
            </a:r>
            <a:r>
              <a:rPr lang="en-IN" dirty="0"/>
              <a:t>sorting the files with very large values and small keys. This is because selection is </a:t>
            </a:r>
            <a:r>
              <a:rPr lang="en-IN" dirty="0" smtClean="0"/>
              <a:t>made based </a:t>
            </a:r>
            <a:r>
              <a:rPr lang="en-IN" dirty="0"/>
              <a:t>on keys and swaps are made only when required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r>
              <a:rPr lang="en-IN" dirty="0"/>
              <a:t>Find the minimum value in the list</a:t>
            </a:r>
          </a:p>
          <a:p>
            <a:r>
              <a:rPr lang="en-IN" dirty="0" smtClean="0"/>
              <a:t>Swap </a:t>
            </a:r>
            <a:r>
              <a:rPr lang="en-IN" dirty="0"/>
              <a:t>it with the value in the current position</a:t>
            </a:r>
          </a:p>
          <a:p>
            <a:r>
              <a:rPr lang="en-IN" dirty="0" smtClean="0"/>
              <a:t>Repeat </a:t>
            </a:r>
            <a:r>
              <a:rPr lang="en-IN" dirty="0"/>
              <a:t>this process for all the elements until the entire array is sorted</a:t>
            </a:r>
          </a:p>
        </p:txBody>
      </p:sp>
    </p:spTree>
    <p:extLst>
      <p:ext uri="{BB962C8B-B14F-4D97-AF65-F5344CB8AC3E}">
        <p14:creationId xmlns:p14="http://schemas.microsoft.com/office/powerpoint/2010/main" val="225049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SELECTION SORT(ARR, N</a:t>
            </a:r>
            <a:r>
              <a:rPr lang="en-IN" b="1" dirty="0" smtClean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Step </a:t>
            </a:r>
            <a:r>
              <a:rPr lang="en-IN" dirty="0"/>
              <a:t>1: Repeat for I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0 </a:t>
            </a:r>
            <a:r>
              <a:rPr lang="en-IN" dirty="0"/>
              <a:t>to </a:t>
            </a:r>
            <a:r>
              <a:rPr lang="en-IN" dirty="0" smtClean="0"/>
              <a:t>N-1</a:t>
            </a:r>
          </a:p>
          <a:p>
            <a:pPr marL="0" indent="0">
              <a:buNone/>
            </a:pPr>
            <a:r>
              <a:rPr lang="en-IN" dirty="0" smtClean="0"/>
              <a:t>Step </a:t>
            </a:r>
            <a:r>
              <a:rPr lang="en-IN" dirty="0"/>
              <a:t>2: [INITIALIZE] SET POS = </a:t>
            </a:r>
            <a:r>
              <a:rPr lang="en-IN" dirty="0" smtClean="0"/>
              <a:t>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Step 3: Repeat for J = </a:t>
            </a:r>
            <a:r>
              <a:rPr lang="en-IN" dirty="0" smtClean="0"/>
              <a:t>I+1 </a:t>
            </a:r>
            <a:r>
              <a:rPr lang="en-IN" dirty="0"/>
              <a:t>to </a:t>
            </a:r>
            <a:r>
              <a:rPr lang="en-IN" dirty="0" smtClean="0"/>
              <a:t>N-1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IF ARR[J]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smtClean="0"/>
              <a:t> ARR[</a:t>
            </a:r>
            <a:r>
              <a:rPr lang="en-IN" dirty="0"/>
              <a:t>POS</a:t>
            </a:r>
            <a:r>
              <a:rPr lang="en-IN" dirty="0" smtClean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SET </a:t>
            </a:r>
            <a:r>
              <a:rPr lang="en-IN" dirty="0"/>
              <a:t>POS = J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[END OF LOOP]</a:t>
            </a:r>
          </a:p>
          <a:p>
            <a:pPr marL="0" indent="0">
              <a:buNone/>
            </a:pPr>
            <a:r>
              <a:rPr lang="en-IN" dirty="0"/>
              <a:t>Step 4: SWAP </a:t>
            </a:r>
            <a:r>
              <a:rPr lang="en-IN" dirty="0" smtClean="0"/>
              <a:t>A</a:t>
            </a:r>
            <a:r>
              <a:rPr lang="en-IN" dirty="0"/>
              <a:t>RR </a:t>
            </a:r>
            <a:r>
              <a:rPr lang="en-IN" dirty="0" smtClean="0"/>
              <a:t>[I] </a:t>
            </a:r>
            <a:r>
              <a:rPr lang="en-IN" dirty="0"/>
              <a:t>with ARR[POS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/>
              <a:t>[END OF LOOP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/>
              <a:t>Step </a:t>
            </a:r>
            <a:r>
              <a:rPr lang="en-IN" dirty="0" smtClean="0"/>
              <a:t>5: </a:t>
            </a:r>
            <a:r>
              <a:rPr lang="en-IN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09807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1327</Words>
  <Application>Microsoft Office PowerPoint</Application>
  <PresentationFormat>On-screen Show (4:3)</PresentationFormat>
  <Paragraphs>159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Sorting</vt:lpstr>
      <vt:lpstr>PowerPoint Presentation</vt:lpstr>
      <vt:lpstr>PowerPoint Presentation</vt:lpstr>
      <vt:lpstr>BUBBLE SORT</vt:lpstr>
      <vt:lpstr>BUBBLE SORT OPTIMIZATION</vt:lpstr>
      <vt:lpstr>INSERTION SORT</vt:lpstr>
      <vt:lpstr>ALGORITHM</vt:lpstr>
      <vt:lpstr>SELECTION SORT</vt:lpstr>
      <vt:lpstr>ALGORITHM</vt:lpstr>
      <vt:lpstr>MERGE SORT</vt:lpstr>
      <vt:lpstr>ALGORITHM</vt:lpstr>
      <vt:lpstr>ALGORITHM</vt:lpstr>
      <vt:lpstr>QUICK SORT</vt:lpstr>
      <vt:lpstr>PowerPoint Presentation</vt:lpstr>
      <vt:lpstr>PowerPoint Presentation</vt:lpstr>
      <vt:lpstr>RADIX SORT</vt:lpstr>
      <vt:lpstr>ALGORITHM</vt:lpstr>
      <vt:lpstr>Complexities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Suman Bhattacharjee</dc:creator>
  <cp:lastModifiedBy>Suman Bhattacharjee</cp:lastModifiedBy>
  <cp:revision>19</cp:revision>
  <dcterms:created xsi:type="dcterms:W3CDTF">2018-09-09T15:43:26Z</dcterms:created>
  <dcterms:modified xsi:type="dcterms:W3CDTF">2018-11-04T16:58:56Z</dcterms:modified>
</cp:coreProperties>
</file>