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98" r:id="rId3"/>
    <p:sldId id="257" r:id="rId4"/>
    <p:sldId id="258" r:id="rId5"/>
    <p:sldId id="259" r:id="rId6"/>
    <p:sldId id="260" r:id="rId7"/>
    <p:sldId id="261" r:id="rId8"/>
    <p:sldId id="262" r:id="rId9"/>
    <p:sldId id="263" r:id="rId10"/>
    <p:sldId id="268" r:id="rId11"/>
    <p:sldId id="264" r:id="rId12"/>
    <p:sldId id="270" r:id="rId13"/>
    <p:sldId id="266" r:id="rId14"/>
    <p:sldId id="271" r:id="rId15"/>
    <p:sldId id="269" r:id="rId16"/>
    <p:sldId id="265" r:id="rId17"/>
    <p:sldId id="267" r:id="rId18"/>
    <p:sldId id="300" r:id="rId19"/>
    <p:sldId id="301" r:id="rId20"/>
    <p:sldId id="302" r:id="rId21"/>
    <p:sldId id="314" r:id="rId22"/>
    <p:sldId id="315" r:id="rId23"/>
    <p:sldId id="316" r:id="rId24"/>
    <p:sldId id="305" r:id="rId25"/>
    <p:sldId id="306" r:id="rId26"/>
    <p:sldId id="307" r:id="rId27"/>
    <p:sldId id="308" r:id="rId28"/>
    <p:sldId id="303" r:id="rId29"/>
    <p:sldId id="304" r:id="rId30"/>
    <p:sldId id="310" r:id="rId31"/>
    <p:sldId id="311" r:id="rId32"/>
    <p:sldId id="312" r:id="rId33"/>
    <p:sldId id="309" r:id="rId34"/>
    <p:sldId id="313" r:id="rId35"/>
    <p:sldId id="296" r:id="rId36"/>
    <p:sldId id="272" r:id="rId37"/>
    <p:sldId id="287" r:id="rId38"/>
    <p:sldId id="274" r:id="rId39"/>
    <p:sldId id="283" r:id="rId40"/>
    <p:sldId id="286" r:id="rId41"/>
    <p:sldId id="273" r:id="rId42"/>
    <p:sldId id="275" r:id="rId43"/>
    <p:sldId id="276" r:id="rId44"/>
    <p:sldId id="277" r:id="rId45"/>
    <p:sldId id="278" r:id="rId46"/>
    <p:sldId id="279" r:id="rId47"/>
    <p:sldId id="280" r:id="rId48"/>
    <p:sldId id="299" r:id="rId49"/>
    <p:sldId id="281" r:id="rId50"/>
    <p:sldId id="282" r:id="rId51"/>
    <p:sldId id="284" r:id="rId52"/>
    <p:sldId id="288" r:id="rId53"/>
    <p:sldId id="291" r:id="rId54"/>
    <p:sldId id="289" r:id="rId55"/>
    <p:sldId id="290" r:id="rId56"/>
    <p:sldId id="285" r:id="rId57"/>
    <p:sldId id="292" r:id="rId58"/>
    <p:sldId id="293" r:id="rId59"/>
    <p:sldId id="29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EBF514-14E5-49F0-9E47-01C3410F6DB9}" type="datetimeFigureOut">
              <a:rPr lang="en-US" smtClean="0"/>
              <a:t>9/11/2018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7696E-3AC9-48D5-97D5-705B34FFD575}" type="slidenum">
              <a:rPr lang="en-US" smtClean="0"/>
              <a:t>‹#›</a:t>
            </a:fld>
            <a:endParaRPr lang="en-US"/>
          </a:p>
        </p:txBody>
      </p:sp>
    </p:spTree>
    <p:extLst>
      <p:ext uri="{BB962C8B-B14F-4D97-AF65-F5344CB8AC3E}">
        <p14:creationId xmlns:p14="http://schemas.microsoft.com/office/powerpoint/2010/main" val="62049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7696E-3AC9-48D5-97D5-705B34FFD575}" type="slidenum">
              <a:rPr lang="en-US" smtClean="0"/>
              <a:t>50</a:t>
            </a:fld>
            <a:endParaRPr lang="en-US"/>
          </a:p>
        </p:txBody>
      </p:sp>
    </p:spTree>
    <p:extLst>
      <p:ext uri="{BB962C8B-B14F-4D97-AF65-F5344CB8AC3E}">
        <p14:creationId xmlns:p14="http://schemas.microsoft.com/office/powerpoint/2010/main" val="262654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26E44E-524B-4FDD-8F12-AF4C2F28FFAA}" type="datetimeFigureOut">
              <a:rPr lang="en-IN" smtClean="0"/>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122603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26E44E-524B-4FDD-8F12-AF4C2F28FFAA}" type="datetimeFigureOut">
              <a:rPr lang="en-IN" smtClean="0"/>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74696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26E44E-524B-4FDD-8F12-AF4C2F28FFAA}" type="datetimeFigureOut">
              <a:rPr lang="en-IN" smtClean="0"/>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419616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26E44E-524B-4FDD-8F12-AF4C2F28FFAA}" type="datetimeFigureOut">
              <a:rPr lang="en-IN" smtClean="0"/>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342302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6E44E-524B-4FDD-8F12-AF4C2F28FFAA}" type="datetimeFigureOut">
              <a:rPr lang="en-IN" smtClean="0"/>
              <a:t>11-09-2018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232017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26E44E-524B-4FDD-8F12-AF4C2F28FFAA}" type="datetimeFigureOut">
              <a:rPr lang="en-IN" smtClean="0"/>
              <a:t>11-09-2018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368083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26E44E-524B-4FDD-8F12-AF4C2F28FFAA}" type="datetimeFigureOut">
              <a:rPr lang="en-IN" smtClean="0"/>
              <a:t>11-09-2018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16814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26E44E-524B-4FDD-8F12-AF4C2F28FFAA}" type="datetimeFigureOut">
              <a:rPr lang="en-IN" smtClean="0"/>
              <a:t>11-09-2018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129745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6E44E-524B-4FDD-8F12-AF4C2F28FFAA}" type="datetimeFigureOut">
              <a:rPr lang="en-IN" smtClean="0"/>
              <a:t>11-09-2018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2273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6E44E-524B-4FDD-8F12-AF4C2F28FFAA}" type="datetimeFigureOut">
              <a:rPr lang="en-IN" smtClean="0"/>
              <a:t>11-09-2018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207890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6E44E-524B-4FDD-8F12-AF4C2F28FFAA}" type="datetimeFigureOut">
              <a:rPr lang="en-IN" smtClean="0"/>
              <a:t>11-09-2018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1AA242-62D0-4511-A534-5485BD15926F}" type="slidenum">
              <a:rPr lang="en-IN" smtClean="0"/>
              <a:t>‹#›</a:t>
            </a:fld>
            <a:endParaRPr lang="en-IN"/>
          </a:p>
        </p:txBody>
      </p:sp>
    </p:spTree>
    <p:extLst>
      <p:ext uri="{BB962C8B-B14F-4D97-AF65-F5344CB8AC3E}">
        <p14:creationId xmlns:p14="http://schemas.microsoft.com/office/powerpoint/2010/main" val="64211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6E44E-524B-4FDD-8F12-AF4C2F28FFAA}" type="datetimeFigureOut">
              <a:rPr lang="en-IN" smtClean="0"/>
              <a:t>11-09-2018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AA242-62D0-4511-A534-5485BD15926F}" type="slidenum">
              <a:rPr lang="en-IN" smtClean="0"/>
              <a:t>‹#›</a:t>
            </a:fld>
            <a:endParaRPr lang="en-IN"/>
          </a:p>
        </p:txBody>
      </p:sp>
    </p:spTree>
    <p:extLst>
      <p:ext uri="{BB962C8B-B14F-4D97-AF65-F5344CB8AC3E}">
        <p14:creationId xmlns:p14="http://schemas.microsoft.com/office/powerpoint/2010/main" val="118386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Stack and Queue</a:t>
            </a:r>
            <a:endParaRPr lang="en-IN" dirty="0"/>
          </a:p>
        </p:txBody>
      </p:sp>
    </p:spTree>
    <p:extLst>
      <p:ext uri="{BB962C8B-B14F-4D97-AF65-F5344CB8AC3E}">
        <p14:creationId xmlns:p14="http://schemas.microsoft.com/office/powerpoint/2010/main" val="4251261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stack</a:t>
            </a:r>
            <a:endParaRPr lang="en-US" dirty="0"/>
          </a:p>
        </p:txBody>
      </p:sp>
      <p:sp>
        <p:nvSpPr>
          <p:cNvPr id="3" name="Content Placeholder 2"/>
          <p:cNvSpPr>
            <a:spLocks noGrp="1"/>
          </p:cNvSpPr>
          <p:nvPr>
            <p:ph idx="1"/>
          </p:nvPr>
        </p:nvSpPr>
        <p:spPr/>
        <p:txBody>
          <a:bodyPr/>
          <a:lstStyle/>
          <a:p>
            <a:r>
              <a:rPr lang="en-US" dirty="0" smtClean="0"/>
              <a:t>Infix to postfix conversion</a:t>
            </a:r>
          </a:p>
          <a:p>
            <a:endParaRPr lang="en-US" dirty="0"/>
          </a:p>
          <a:p>
            <a:r>
              <a:rPr lang="en-US" dirty="0" smtClean="0"/>
              <a:t>Evaluation of postfix expression</a:t>
            </a:r>
          </a:p>
          <a:p>
            <a:endParaRPr lang="en-US" dirty="0"/>
          </a:p>
          <a:p>
            <a:r>
              <a:rPr lang="en-US" dirty="0"/>
              <a:t>Balancing symbols</a:t>
            </a:r>
          </a:p>
          <a:p>
            <a:pPr marL="0" indent="0">
              <a:buNone/>
            </a:pPr>
            <a:endParaRPr lang="en-US" dirty="0"/>
          </a:p>
        </p:txBody>
      </p:sp>
    </p:spTree>
    <p:extLst>
      <p:ext uri="{BB962C8B-B14F-4D97-AF65-F5344CB8AC3E}">
        <p14:creationId xmlns:p14="http://schemas.microsoft.com/office/powerpoint/2010/main" val="199099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Infix to postfix conversion algorithm</a:t>
            </a:r>
            <a:endParaRPr lang="en-IN" dirty="0"/>
          </a:p>
        </p:txBody>
      </p:sp>
      <p:sp>
        <p:nvSpPr>
          <p:cNvPr id="3" name="Content Placeholder 2"/>
          <p:cNvSpPr>
            <a:spLocks noGrp="1"/>
          </p:cNvSpPr>
          <p:nvPr>
            <p:ph idx="1"/>
          </p:nvPr>
        </p:nvSpPr>
        <p:spPr>
          <a:xfrm>
            <a:off x="457200" y="1556792"/>
            <a:ext cx="8363272" cy="4824536"/>
          </a:xfrm>
        </p:spPr>
        <p:txBody>
          <a:bodyPr>
            <a:normAutofit fontScale="47500" lnSpcReduction="20000"/>
          </a:bodyPr>
          <a:lstStyle/>
          <a:p>
            <a:pPr marL="0" indent="0">
              <a:buNone/>
            </a:pPr>
            <a:r>
              <a:rPr lang="en-IN" dirty="0"/>
              <a:t>Step 1: </a:t>
            </a:r>
            <a:r>
              <a:rPr lang="en-US" dirty="0"/>
              <a:t>Create a stack.</a:t>
            </a:r>
          </a:p>
          <a:p>
            <a:pPr marL="0" indent="0">
              <a:buNone/>
            </a:pPr>
            <a:r>
              <a:rPr lang="en-IN" dirty="0" smtClean="0"/>
              <a:t>Step </a:t>
            </a:r>
            <a:r>
              <a:rPr lang="en-IN" dirty="0"/>
              <a:t>2</a:t>
            </a:r>
            <a:r>
              <a:rPr lang="en-IN" dirty="0" smtClean="0"/>
              <a:t>: </a:t>
            </a:r>
            <a:r>
              <a:rPr lang="en-IN" dirty="0"/>
              <a:t>Repeat until each character in the infix notation is scanned</a:t>
            </a:r>
          </a:p>
          <a:p>
            <a:pPr marL="0" indent="0">
              <a:buNone/>
            </a:pPr>
            <a:r>
              <a:rPr lang="en-IN" dirty="0" smtClean="0"/>
              <a:t>	IF </a:t>
            </a:r>
            <a:r>
              <a:rPr lang="en-IN" dirty="0"/>
              <a:t>a </a:t>
            </a:r>
            <a:r>
              <a:rPr lang="en-IN" dirty="0" smtClean="0"/>
              <a:t>“(“ </a:t>
            </a:r>
            <a:r>
              <a:rPr lang="en-IN" dirty="0"/>
              <a:t>is encountered, push it on the stack</a:t>
            </a:r>
          </a:p>
          <a:p>
            <a:pPr marL="0" indent="0">
              <a:buNone/>
            </a:pPr>
            <a:r>
              <a:rPr lang="en-IN" dirty="0" smtClean="0"/>
              <a:t>	IF </a:t>
            </a:r>
            <a:r>
              <a:rPr lang="en-IN" dirty="0"/>
              <a:t>an operand (whether a digit or a character) is encountered, add </a:t>
            </a:r>
            <a:r>
              <a:rPr lang="en-IN" dirty="0" smtClean="0"/>
              <a:t>it postfix </a:t>
            </a:r>
            <a:r>
              <a:rPr lang="en-IN" dirty="0"/>
              <a:t>expression.</a:t>
            </a:r>
          </a:p>
          <a:p>
            <a:pPr marL="0" indent="0">
              <a:buNone/>
            </a:pPr>
            <a:r>
              <a:rPr lang="en-IN" dirty="0" smtClean="0"/>
              <a:t>	IF </a:t>
            </a:r>
            <a:r>
              <a:rPr lang="en-IN" dirty="0"/>
              <a:t>a </a:t>
            </a:r>
            <a:r>
              <a:rPr lang="en-IN" dirty="0" smtClean="0"/>
              <a:t>“)” </a:t>
            </a:r>
            <a:r>
              <a:rPr lang="en-IN" dirty="0"/>
              <a:t>is encountered, then</a:t>
            </a:r>
          </a:p>
          <a:p>
            <a:pPr marL="0" indent="0">
              <a:buNone/>
            </a:pPr>
            <a:r>
              <a:rPr lang="en-IN" dirty="0" smtClean="0"/>
              <a:t>	   a</a:t>
            </a:r>
            <a:r>
              <a:rPr lang="en-IN" dirty="0"/>
              <a:t>. Repeatedly pop from stack and add it to the postfix expression until </a:t>
            </a:r>
            <a:r>
              <a:rPr lang="en-IN" dirty="0" smtClean="0"/>
              <a:t>a “(“ </a:t>
            </a:r>
            <a:r>
              <a:rPr lang="en-IN" dirty="0"/>
              <a:t>is encountered.</a:t>
            </a:r>
          </a:p>
          <a:p>
            <a:pPr marL="0" indent="0">
              <a:buNone/>
            </a:pPr>
            <a:r>
              <a:rPr lang="en-IN" dirty="0" smtClean="0"/>
              <a:t>	   b</a:t>
            </a:r>
            <a:r>
              <a:rPr lang="en-IN" dirty="0"/>
              <a:t>. Discard the </a:t>
            </a:r>
            <a:r>
              <a:rPr lang="en-IN" dirty="0" smtClean="0"/>
              <a:t>“(“ </a:t>
            </a:r>
            <a:r>
              <a:rPr lang="en-IN" dirty="0"/>
              <a:t>. That is, remove the </a:t>
            </a:r>
            <a:r>
              <a:rPr lang="en-IN" dirty="0" smtClean="0"/>
              <a:t>“(“ </a:t>
            </a:r>
            <a:r>
              <a:rPr lang="en-IN" dirty="0"/>
              <a:t>from stack and do </a:t>
            </a:r>
            <a:r>
              <a:rPr lang="en-IN" dirty="0" smtClean="0"/>
              <a:t>not add </a:t>
            </a:r>
            <a:r>
              <a:rPr lang="en-IN" dirty="0"/>
              <a:t>it to the postfix </a:t>
            </a:r>
            <a:r>
              <a:rPr lang="en-IN" dirty="0" smtClean="0"/>
              <a:t>  	   expression</a:t>
            </a:r>
            <a:endParaRPr lang="en-IN" dirty="0"/>
          </a:p>
          <a:p>
            <a:pPr marL="0" indent="0">
              <a:buNone/>
            </a:pPr>
            <a:r>
              <a:rPr lang="en-IN" dirty="0" smtClean="0"/>
              <a:t>	IF </a:t>
            </a:r>
            <a:r>
              <a:rPr lang="en-IN" dirty="0"/>
              <a:t>an operator </a:t>
            </a:r>
            <a:r>
              <a:rPr lang="en-IN" dirty="0" smtClean="0"/>
              <a:t>“O” is </a:t>
            </a:r>
            <a:r>
              <a:rPr lang="en-IN" dirty="0"/>
              <a:t>encountered, then</a:t>
            </a:r>
          </a:p>
          <a:p>
            <a:pPr marL="0" indent="0">
              <a:buNone/>
            </a:pPr>
            <a:r>
              <a:rPr lang="en-IN" dirty="0" smtClean="0"/>
              <a:t>	   a</a:t>
            </a:r>
            <a:r>
              <a:rPr lang="en-IN" dirty="0"/>
              <a:t>. Repeatedly pop from stack and add each operator (popped from the stack) to </a:t>
            </a:r>
            <a:r>
              <a:rPr lang="en-IN" dirty="0" smtClean="0"/>
              <a:t>the postfix 	   expression until one lower priority operator or a “(“ is encountered</a:t>
            </a:r>
            <a:endParaRPr lang="en-IN" dirty="0"/>
          </a:p>
          <a:p>
            <a:pPr marL="0" indent="0">
              <a:buNone/>
            </a:pPr>
            <a:r>
              <a:rPr lang="en-IN" dirty="0" smtClean="0"/>
              <a:t>	   b</a:t>
            </a:r>
            <a:r>
              <a:rPr lang="en-IN" dirty="0"/>
              <a:t>. Push the operator </a:t>
            </a:r>
            <a:r>
              <a:rPr lang="en-IN" dirty="0" smtClean="0"/>
              <a:t>“O” to </a:t>
            </a:r>
            <a:r>
              <a:rPr lang="en-IN" dirty="0"/>
              <a:t>the stack</a:t>
            </a:r>
          </a:p>
          <a:p>
            <a:pPr marL="0" indent="0">
              <a:buNone/>
            </a:pPr>
            <a:r>
              <a:rPr lang="en-IN" dirty="0" smtClean="0"/>
              <a:t>	[</a:t>
            </a:r>
            <a:r>
              <a:rPr lang="en-IN" dirty="0"/>
              <a:t>END OF IF]</a:t>
            </a:r>
          </a:p>
          <a:p>
            <a:pPr marL="0" indent="0">
              <a:buNone/>
            </a:pPr>
            <a:r>
              <a:rPr lang="en-IN" dirty="0"/>
              <a:t>Step </a:t>
            </a:r>
            <a:r>
              <a:rPr lang="en-IN" dirty="0" smtClean="0"/>
              <a:t>3: </a:t>
            </a:r>
            <a:r>
              <a:rPr lang="en-IN" dirty="0"/>
              <a:t>Repeatedly pop from the stack and add it to the postfix expression until the stack is empty</a:t>
            </a:r>
          </a:p>
          <a:p>
            <a:pPr marL="0" indent="0">
              <a:buNone/>
            </a:pPr>
            <a:r>
              <a:rPr lang="en-IN" dirty="0"/>
              <a:t>Step 5: </a:t>
            </a:r>
            <a:r>
              <a:rPr lang="en-IN" dirty="0" smtClean="0"/>
              <a:t>EXIT</a:t>
            </a:r>
            <a:endParaRPr lang="en-IN" dirty="0"/>
          </a:p>
        </p:txBody>
      </p:sp>
    </p:spTree>
    <p:extLst>
      <p:ext uri="{BB962C8B-B14F-4D97-AF65-F5344CB8AC3E}">
        <p14:creationId xmlns:p14="http://schemas.microsoft.com/office/powerpoint/2010/main" val="412440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lstStyle/>
          <a:p>
            <a:pPr marL="0" indent="0">
              <a:buNone/>
            </a:pPr>
            <a:r>
              <a:rPr lang="pt-BR" dirty="0" smtClean="0"/>
              <a:t>Exercise 1: Convert the following infix expression to postfix expression.</a:t>
            </a:r>
          </a:p>
          <a:p>
            <a:pPr marL="0" indent="0">
              <a:buNone/>
            </a:pPr>
            <a:endParaRPr lang="pt-BR" dirty="0"/>
          </a:p>
          <a:p>
            <a:pPr marL="0" indent="0" algn="ctr">
              <a:buNone/>
            </a:pPr>
            <a:r>
              <a:rPr lang="pt-BR" dirty="0" smtClean="0"/>
              <a:t>A </a:t>
            </a:r>
            <a:r>
              <a:rPr lang="pt-BR" dirty="0"/>
              <a:t>– (B / C + (D % E * F) / G)* </a:t>
            </a:r>
            <a:r>
              <a:rPr lang="pt-BR" dirty="0" smtClean="0"/>
              <a:t>H</a:t>
            </a:r>
          </a:p>
          <a:p>
            <a:pPr marL="0" indent="0">
              <a:buNone/>
            </a:pPr>
            <a:endParaRPr lang="en-US" dirty="0"/>
          </a:p>
        </p:txBody>
      </p:sp>
    </p:spTree>
    <p:extLst>
      <p:ext uri="{BB962C8B-B14F-4D97-AF65-F5344CB8AC3E}">
        <p14:creationId xmlns:p14="http://schemas.microsoft.com/office/powerpoint/2010/main" val="241570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Algorithm to evaluate a postfix expression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Step 1:</a:t>
            </a:r>
            <a:r>
              <a:rPr lang="en-IN" dirty="0" smtClean="0"/>
              <a:t> </a:t>
            </a:r>
            <a:r>
              <a:rPr lang="en-IN" dirty="0"/>
              <a:t>Scan the Postfix string from left to right.</a:t>
            </a:r>
          </a:p>
          <a:p>
            <a:pPr marL="0" indent="0">
              <a:buNone/>
            </a:pPr>
            <a:r>
              <a:rPr lang="en-IN" dirty="0"/>
              <a:t>Step </a:t>
            </a:r>
            <a:r>
              <a:rPr lang="en-IN" dirty="0" smtClean="0"/>
              <a:t>2: </a:t>
            </a:r>
            <a:r>
              <a:rPr lang="en-IN" dirty="0"/>
              <a:t>Initialize an empty stack.</a:t>
            </a:r>
          </a:p>
          <a:p>
            <a:pPr marL="0" indent="0">
              <a:buNone/>
            </a:pPr>
            <a:r>
              <a:rPr lang="en-IN" dirty="0"/>
              <a:t>Step </a:t>
            </a:r>
            <a:r>
              <a:rPr lang="en-IN" dirty="0" smtClean="0"/>
              <a:t>3: </a:t>
            </a:r>
            <a:r>
              <a:rPr lang="en-IN" dirty="0"/>
              <a:t>Repeat steps 4 and 5 till all the characters are scanned.</a:t>
            </a:r>
          </a:p>
          <a:p>
            <a:pPr marL="0" indent="0">
              <a:buNone/>
            </a:pPr>
            <a:r>
              <a:rPr lang="en-IN" dirty="0"/>
              <a:t>Step </a:t>
            </a:r>
            <a:r>
              <a:rPr lang="en-IN" dirty="0" smtClean="0"/>
              <a:t>4: </a:t>
            </a:r>
            <a:r>
              <a:rPr lang="en-IN" dirty="0"/>
              <a:t>If the scanned character is an operand, push it onto the stack.</a:t>
            </a:r>
          </a:p>
          <a:p>
            <a:pPr marL="0" indent="0">
              <a:buNone/>
            </a:pPr>
            <a:r>
              <a:rPr lang="en-IN" dirty="0"/>
              <a:t>Step </a:t>
            </a:r>
            <a:r>
              <a:rPr lang="en-IN" dirty="0" smtClean="0"/>
              <a:t>5: </a:t>
            </a:r>
            <a:r>
              <a:rPr lang="en-IN" dirty="0"/>
              <a:t>If the scanned character is an operator, and if the operator is a  </a:t>
            </a:r>
            <a:r>
              <a:rPr lang="en-IN" dirty="0" smtClean="0"/>
              <a:t>	unary </a:t>
            </a:r>
            <a:r>
              <a:rPr lang="en-IN" dirty="0"/>
              <a:t>operator, </a:t>
            </a:r>
            <a:r>
              <a:rPr lang="en-IN" dirty="0" smtClean="0"/>
              <a:t>then pop </a:t>
            </a:r>
            <a:r>
              <a:rPr lang="en-IN" dirty="0"/>
              <a:t>an element from the stack. If the </a:t>
            </a:r>
            <a:r>
              <a:rPr lang="en-IN" dirty="0" smtClean="0"/>
              <a:t>	operator </a:t>
            </a:r>
            <a:r>
              <a:rPr lang="en-IN" dirty="0"/>
              <a:t>is a binary operator, then pop </a:t>
            </a:r>
            <a:r>
              <a:rPr lang="en-IN" dirty="0" smtClean="0"/>
              <a:t>two elements </a:t>
            </a:r>
            <a:r>
              <a:rPr lang="en-IN" dirty="0"/>
              <a:t>from the </a:t>
            </a:r>
            <a:r>
              <a:rPr lang="en-IN" dirty="0" smtClean="0"/>
              <a:t>	stack</a:t>
            </a:r>
            <a:r>
              <a:rPr lang="en-IN" dirty="0"/>
              <a:t>. After popping the elements, apply the operator to </a:t>
            </a:r>
            <a:r>
              <a:rPr lang="en-IN" dirty="0" smtClean="0"/>
              <a:t>those 	popped </a:t>
            </a:r>
            <a:r>
              <a:rPr lang="en-IN" dirty="0"/>
              <a:t>elements. Let the result of this operation be </a:t>
            </a:r>
            <a:r>
              <a:rPr lang="en-IN" dirty="0" smtClean="0"/>
              <a:t>pushed 	into </a:t>
            </a:r>
            <a:r>
              <a:rPr lang="en-IN" dirty="0"/>
              <a:t>the stack.</a:t>
            </a:r>
          </a:p>
          <a:p>
            <a:pPr marL="0" indent="0">
              <a:buNone/>
            </a:pPr>
            <a:r>
              <a:rPr lang="en-IN" dirty="0"/>
              <a:t>Step </a:t>
            </a:r>
            <a:r>
              <a:rPr lang="en-IN" dirty="0" smtClean="0"/>
              <a:t>6: </a:t>
            </a:r>
            <a:r>
              <a:rPr lang="en-IN" dirty="0"/>
              <a:t>After all characters are scanned, we will have only one element </a:t>
            </a:r>
            <a:r>
              <a:rPr lang="en-IN" dirty="0" smtClean="0"/>
              <a:t>	in </a:t>
            </a:r>
            <a:r>
              <a:rPr lang="en-IN" dirty="0"/>
              <a:t>the stack.</a:t>
            </a:r>
          </a:p>
          <a:p>
            <a:pPr marL="0" indent="0">
              <a:buNone/>
            </a:pPr>
            <a:r>
              <a:rPr lang="en-IN" dirty="0"/>
              <a:t>Step </a:t>
            </a:r>
            <a:r>
              <a:rPr lang="en-IN" dirty="0" smtClean="0"/>
              <a:t>7: </a:t>
            </a:r>
            <a:r>
              <a:rPr lang="en-IN" dirty="0"/>
              <a:t>Return top of the stack as result.</a:t>
            </a:r>
            <a:endParaRPr lang="en-US" dirty="0"/>
          </a:p>
        </p:txBody>
      </p:sp>
    </p:spTree>
    <p:extLst>
      <p:ext uri="{BB962C8B-B14F-4D97-AF65-F5344CB8AC3E}">
        <p14:creationId xmlns:p14="http://schemas.microsoft.com/office/powerpoint/2010/main" val="2495043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lstStyle/>
          <a:p>
            <a:pPr marL="0" indent="0">
              <a:buNone/>
            </a:pPr>
            <a:r>
              <a:rPr lang="pt-BR" dirty="0"/>
              <a:t>Exercise 2: </a:t>
            </a:r>
            <a:r>
              <a:rPr lang="pt-BR" dirty="0" smtClean="0"/>
              <a:t>Convert the following infix expression to postfix expression and evaluate </a:t>
            </a:r>
            <a:r>
              <a:rPr lang="pt-BR" dirty="0"/>
              <a:t>the </a:t>
            </a:r>
            <a:r>
              <a:rPr lang="pt-BR" dirty="0" smtClean="0"/>
              <a:t>postfix </a:t>
            </a:r>
            <a:r>
              <a:rPr lang="pt-BR" dirty="0"/>
              <a:t>expression.</a:t>
            </a:r>
          </a:p>
          <a:p>
            <a:pPr marL="0" indent="0">
              <a:buNone/>
            </a:pPr>
            <a:endParaRPr lang="pt-BR" dirty="0"/>
          </a:p>
          <a:p>
            <a:pPr marL="0" indent="0" algn="ctr">
              <a:buNone/>
            </a:pPr>
            <a:r>
              <a:rPr lang="en-US" dirty="0"/>
              <a:t>9 – ((3 * 4) + 8) / 4</a:t>
            </a:r>
            <a:endParaRPr lang="pt-BR" dirty="0"/>
          </a:p>
          <a:p>
            <a:pPr marL="0" indent="0">
              <a:buNone/>
            </a:pPr>
            <a:endParaRPr lang="en-US" dirty="0"/>
          </a:p>
        </p:txBody>
      </p:sp>
    </p:spTree>
    <p:extLst>
      <p:ext uri="{BB962C8B-B14F-4D97-AF65-F5344CB8AC3E}">
        <p14:creationId xmlns:p14="http://schemas.microsoft.com/office/powerpoint/2010/main" val="197556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Balancing of symbols checking algorithm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 Create a stack.</a:t>
            </a:r>
          </a:p>
          <a:p>
            <a:pPr marL="0" indent="0">
              <a:buNone/>
            </a:pPr>
            <a:r>
              <a:rPr lang="en-IN" dirty="0"/>
              <a:t>b) while (end of input is not reached) {</a:t>
            </a:r>
          </a:p>
          <a:p>
            <a:pPr marL="0" indent="0">
              <a:buNone/>
            </a:pPr>
            <a:r>
              <a:rPr lang="en-IN" dirty="0" smtClean="0"/>
              <a:t>	1</a:t>
            </a:r>
            <a:r>
              <a:rPr lang="en-IN" dirty="0"/>
              <a:t>) If the character read is not a symbol to be balanced, </a:t>
            </a:r>
            <a:r>
              <a:rPr lang="en-IN" dirty="0" smtClean="0"/>
              <a:t>      	ignore </a:t>
            </a:r>
            <a:r>
              <a:rPr lang="en-IN" dirty="0"/>
              <a:t>it.</a:t>
            </a:r>
          </a:p>
          <a:p>
            <a:pPr marL="0" indent="0">
              <a:buNone/>
            </a:pPr>
            <a:r>
              <a:rPr lang="en-IN" dirty="0" smtClean="0"/>
              <a:t>	2</a:t>
            </a:r>
            <a:r>
              <a:rPr lang="en-IN" dirty="0"/>
              <a:t>) If the character is an opening symbol like (, [, {, push </a:t>
            </a:r>
            <a:r>
              <a:rPr lang="en-IN" dirty="0" smtClean="0"/>
              <a:t>	it </a:t>
            </a:r>
            <a:r>
              <a:rPr lang="en-IN" dirty="0"/>
              <a:t>onto the stack</a:t>
            </a:r>
          </a:p>
          <a:p>
            <a:pPr marL="0" indent="0">
              <a:buNone/>
            </a:pPr>
            <a:r>
              <a:rPr lang="en-IN" dirty="0" smtClean="0"/>
              <a:t>	3</a:t>
            </a:r>
            <a:r>
              <a:rPr lang="en-IN" dirty="0"/>
              <a:t>) If it is a closing symbol like ),],}, then if the stack is </a:t>
            </a:r>
            <a:r>
              <a:rPr lang="en-IN" dirty="0" smtClean="0"/>
              <a:t>	empty </a:t>
            </a:r>
            <a:r>
              <a:rPr lang="en-IN" dirty="0"/>
              <a:t>report </a:t>
            </a:r>
            <a:r>
              <a:rPr lang="en-IN" dirty="0" smtClean="0"/>
              <a:t>an error</a:t>
            </a:r>
            <a:r>
              <a:rPr lang="en-IN" dirty="0"/>
              <a:t>. Otherwise pop the stack.</a:t>
            </a:r>
          </a:p>
          <a:p>
            <a:pPr marL="0" indent="0">
              <a:buNone/>
            </a:pPr>
            <a:r>
              <a:rPr lang="en-IN" dirty="0" smtClean="0"/>
              <a:t>	4</a:t>
            </a:r>
            <a:r>
              <a:rPr lang="en-IN" dirty="0"/>
              <a:t>) If the symbol popped is not the corresponding </a:t>
            </a:r>
            <a:r>
              <a:rPr lang="en-IN" dirty="0" smtClean="0"/>
              <a:t>	opening </a:t>
            </a:r>
            <a:r>
              <a:rPr lang="en-IN" dirty="0"/>
              <a:t>symbol, report </a:t>
            </a:r>
            <a:r>
              <a:rPr lang="en-IN" dirty="0" smtClean="0"/>
              <a:t>an </a:t>
            </a:r>
            <a:r>
              <a:rPr lang="en-US" dirty="0" smtClean="0"/>
              <a:t>error</a:t>
            </a:r>
            <a:r>
              <a:rPr lang="en-US" dirty="0"/>
              <a:t>.</a:t>
            </a:r>
          </a:p>
          <a:p>
            <a:pPr marL="0" indent="0">
              <a:buNone/>
            </a:pPr>
            <a:r>
              <a:rPr lang="en-US" dirty="0"/>
              <a:t>}</a:t>
            </a:r>
          </a:p>
          <a:p>
            <a:pPr marL="0" indent="0">
              <a:buNone/>
            </a:pPr>
            <a:r>
              <a:rPr lang="en-IN" dirty="0"/>
              <a:t>c) At end of input, if the stack is not empty report an error</a:t>
            </a:r>
            <a:endParaRPr lang="en-US" dirty="0"/>
          </a:p>
        </p:txBody>
      </p:sp>
    </p:spTree>
    <p:extLst>
      <p:ext uri="{BB962C8B-B14F-4D97-AF65-F5344CB8AC3E}">
        <p14:creationId xmlns:p14="http://schemas.microsoft.com/office/powerpoint/2010/main" val="74489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Infix to </a:t>
            </a:r>
            <a:r>
              <a:rPr lang="en-IN" dirty="0" smtClean="0"/>
              <a:t>prefix </a:t>
            </a:r>
            <a:r>
              <a:rPr lang="en-IN" dirty="0"/>
              <a:t>notation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Step 1: Scan each character in the </a:t>
            </a:r>
            <a:r>
              <a:rPr lang="en-IN" dirty="0" smtClean="0"/>
              <a:t>infix expression</a:t>
            </a:r>
            <a:r>
              <a:rPr lang="en-IN" dirty="0"/>
              <a:t>. For this, repeat </a:t>
            </a:r>
            <a:r>
              <a:rPr lang="en-IN" dirty="0" smtClean="0"/>
              <a:t>Steps 2-8 </a:t>
            </a:r>
            <a:r>
              <a:rPr lang="en-IN" dirty="0"/>
              <a:t>until the end of infix expression</a:t>
            </a:r>
          </a:p>
          <a:p>
            <a:pPr marL="0" indent="0">
              <a:buNone/>
            </a:pPr>
            <a:r>
              <a:rPr lang="en-IN" dirty="0"/>
              <a:t>Step 2: Push the operator into the </a:t>
            </a:r>
            <a:r>
              <a:rPr lang="en-IN" dirty="0" smtClean="0"/>
              <a:t>operator stack, operand </a:t>
            </a:r>
            <a:r>
              <a:rPr lang="en-IN" dirty="0"/>
              <a:t>into the operand </a:t>
            </a:r>
            <a:r>
              <a:rPr lang="en-IN" dirty="0" smtClean="0"/>
              <a:t>stack an</a:t>
            </a:r>
            <a:r>
              <a:rPr lang="en-US" dirty="0" smtClean="0"/>
              <a:t>d ignore all </a:t>
            </a:r>
            <a:r>
              <a:rPr lang="en-US" dirty="0"/>
              <a:t>the left </a:t>
            </a:r>
            <a:r>
              <a:rPr lang="en-US" dirty="0" smtClean="0"/>
              <a:t>parentheses until a right </a:t>
            </a:r>
            <a:r>
              <a:rPr lang="en-US" dirty="0"/>
              <a:t>parenthesis is encountered</a:t>
            </a:r>
          </a:p>
          <a:p>
            <a:pPr marL="0" indent="0">
              <a:buNone/>
            </a:pPr>
            <a:r>
              <a:rPr lang="en-IN" dirty="0"/>
              <a:t>Step 3: Pop operand 2 from operand stack</a:t>
            </a:r>
          </a:p>
          <a:p>
            <a:pPr marL="0" indent="0">
              <a:buNone/>
            </a:pPr>
            <a:r>
              <a:rPr lang="en-IN" dirty="0"/>
              <a:t>Step 4: Pop operand 1 from operand stack</a:t>
            </a:r>
          </a:p>
          <a:p>
            <a:pPr marL="0" indent="0">
              <a:buNone/>
            </a:pPr>
            <a:r>
              <a:rPr lang="en-IN" dirty="0"/>
              <a:t>Step 5: Pop operator from operator stack</a:t>
            </a:r>
          </a:p>
          <a:p>
            <a:pPr marL="0" indent="0">
              <a:buNone/>
            </a:pPr>
            <a:r>
              <a:rPr lang="en-IN" dirty="0"/>
              <a:t>Step 6: Concatenate operator and operand 1</a:t>
            </a:r>
          </a:p>
          <a:p>
            <a:pPr marL="0" indent="0">
              <a:buNone/>
            </a:pPr>
            <a:r>
              <a:rPr lang="en-IN" dirty="0"/>
              <a:t>Step 7: Concatenate result with operand 2</a:t>
            </a:r>
          </a:p>
          <a:p>
            <a:pPr marL="0" indent="0">
              <a:buNone/>
            </a:pPr>
            <a:r>
              <a:rPr lang="en-IN" dirty="0"/>
              <a:t>Step 8: Push result into the operand stack</a:t>
            </a:r>
          </a:p>
          <a:p>
            <a:pPr marL="0" indent="0">
              <a:buNone/>
            </a:pPr>
            <a:r>
              <a:rPr lang="en-US" dirty="0"/>
              <a:t>Step 9: END</a:t>
            </a:r>
          </a:p>
        </p:txBody>
      </p:sp>
    </p:spTree>
    <p:extLst>
      <p:ext uri="{BB962C8B-B14F-4D97-AF65-F5344CB8AC3E}">
        <p14:creationId xmlns:p14="http://schemas.microsoft.com/office/powerpoint/2010/main" val="4130855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Algorithm </a:t>
            </a:r>
            <a:r>
              <a:rPr lang="en-IN" dirty="0" smtClean="0"/>
              <a:t>to evaluate a </a:t>
            </a:r>
            <a:r>
              <a:rPr lang="en-IN" dirty="0"/>
              <a:t>prefix</a:t>
            </a:r>
            <a:br>
              <a:rPr lang="en-IN" dirty="0"/>
            </a:br>
            <a:r>
              <a:rPr lang="en-US" dirty="0"/>
              <a:t>expression</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t>Step 1: Scan the </a:t>
            </a:r>
            <a:r>
              <a:rPr lang="en-IN" dirty="0" smtClean="0"/>
              <a:t>Prefix </a:t>
            </a:r>
            <a:r>
              <a:rPr lang="en-IN" dirty="0"/>
              <a:t>string from </a:t>
            </a:r>
            <a:r>
              <a:rPr lang="en-IN" dirty="0" smtClean="0"/>
              <a:t>right </a:t>
            </a:r>
            <a:r>
              <a:rPr lang="en-IN" dirty="0"/>
              <a:t>to </a:t>
            </a:r>
            <a:r>
              <a:rPr lang="en-IN" dirty="0" smtClean="0"/>
              <a:t>left.</a:t>
            </a:r>
            <a:endParaRPr lang="en-IN" dirty="0"/>
          </a:p>
          <a:p>
            <a:pPr marL="0" indent="0">
              <a:buNone/>
            </a:pPr>
            <a:r>
              <a:rPr lang="en-IN" dirty="0"/>
              <a:t>Step 2: Initialize an empty stack.</a:t>
            </a:r>
          </a:p>
          <a:p>
            <a:pPr marL="0" indent="0">
              <a:buNone/>
            </a:pPr>
            <a:r>
              <a:rPr lang="en-IN" dirty="0"/>
              <a:t>Step 3: Repeat steps 4 and 5 till all the characters are scanned.</a:t>
            </a:r>
          </a:p>
          <a:p>
            <a:pPr marL="0" indent="0">
              <a:buNone/>
            </a:pPr>
            <a:r>
              <a:rPr lang="en-IN" dirty="0"/>
              <a:t>Step 4: If the scanned character is an operand, push it onto the stack.</a:t>
            </a:r>
          </a:p>
          <a:p>
            <a:pPr marL="0" indent="0">
              <a:buNone/>
            </a:pPr>
            <a:r>
              <a:rPr lang="en-IN" dirty="0"/>
              <a:t>Step 5: If the scanned character is an operator, and if the operator is a  	unary operator, then pop an element from the stack. If the 	operator is a binary operator, then pop two elements from the 	stack. After popping the elements, apply the operator to those 	popped elements. Let the result of this operation be pushed 	into the stack.</a:t>
            </a:r>
          </a:p>
          <a:p>
            <a:pPr marL="0" indent="0">
              <a:buNone/>
            </a:pPr>
            <a:r>
              <a:rPr lang="en-IN" dirty="0"/>
              <a:t>Step 6: After all characters are scanned, we will have only one element 	in the stack.</a:t>
            </a:r>
          </a:p>
          <a:p>
            <a:pPr marL="0" indent="0">
              <a:buNone/>
            </a:pPr>
            <a:r>
              <a:rPr lang="en-IN" dirty="0"/>
              <a:t>Step 7: Return top of the stack as result</a:t>
            </a:r>
            <a:r>
              <a:rPr lang="en-IN" dirty="0" smtClean="0"/>
              <a:t>.</a:t>
            </a:r>
            <a:endParaRPr lang="en-US" dirty="0"/>
          </a:p>
        </p:txBody>
      </p:sp>
    </p:spTree>
    <p:extLst>
      <p:ext uri="{BB962C8B-B14F-4D97-AF65-F5344CB8AC3E}">
        <p14:creationId xmlns:p14="http://schemas.microsoft.com/office/powerpoint/2010/main" val="1071160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229600" cy="1143000"/>
          </a:xfrm>
        </p:spPr>
        <p:txBody>
          <a:bodyPr/>
          <a:lstStyle/>
          <a:p>
            <a:r>
              <a:rPr lang="en-IN" dirty="0" smtClean="0"/>
              <a:t>Recursion</a:t>
            </a:r>
            <a:endParaRPr lang="en-IN" dirty="0"/>
          </a:p>
        </p:txBody>
      </p:sp>
    </p:spTree>
    <p:extLst>
      <p:ext uri="{BB962C8B-B14F-4D97-AF65-F5344CB8AC3E}">
        <p14:creationId xmlns:p14="http://schemas.microsoft.com/office/powerpoint/2010/main" val="3300729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fontScale="92500" lnSpcReduction="10000"/>
          </a:bodyPr>
          <a:lstStyle/>
          <a:p>
            <a:pPr marL="0" indent="0" algn="just">
              <a:buNone/>
            </a:pPr>
            <a:r>
              <a:rPr lang="en-IN" dirty="0"/>
              <a:t>A </a:t>
            </a:r>
            <a:r>
              <a:rPr lang="en-IN" i="1" dirty="0"/>
              <a:t>recursive function </a:t>
            </a:r>
            <a:r>
              <a:rPr lang="en-IN" dirty="0"/>
              <a:t>is defined as a function that calls itself to solve a smaller version of </a:t>
            </a:r>
            <a:r>
              <a:rPr lang="en-IN" dirty="0" smtClean="0"/>
              <a:t>its </a:t>
            </a:r>
            <a:r>
              <a:rPr lang="en-IN" dirty="0"/>
              <a:t>task until a final call is made which does not require a call to itself</a:t>
            </a:r>
            <a:r>
              <a:rPr lang="en-IN" dirty="0" smtClean="0"/>
              <a:t>.</a:t>
            </a:r>
          </a:p>
          <a:p>
            <a:pPr algn="just"/>
            <a:r>
              <a:rPr lang="en-IN" i="1" dirty="0"/>
              <a:t>Base case, </a:t>
            </a:r>
            <a:r>
              <a:rPr lang="en-IN" dirty="0"/>
              <a:t>in which the problem is simple enough to be solved directly without making </a:t>
            </a:r>
            <a:r>
              <a:rPr lang="en-IN" dirty="0" smtClean="0"/>
              <a:t>any further </a:t>
            </a:r>
            <a:r>
              <a:rPr lang="en-IN" dirty="0"/>
              <a:t>calls to the same function.</a:t>
            </a:r>
          </a:p>
          <a:p>
            <a:pPr algn="just"/>
            <a:r>
              <a:rPr lang="en-IN" i="1" dirty="0" smtClean="0"/>
              <a:t>Recursive </a:t>
            </a:r>
            <a:r>
              <a:rPr lang="en-IN" i="1" dirty="0"/>
              <a:t>case, </a:t>
            </a:r>
            <a:r>
              <a:rPr lang="en-IN" dirty="0"/>
              <a:t>in which first the problem </a:t>
            </a:r>
            <a:r>
              <a:rPr lang="en-IN" dirty="0" smtClean="0"/>
              <a:t>is </a:t>
            </a:r>
            <a:r>
              <a:rPr lang="en-IN" dirty="0"/>
              <a:t>divided into simpler sub-parts. </a:t>
            </a:r>
            <a:r>
              <a:rPr lang="en-IN" dirty="0" smtClean="0"/>
              <a:t>Second the </a:t>
            </a:r>
            <a:r>
              <a:rPr lang="en-IN" dirty="0"/>
              <a:t>function calls itself but with sub-parts of the problem obtained in the first step. </a:t>
            </a:r>
          </a:p>
        </p:txBody>
      </p:sp>
    </p:spTree>
    <p:extLst>
      <p:ext uri="{BB962C8B-B14F-4D97-AF65-F5344CB8AC3E}">
        <p14:creationId xmlns:p14="http://schemas.microsoft.com/office/powerpoint/2010/main" val="2697882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Stack</a:t>
            </a:r>
            <a:endParaRPr lang="en-IN" dirty="0"/>
          </a:p>
        </p:txBody>
      </p:sp>
    </p:spTree>
    <p:extLst>
      <p:ext uri="{BB962C8B-B14F-4D97-AF65-F5344CB8AC3E}">
        <p14:creationId xmlns:p14="http://schemas.microsoft.com/office/powerpoint/2010/main" val="2323900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Recursion vs Iteration</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b="1" dirty="0"/>
              <a:t>Recursion</a:t>
            </a:r>
          </a:p>
          <a:p>
            <a:r>
              <a:rPr lang="en-IN" dirty="0" smtClean="0"/>
              <a:t>Terminates </a:t>
            </a:r>
            <a:r>
              <a:rPr lang="en-IN" dirty="0"/>
              <a:t>when a base case is reached.</a:t>
            </a:r>
          </a:p>
          <a:p>
            <a:r>
              <a:rPr lang="en-IN" dirty="0" smtClean="0"/>
              <a:t>Each </a:t>
            </a:r>
            <a:r>
              <a:rPr lang="en-IN" dirty="0"/>
              <a:t>recursive call requires extra space on the stack frame (memory).</a:t>
            </a:r>
          </a:p>
          <a:p>
            <a:r>
              <a:rPr lang="en-IN" dirty="0" smtClean="0"/>
              <a:t>If </a:t>
            </a:r>
            <a:r>
              <a:rPr lang="en-IN" dirty="0"/>
              <a:t>we get infinite recursion, the program may run out of memory and result in </a:t>
            </a:r>
            <a:r>
              <a:rPr lang="en-IN" dirty="0" smtClean="0"/>
              <a:t>stack overflow</a:t>
            </a:r>
            <a:r>
              <a:rPr lang="en-IN" dirty="0"/>
              <a:t>.</a:t>
            </a:r>
          </a:p>
          <a:p>
            <a:r>
              <a:rPr lang="en-IN" dirty="0" smtClean="0"/>
              <a:t>Solutions </a:t>
            </a:r>
            <a:r>
              <a:rPr lang="en-IN" dirty="0"/>
              <a:t>to some problems are easier to formulate recursively.</a:t>
            </a:r>
          </a:p>
          <a:p>
            <a:pPr marL="0" indent="0">
              <a:buNone/>
            </a:pPr>
            <a:r>
              <a:rPr lang="en-IN" b="1" dirty="0"/>
              <a:t>Iteration</a:t>
            </a:r>
          </a:p>
          <a:p>
            <a:r>
              <a:rPr lang="en-IN" dirty="0" smtClean="0"/>
              <a:t>Terminates </a:t>
            </a:r>
            <a:r>
              <a:rPr lang="en-IN" dirty="0"/>
              <a:t>when a condition is proven to be false.</a:t>
            </a:r>
          </a:p>
          <a:p>
            <a:r>
              <a:rPr lang="en-IN" dirty="0" smtClean="0"/>
              <a:t>Each </a:t>
            </a:r>
            <a:r>
              <a:rPr lang="en-IN" dirty="0"/>
              <a:t>iteration does not require extra space.</a:t>
            </a:r>
          </a:p>
          <a:p>
            <a:r>
              <a:rPr lang="en-IN" dirty="0" smtClean="0"/>
              <a:t>An </a:t>
            </a:r>
            <a:r>
              <a:rPr lang="en-IN" dirty="0"/>
              <a:t>infinite loop could loop forever since there is no extra memory being created.</a:t>
            </a:r>
          </a:p>
          <a:p>
            <a:r>
              <a:rPr lang="en-IN" dirty="0" smtClean="0"/>
              <a:t>Iterative </a:t>
            </a:r>
            <a:r>
              <a:rPr lang="en-IN" dirty="0"/>
              <a:t>solutions to a problem may not always be as obvious as a </a:t>
            </a:r>
            <a:r>
              <a:rPr lang="en-IN" dirty="0" smtClean="0"/>
              <a:t>recursive solution</a:t>
            </a:r>
            <a:r>
              <a:rPr lang="en-IN" dirty="0"/>
              <a:t>.</a:t>
            </a:r>
          </a:p>
        </p:txBody>
      </p:sp>
    </p:spTree>
    <p:extLst>
      <p:ext uri="{BB962C8B-B14F-4D97-AF65-F5344CB8AC3E}">
        <p14:creationId xmlns:p14="http://schemas.microsoft.com/office/powerpoint/2010/main" val="1817496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fontScale="62500" lnSpcReduction="20000"/>
          </a:bodyPr>
          <a:lstStyle/>
          <a:p>
            <a:pPr marL="0" indent="0" fontAlgn="base" latinLnBrk="1">
              <a:buNone/>
            </a:pPr>
            <a:r>
              <a:rPr lang="en-US" dirty="0"/>
              <a:t>void foo(</a:t>
            </a:r>
            <a:r>
              <a:rPr lang="en-US" dirty="0" err="1"/>
              <a:t>int</a:t>
            </a:r>
            <a:r>
              <a:rPr lang="en-US" dirty="0"/>
              <a:t> n, </a:t>
            </a:r>
            <a:r>
              <a:rPr lang="en-US" dirty="0" err="1"/>
              <a:t>int</a:t>
            </a:r>
            <a:r>
              <a:rPr lang="en-US" dirty="0"/>
              <a:t> sum)</a:t>
            </a:r>
          </a:p>
          <a:p>
            <a:pPr marL="0" indent="0" fontAlgn="base" latinLnBrk="1">
              <a:buNone/>
            </a:pPr>
            <a:r>
              <a:rPr lang="en-US" dirty="0"/>
              <a:t>{</a:t>
            </a:r>
          </a:p>
          <a:p>
            <a:pPr marL="0" indent="0" fontAlgn="base" latinLnBrk="1">
              <a:buNone/>
            </a:pPr>
            <a:r>
              <a:rPr lang="en-US" dirty="0"/>
              <a:t>  </a:t>
            </a:r>
            <a:r>
              <a:rPr lang="en-US" dirty="0" err="1"/>
              <a:t>int</a:t>
            </a:r>
            <a:r>
              <a:rPr lang="en-US" dirty="0"/>
              <a:t> k = 0, j = 0;</a:t>
            </a:r>
          </a:p>
          <a:p>
            <a:pPr marL="0" indent="0" fontAlgn="base" latinLnBrk="1">
              <a:buNone/>
            </a:pPr>
            <a:r>
              <a:rPr lang="en-US" dirty="0"/>
              <a:t>  if (n == 0) return;</a:t>
            </a:r>
          </a:p>
          <a:p>
            <a:pPr marL="0" indent="0" fontAlgn="base" latinLnBrk="1">
              <a:buNone/>
            </a:pPr>
            <a:r>
              <a:rPr lang="en-US" dirty="0"/>
              <a:t>  k = n % 10; j = n / 10;</a:t>
            </a:r>
          </a:p>
          <a:p>
            <a:pPr marL="0" indent="0" fontAlgn="base" latinLnBrk="1">
              <a:buNone/>
            </a:pPr>
            <a:r>
              <a:rPr lang="en-US" dirty="0"/>
              <a:t>  sum = sum + k;</a:t>
            </a:r>
          </a:p>
          <a:p>
            <a:pPr marL="0" indent="0" fontAlgn="base" latinLnBrk="1">
              <a:buNone/>
            </a:pPr>
            <a:r>
              <a:rPr lang="en-US" dirty="0"/>
              <a:t>  foo (j, sum);</a:t>
            </a:r>
          </a:p>
          <a:p>
            <a:pPr marL="0" indent="0" fontAlgn="base" latinLnBrk="1">
              <a:buNone/>
            </a:pPr>
            <a:r>
              <a:rPr lang="en-US" dirty="0"/>
              <a:t>  </a:t>
            </a:r>
            <a:r>
              <a:rPr lang="en-US" dirty="0" err="1"/>
              <a:t>printf</a:t>
            </a:r>
            <a:r>
              <a:rPr lang="en-US" dirty="0"/>
              <a:t> ("%d,", k);</a:t>
            </a:r>
          </a:p>
          <a:p>
            <a:pPr marL="0" indent="0" fontAlgn="base" latinLnBrk="1">
              <a:buNone/>
            </a:pPr>
            <a:r>
              <a:rPr lang="en-US" dirty="0"/>
              <a:t>}</a:t>
            </a:r>
          </a:p>
          <a:p>
            <a:pPr marL="0" indent="0" fontAlgn="base" latinLnBrk="1">
              <a:buNone/>
            </a:pPr>
            <a:r>
              <a:rPr lang="en-US" dirty="0"/>
              <a:t> </a:t>
            </a:r>
          </a:p>
          <a:p>
            <a:pPr marL="0" indent="0" fontAlgn="base" latinLnBrk="1">
              <a:buNone/>
            </a:pPr>
            <a:r>
              <a:rPr lang="en-US" dirty="0" err="1"/>
              <a:t>int</a:t>
            </a:r>
            <a:r>
              <a:rPr lang="en-US" dirty="0"/>
              <a:t> main ()</a:t>
            </a:r>
          </a:p>
          <a:p>
            <a:pPr marL="0" indent="0" fontAlgn="base" latinLnBrk="1">
              <a:buNone/>
            </a:pPr>
            <a:r>
              <a:rPr lang="en-US" dirty="0"/>
              <a:t>{</a:t>
            </a:r>
          </a:p>
          <a:p>
            <a:pPr marL="0" indent="0" fontAlgn="base" latinLnBrk="1">
              <a:buNone/>
            </a:pPr>
            <a:r>
              <a:rPr lang="en-US" dirty="0"/>
              <a:t>  </a:t>
            </a:r>
            <a:r>
              <a:rPr lang="en-US" dirty="0" err="1"/>
              <a:t>int</a:t>
            </a:r>
            <a:r>
              <a:rPr lang="en-US" dirty="0"/>
              <a:t> a = 2048, sum = 0;</a:t>
            </a:r>
          </a:p>
          <a:p>
            <a:pPr marL="0" indent="0" fontAlgn="base" latinLnBrk="1">
              <a:buNone/>
            </a:pPr>
            <a:r>
              <a:rPr lang="en-US" dirty="0"/>
              <a:t>  foo (a, sum);</a:t>
            </a:r>
          </a:p>
          <a:p>
            <a:pPr marL="0" indent="0" fontAlgn="base" latinLnBrk="1">
              <a:buNone/>
            </a:pPr>
            <a:r>
              <a:rPr lang="en-US" dirty="0"/>
              <a:t>  </a:t>
            </a:r>
            <a:r>
              <a:rPr lang="en-US" dirty="0" err="1"/>
              <a:t>printf</a:t>
            </a:r>
            <a:r>
              <a:rPr lang="en-US" dirty="0"/>
              <a:t> ("%d\n", sum);</a:t>
            </a:r>
          </a:p>
          <a:p>
            <a:pPr marL="0" indent="0" fontAlgn="base" latinLnBrk="1">
              <a:buNone/>
            </a:pPr>
            <a:r>
              <a:rPr lang="en-US" dirty="0"/>
              <a:t>  </a:t>
            </a:r>
            <a:r>
              <a:rPr lang="en-US" dirty="0" smtClean="0"/>
              <a:t>return 0;</a:t>
            </a:r>
            <a:endParaRPr lang="en-US" dirty="0"/>
          </a:p>
          <a:p>
            <a:pPr marL="0" indent="0" fontAlgn="base" latinLnBrk="1">
              <a:buNone/>
            </a:pPr>
            <a:r>
              <a:rPr lang="en-US" dirty="0"/>
              <a:t>}</a:t>
            </a:r>
          </a:p>
          <a:p>
            <a:pPr marL="0" indent="0">
              <a:buNone/>
            </a:pPr>
            <a:endParaRPr lang="en-US" dirty="0"/>
          </a:p>
        </p:txBody>
      </p:sp>
    </p:spTree>
    <p:extLst>
      <p:ext uri="{BB962C8B-B14F-4D97-AF65-F5344CB8AC3E}">
        <p14:creationId xmlns:p14="http://schemas.microsoft.com/office/powerpoint/2010/main" val="116844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lnSpcReduction="10000"/>
          </a:bodyPr>
          <a:lstStyle/>
          <a:p>
            <a:pPr marL="0" indent="0" fontAlgn="base" latinLnBrk="1">
              <a:buNone/>
            </a:pPr>
            <a:r>
              <a:rPr lang="en-US" dirty="0" err="1"/>
              <a:t>int</a:t>
            </a:r>
            <a:r>
              <a:rPr lang="en-US" dirty="0"/>
              <a:t> f(</a:t>
            </a:r>
            <a:r>
              <a:rPr lang="en-US" dirty="0" err="1"/>
              <a:t>int</a:t>
            </a:r>
            <a:r>
              <a:rPr lang="en-US" dirty="0"/>
              <a:t> n)</a:t>
            </a:r>
          </a:p>
          <a:p>
            <a:pPr marL="0" indent="0" fontAlgn="base" latinLnBrk="1">
              <a:buNone/>
            </a:pPr>
            <a:r>
              <a:rPr lang="en-US" dirty="0"/>
              <a:t>{</a:t>
            </a:r>
          </a:p>
          <a:p>
            <a:pPr marL="0" indent="0" fontAlgn="base" latinLnBrk="1">
              <a:buNone/>
            </a:pPr>
            <a:r>
              <a:rPr lang="en-US" dirty="0"/>
              <a:t>   static </a:t>
            </a:r>
            <a:r>
              <a:rPr lang="en-US" dirty="0" err="1"/>
              <a:t>int</a:t>
            </a:r>
            <a:r>
              <a:rPr lang="en-US" dirty="0"/>
              <a:t> </a:t>
            </a:r>
            <a:r>
              <a:rPr lang="en-US" dirty="0" err="1"/>
              <a:t>i</a:t>
            </a:r>
            <a:r>
              <a:rPr lang="en-US" dirty="0"/>
              <a:t> = 1;</a:t>
            </a:r>
          </a:p>
          <a:p>
            <a:pPr marL="0" indent="0" fontAlgn="base" latinLnBrk="1">
              <a:buNone/>
            </a:pPr>
            <a:r>
              <a:rPr lang="en-US" dirty="0"/>
              <a:t>   if (n &gt;= 5)</a:t>
            </a:r>
          </a:p>
          <a:p>
            <a:pPr marL="0" indent="0" fontAlgn="base" latinLnBrk="1">
              <a:buNone/>
            </a:pPr>
            <a:r>
              <a:rPr lang="en-US" dirty="0"/>
              <a:t>      return n;</a:t>
            </a:r>
          </a:p>
          <a:p>
            <a:pPr marL="0" indent="0" fontAlgn="base" latinLnBrk="1">
              <a:buNone/>
            </a:pPr>
            <a:r>
              <a:rPr lang="en-US" dirty="0"/>
              <a:t>   n = </a:t>
            </a:r>
            <a:r>
              <a:rPr lang="en-US" dirty="0" err="1"/>
              <a:t>n+i</a:t>
            </a:r>
            <a:r>
              <a:rPr lang="en-US" dirty="0"/>
              <a:t>;</a:t>
            </a:r>
          </a:p>
          <a:p>
            <a:pPr marL="0" indent="0" fontAlgn="base" latinLnBrk="1">
              <a:buNone/>
            </a:pPr>
            <a:r>
              <a:rPr lang="en-US" dirty="0"/>
              <a:t>   </a:t>
            </a:r>
            <a:r>
              <a:rPr lang="en-US" dirty="0" err="1"/>
              <a:t>i</a:t>
            </a:r>
            <a:r>
              <a:rPr lang="en-US" dirty="0"/>
              <a:t>++;</a:t>
            </a:r>
          </a:p>
          <a:p>
            <a:pPr marL="0" indent="0" fontAlgn="base" latinLnBrk="1">
              <a:buNone/>
            </a:pPr>
            <a:r>
              <a:rPr lang="en-US" dirty="0"/>
              <a:t>   return f(n);</a:t>
            </a:r>
          </a:p>
          <a:p>
            <a:pPr marL="0" indent="0" fontAlgn="base" latinLnBrk="1">
              <a:buNone/>
            </a:pPr>
            <a:r>
              <a:rPr lang="en-US" dirty="0" smtClean="0"/>
              <a:t>}</a:t>
            </a:r>
          </a:p>
          <a:p>
            <a:pPr marL="0" indent="0" fontAlgn="base" latinLnBrk="1">
              <a:buNone/>
            </a:pPr>
            <a:r>
              <a:rPr lang="en-US" dirty="0" smtClean="0"/>
              <a:t>Predict the value returned by </a:t>
            </a:r>
            <a:r>
              <a:rPr lang="en-US" dirty="0"/>
              <a:t>f(1</a:t>
            </a:r>
            <a:r>
              <a:rPr lang="en-US" dirty="0" smtClean="0"/>
              <a:t>). </a:t>
            </a:r>
            <a:endParaRPr lang="en-US" dirty="0"/>
          </a:p>
          <a:p>
            <a:endParaRPr lang="en-US" dirty="0"/>
          </a:p>
        </p:txBody>
      </p:sp>
    </p:spTree>
    <p:extLst>
      <p:ext uri="{BB962C8B-B14F-4D97-AF65-F5344CB8AC3E}">
        <p14:creationId xmlns:p14="http://schemas.microsoft.com/office/powerpoint/2010/main" val="2635821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85000" lnSpcReduction="20000"/>
          </a:bodyPr>
          <a:lstStyle/>
          <a:p>
            <a:pPr marL="0" indent="0" fontAlgn="base" latinLnBrk="1">
              <a:buNone/>
            </a:pPr>
            <a:r>
              <a:rPr lang="en-US" dirty="0" err="1"/>
              <a:t>int</a:t>
            </a:r>
            <a:r>
              <a:rPr lang="en-US" dirty="0"/>
              <a:t> f(</a:t>
            </a:r>
            <a:r>
              <a:rPr lang="en-US" dirty="0" err="1"/>
              <a:t>int</a:t>
            </a:r>
            <a:r>
              <a:rPr lang="en-US" dirty="0"/>
              <a:t> n)</a:t>
            </a:r>
          </a:p>
          <a:p>
            <a:pPr marL="0" indent="0" fontAlgn="base" latinLnBrk="1">
              <a:buNone/>
            </a:pPr>
            <a:r>
              <a:rPr lang="en-US" dirty="0"/>
              <a:t>{</a:t>
            </a:r>
          </a:p>
          <a:p>
            <a:pPr marL="0" indent="0" fontAlgn="base" latinLnBrk="1">
              <a:buNone/>
            </a:pPr>
            <a:r>
              <a:rPr lang="en-US" dirty="0"/>
              <a:t> static </a:t>
            </a:r>
            <a:r>
              <a:rPr lang="en-US" dirty="0" err="1"/>
              <a:t>int</a:t>
            </a:r>
            <a:r>
              <a:rPr lang="en-US" dirty="0"/>
              <a:t> r = 0;</a:t>
            </a:r>
          </a:p>
          <a:p>
            <a:pPr marL="0" indent="0" fontAlgn="base" latinLnBrk="1">
              <a:buNone/>
            </a:pPr>
            <a:r>
              <a:rPr lang="en-US" dirty="0"/>
              <a:t> if (n &lt;= 0) return 1;</a:t>
            </a:r>
          </a:p>
          <a:p>
            <a:pPr marL="0" indent="0" fontAlgn="base" latinLnBrk="1">
              <a:buNone/>
            </a:pPr>
            <a:r>
              <a:rPr lang="en-US" dirty="0"/>
              <a:t> if (n &gt; 3)</a:t>
            </a:r>
          </a:p>
          <a:p>
            <a:pPr marL="0" indent="0" fontAlgn="base" latinLnBrk="1">
              <a:buNone/>
            </a:pPr>
            <a:r>
              <a:rPr lang="en-US" dirty="0"/>
              <a:t> {</a:t>
            </a:r>
          </a:p>
          <a:p>
            <a:pPr marL="0" indent="0" fontAlgn="base" latinLnBrk="1">
              <a:buNone/>
            </a:pPr>
            <a:r>
              <a:rPr lang="en-US" dirty="0"/>
              <a:t>  r = n;</a:t>
            </a:r>
          </a:p>
          <a:p>
            <a:pPr marL="0" indent="0" fontAlgn="base" latinLnBrk="1">
              <a:buNone/>
            </a:pPr>
            <a:r>
              <a:rPr lang="en-US" dirty="0"/>
              <a:t>  return f(n-2)+2;</a:t>
            </a:r>
          </a:p>
          <a:p>
            <a:pPr marL="0" indent="0" fontAlgn="base" latinLnBrk="1">
              <a:buNone/>
            </a:pPr>
            <a:r>
              <a:rPr lang="en-US" dirty="0"/>
              <a:t> }</a:t>
            </a:r>
          </a:p>
          <a:p>
            <a:pPr marL="0" indent="0" fontAlgn="base" latinLnBrk="1">
              <a:buNone/>
            </a:pPr>
            <a:r>
              <a:rPr lang="en-US" dirty="0"/>
              <a:t> return f(n-1)+r;</a:t>
            </a:r>
          </a:p>
          <a:p>
            <a:pPr marL="0" indent="0" fontAlgn="base" latinLnBrk="1">
              <a:buNone/>
            </a:pPr>
            <a:r>
              <a:rPr lang="en-US" dirty="0" smtClean="0"/>
              <a:t>}</a:t>
            </a:r>
          </a:p>
          <a:p>
            <a:pPr marL="0" indent="0" fontAlgn="base" latinLnBrk="1">
              <a:buNone/>
            </a:pPr>
            <a:endParaRPr lang="en-US" dirty="0"/>
          </a:p>
          <a:p>
            <a:pPr marL="0" indent="0" fontAlgn="base" latinLnBrk="1">
              <a:buNone/>
            </a:pPr>
            <a:r>
              <a:rPr lang="en-US" dirty="0" smtClean="0"/>
              <a:t>What will be the value of f(5)?</a:t>
            </a:r>
            <a:endParaRPr lang="en-US" dirty="0"/>
          </a:p>
          <a:p>
            <a:endParaRPr lang="en-US" dirty="0"/>
          </a:p>
        </p:txBody>
      </p:sp>
    </p:spTree>
    <p:extLst>
      <p:ext uri="{BB962C8B-B14F-4D97-AF65-F5344CB8AC3E}">
        <p14:creationId xmlns:p14="http://schemas.microsoft.com/office/powerpoint/2010/main" val="1566982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 of Recursion</a:t>
            </a:r>
          </a:p>
        </p:txBody>
      </p:sp>
      <p:sp>
        <p:nvSpPr>
          <p:cNvPr id="3" name="Content Placeholder 2"/>
          <p:cNvSpPr>
            <a:spLocks noGrp="1"/>
          </p:cNvSpPr>
          <p:nvPr>
            <p:ph idx="1"/>
          </p:nvPr>
        </p:nvSpPr>
        <p:spPr/>
        <p:txBody>
          <a:bodyPr>
            <a:normAutofit fontScale="85000" lnSpcReduction="20000"/>
          </a:bodyPr>
          <a:lstStyle/>
          <a:p>
            <a:r>
              <a:rPr lang="en-IN" i="1" dirty="0"/>
              <a:t>Direct Recursion</a:t>
            </a:r>
          </a:p>
          <a:p>
            <a:pPr marL="0" indent="0" algn="just">
              <a:buNone/>
            </a:pPr>
            <a:r>
              <a:rPr lang="en-IN" dirty="0"/>
              <a:t>A function is said to be </a:t>
            </a:r>
            <a:r>
              <a:rPr lang="en-IN" i="1" dirty="0"/>
              <a:t>directly </a:t>
            </a:r>
            <a:r>
              <a:rPr lang="en-IN" dirty="0" smtClean="0"/>
              <a:t>recursive if </a:t>
            </a:r>
            <a:r>
              <a:rPr lang="en-IN" dirty="0"/>
              <a:t>it explicitly calls </a:t>
            </a:r>
            <a:r>
              <a:rPr lang="en-IN" dirty="0" smtClean="0"/>
              <a:t>itself. </a:t>
            </a:r>
          </a:p>
          <a:p>
            <a:pPr marL="0" indent="0" algn="just">
              <a:buNone/>
            </a:pPr>
            <a:endParaRPr lang="en-IN" dirty="0" smtClean="0"/>
          </a:p>
          <a:p>
            <a:pPr marL="0" indent="0">
              <a:buNone/>
            </a:pPr>
            <a:r>
              <a:rPr lang="en-IN" dirty="0" err="1"/>
              <a:t>int</a:t>
            </a:r>
            <a:r>
              <a:rPr lang="en-IN" dirty="0"/>
              <a:t> </a:t>
            </a:r>
            <a:r>
              <a:rPr lang="en-IN" dirty="0" err="1"/>
              <a:t>f</a:t>
            </a:r>
            <a:r>
              <a:rPr lang="en-IN" dirty="0" err="1" smtClean="0"/>
              <a:t>unc</a:t>
            </a:r>
            <a:r>
              <a:rPr lang="en-IN" dirty="0" smtClean="0"/>
              <a:t> </a:t>
            </a:r>
            <a:r>
              <a:rPr lang="en-IN" dirty="0"/>
              <a:t>(</a:t>
            </a:r>
            <a:r>
              <a:rPr lang="en-IN" dirty="0" err="1"/>
              <a:t>int</a:t>
            </a:r>
            <a:r>
              <a:rPr lang="en-IN" dirty="0"/>
              <a:t> n)</a:t>
            </a:r>
          </a:p>
          <a:p>
            <a:pPr marL="0" indent="0">
              <a:buNone/>
            </a:pPr>
            <a:r>
              <a:rPr lang="en-IN" dirty="0"/>
              <a:t>{</a:t>
            </a:r>
          </a:p>
          <a:p>
            <a:pPr marL="0" indent="0">
              <a:buNone/>
            </a:pPr>
            <a:r>
              <a:rPr lang="en-IN" dirty="0" smtClean="0"/>
              <a:t>	if </a:t>
            </a:r>
            <a:r>
              <a:rPr lang="en-IN" dirty="0"/>
              <a:t>(n == 0)</a:t>
            </a:r>
          </a:p>
          <a:p>
            <a:pPr marL="0" indent="0">
              <a:buNone/>
            </a:pPr>
            <a:r>
              <a:rPr lang="en-IN" dirty="0" smtClean="0"/>
              <a:t>		return </a:t>
            </a:r>
            <a:r>
              <a:rPr lang="en-IN" dirty="0"/>
              <a:t>n;</a:t>
            </a:r>
          </a:p>
          <a:p>
            <a:pPr marL="0" indent="0">
              <a:buNone/>
            </a:pPr>
            <a:r>
              <a:rPr lang="en-IN" dirty="0" smtClean="0"/>
              <a:t>	else</a:t>
            </a:r>
            <a:endParaRPr lang="en-IN" dirty="0"/>
          </a:p>
          <a:p>
            <a:pPr marL="0" indent="0">
              <a:buNone/>
            </a:pPr>
            <a:r>
              <a:rPr lang="en-IN" dirty="0" smtClean="0"/>
              <a:t>		return (</a:t>
            </a:r>
            <a:r>
              <a:rPr lang="en-IN" dirty="0" err="1"/>
              <a:t>f</a:t>
            </a:r>
            <a:r>
              <a:rPr lang="en-IN" dirty="0" err="1" smtClean="0"/>
              <a:t>unc</a:t>
            </a:r>
            <a:r>
              <a:rPr lang="en-IN" dirty="0" smtClean="0"/>
              <a:t> </a:t>
            </a:r>
            <a:r>
              <a:rPr lang="en-IN" dirty="0"/>
              <a:t>(n–1));</a:t>
            </a:r>
          </a:p>
          <a:p>
            <a:pPr marL="0" indent="0">
              <a:buNone/>
            </a:pPr>
            <a:r>
              <a:rPr lang="en-IN" dirty="0"/>
              <a:t>}</a:t>
            </a:r>
            <a:endParaRPr lang="en-IN" dirty="0" smtClean="0"/>
          </a:p>
          <a:p>
            <a:pPr marL="0" indent="0">
              <a:buNone/>
            </a:pPr>
            <a:endParaRPr lang="en-IN" dirty="0"/>
          </a:p>
        </p:txBody>
      </p:sp>
    </p:spTree>
    <p:extLst>
      <p:ext uri="{BB962C8B-B14F-4D97-AF65-F5344CB8AC3E}">
        <p14:creationId xmlns:p14="http://schemas.microsoft.com/office/powerpoint/2010/main" val="2135540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rmAutofit fontScale="77500" lnSpcReduction="20000"/>
          </a:bodyPr>
          <a:lstStyle/>
          <a:p>
            <a:r>
              <a:rPr lang="en-IN" i="1" dirty="0"/>
              <a:t>Indirect Recursion</a:t>
            </a:r>
          </a:p>
          <a:p>
            <a:pPr marL="0" indent="0">
              <a:buNone/>
            </a:pPr>
            <a:r>
              <a:rPr lang="en-IN" dirty="0"/>
              <a:t>A function is said to be </a:t>
            </a:r>
            <a:r>
              <a:rPr lang="en-IN" i="1" dirty="0"/>
              <a:t>indirectly </a:t>
            </a:r>
            <a:r>
              <a:rPr lang="en-IN" dirty="0"/>
              <a:t>recursive if it contains a call to another function which ultimately calls it. </a:t>
            </a:r>
            <a:endParaRPr lang="en-IN" dirty="0" smtClean="0"/>
          </a:p>
          <a:p>
            <a:pPr marL="0" indent="0">
              <a:buNone/>
            </a:pPr>
            <a:endParaRPr lang="en-IN" dirty="0"/>
          </a:p>
          <a:p>
            <a:pPr marL="0" indent="0">
              <a:buNone/>
            </a:pPr>
            <a:r>
              <a:rPr lang="en-IN" dirty="0" err="1"/>
              <a:t>int</a:t>
            </a:r>
            <a:r>
              <a:rPr lang="en-IN" dirty="0"/>
              <a:t> </a:t>
            </a:r>
            <a:r>
              <a:rPr lang="en-IN" dirty="0" smtClean="0"/>
              <a:t>func1 </a:t>
            </a:r>
            <a:r>
              <a:rPr lang="en-IN" dirty="0"/>
              <a:t>(</a:t>
            </a:r>
            <a:r>
              <a:rPr lang="en-IN" dirty="0" err="1"/>
              <a:t>int</a:t>
            </a:r>
            <a:r>
              <a:rPr lang="en-IN" dirty="0"/>
              <a:t> n)</a:t>
            </a:r>
          </a:p>
          <a:p>
            <a:pPr marL="0" indent="0">
              <a:buNone/>
            </a:pPr>
            <a:r>
              <a:rPr lang="en-IN" dirty="0"/>
              <a:t>{</a:t>
            </a:r>
          </a:p>
          <a:p>
            <a:pPr marL="0" indent="0">
              <a:buNone/>
            </a:pPr>
            <a:r>
              <a:rPr lang="en-IN" dirty="0" smtClean="0"/>
              <a:t>	if </a:t>
            </a:r>
            <a:r>
              <a:rPr lang="en-IN" dirty="0"/>
              <a:t>(n == 0)</a:t>
            </a:r>
          </a:p>
          <a:p>
            <a:pPr marL="0" indent="0">
              <a:buNone/>
            </a:pPr>
            <a:r>
              <a:rPr lang="en-IN" dirty="0" smtClean="0"/>
              <a:t>		return </a:t>
            </a:r>
            <a:r>
              <a:rPr lang="en-IN" dirty="0"/>
              <a:t>n;</a:t>
            </a:r>
          </a:p>
          <a:p>
            <a:pPr marL="0" indent="0">
              <a:buNone/>
            </a:pPr>
            <a:r>
              <a:rPr lang="en-IN" dirty="0" smtClean="0"/>
              <a:t>	else</a:t>
            </a:r>
            <a:endParaRPr lang="en-IN" dirty="0"/>
          </a:p>
          <a:p>
            <a:pPr marL="0" indent="0">
              <a:buNone/>
            </a:pPr>
            <a:r>
              <a:rPr lang="en-IN" dirty="0" smtClean="0"/>
              <a:t>		return </a:t>
            </a:r>
            <a:r>
              <a:rPr lang="en-IN" dirty="0"/>
              <a:t>Func2(n);</a:t>
            </a:r>
          </a:p>
          <a:p>
            <a:pPr marL="0" indent="0">
              <a:buNone/>
            </a:pPr>
            <a:r>
              <a:rPr lang="en-IN" dirty="0"/>
              <a:t>}</a:t>
            </a:r>
          </a:p>
          <a:p>
            <a:pPr marL="0" indent="0">
              <a:buNone/>
            </a:pPr>
            <a:r>
              <a:rPr lang="en-IN" dirty="0" err="1"/>
              <a:t>int</a:t>
            </a:r>
            <a:r>
              <a:rPr lang="en-IN" dirty="0"/>
              <a:t> </a:t>
            </a:r>
            <a:r>
              <a:rPr lang="en-IN" dirty="0" smtClean="0"/>
              <a:t>func2(</a:t>
            </a:r>
            <a:r>
              <a:rPr lang="en-IN" dirty="0" err="1" smtClean="0"/>
              <a:t>int</a:t>
            </a:r>
            <a:r>
              <a:rPr lang="en-IN" dirty="0" smtClean="0"/>
              <a:t> </a:t>
            </a:r>
            <a:r>
              <a:rPr lang="en-IN" dirty="0"/>
              <a:t>x)</a:t>
            </a:r>
          </a:p>
          <a:p>
            <a:pPr marL="0" indent="0">
              <a:buNone/>
            </a:pPr>
            <a:r>
              <a:rPr lang="en-IN" dirty="0"/>
              <a:t>{</a:t>
            </a:r>
          </a:p>
          <a:p>
            <a:pPr marL="0" indent="0">
              <a:buNone/>
            </a:pPr>
            <a:r>
              <a:rPr lang="en-IN" dirty="0" smtClean="0"/>
              <a:t>	return </a:t>
            </a:r>
            <a:r>
              <a:rPr lang="en-IN" dirty="0"/>
              <a:t>f</a:t>
            </a:r>
            <a:r>
              <a:rPr lang="en-IN" dirty="0" smtClean="0"/>
              <a:t>unc1(x–1</a:t>
            </a:r>
            <a:r>
              <a:rPr lang="en-IN" dirty="0"/>
              <a:t>);</a:t>
            </a:r>
          </a:p>
          <a:p>
            <a:pPr marL="0" indent="0">
              <a:buNone/>
            </a:pPr>
            <a:r>
              <a:rPr lang="en-IN" dirty="0" smtClean="0"/>
              <a:t>}</a:t>
            </a:r>
            <a:endParaRPr lang="en-IN" dirty="0"/>
          </a:p>
        </p:txBody>
      </p:sp>
    </p:spTree>
    <p:extLst>
      <p:ext uri="{BB962C8B-B14F-4D97-AF65-F5344CB8AC3E}">
        <p14:creationId xmlns:p14="http://schemas.microsoft.com/office/powerpoint/2010/main" val="3368466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20000"/>
          </a:bodyPr>
          <a:lstStyle/>
          <a:p>
            <a:r>
              <a:rPr lang="en-IN" i="1" dirty="0"/>
              <a:t>Tail Recursion</a:t>
            </a:r>
          </a:p>
          <a:p>
            <a:pPr marL="0" indent="0" algn="just">
              <a:buNone/>
            </a:pPr>
            <a:r>
              <a:rPr lang="en-IN" dirty="0"/>
              <a:t>A recursive function is said to be </a:t>
            </a:r>
            <a:r>
              <a:rPr lang="en-IN" i="1" dirty="0"/>
              <a:t>tail recursive </a:t>
            </a:r>
            <a:r>
              <a:rPr lang="en-IN" dirty="0"/>
              <a:t>if no </a:t>
            </a:r>
            <a:r>
              <a:rPr lang="en-IN" dirty="0" smtClean="0"/>
              <a:t>operations are </a:t>
            </a:r>
            <a:r>
              <a:rPr lang="en-IN" dirty="0"/>
              <a:t>pending to be performed when the recursive function </a:t>
            </a:r>
            <a:r>
              <a:rPr lang="en-IN" dirty="0" smtClean="0"/>
              <a:t>returns to </a:t>
            </a:r>
            <a:r>
              <a:rPr lang="en-IN" dirty="0"/>
              <a:t>its caller. </a:t>
            </a:r>
            <a:r>
              <a:rPr lang="en-IN" dirty="0" smtClean="0"/>
              <a:t>When </a:t>
            </a:r>
            <a:r>
              <a:rPr lang="en-IN" dirty="0"/>
              <a:t>the called function returns, the returned </a:t>
            </a:r>
            <a:r>
              <a:rPr lang="en-IN" dirty="0" smtClean="0"/>
              <a:t>value is </a:t>
            </a:r>
            <a:r>
              <a:rPr lang="en-IN" dirty="0"/>
              <a:t>immediately returned from the calling function</a:t>
            </a:r>
            <a:r>
              <a:rPr lang="en-IN" dirty="0" smtClean="0"/>
              <a:t>.</a:t>
            </a:r>
          </a:p>
          <a:p>
            <a:pPr marL="0" indent="0" algn="just">
              <a:buNone/>
            </a:pPr>
            <a:endParaRPr lang="en-IN" dirty="0" smtClean="0"/>
          </a:p>
          <a:p>
            <a:pPr marL="0" indent="0">
              <a:buNone/>
            </a:pPr>
            <a:r>
              <a:rPr lang="en-IN" dirty="0" err="1"/>
              <a:t>int</a:t>
            </a:r>
            <a:r>
              <a:rPr lang="en-IN" dirty="0"/>
              <a:t> </a:t>
            </a:r>
            <a:r>
              <a:rPr lang="en-IN" dirty="0" smtClean="0"/>
              <a:t>fact(</a:t>
            </a:r>
            <a:r>
              <a:rPr lang="en-IN" dirty="0" err="1" smtClean="0"/>
              <a:t>int</a:t>
            </a:r>
            <a:r>
              <a:rPr lang="en-IN" dirty="0" smtClean="0"/>
              <a:t> </a:t>
            </a:r>
            <a:r>
              <a:rPr lang="en-IN" dirty="0"/>
              <a:t>n)</a:t>
            </a:r>
          </a:p>
          <a:p>
            <a:pPr marL="0" indent="0">
              <a:buNone/>
            </a:pPr>
            <a:r>
              <a:rPr lang="en-IN" dirty="0" smtClean="0"/>
              <a:t>{</a:t>
            </a:r>
          </a:p>
          <a:p>
            <a:pPr marL="0" indent="0">
              <a:buNone/>
            </a:pPr>
            <a:r>
              <a:rPr lang="en-IN" dirty="0"/>
              <a:t>	</a:t>
            </a:r>
            <a:r>
              <a:rPr lang="en-IN" dirty="0" smtClean="0"/>
              <a:t>if </a:t>
            </a:r>
            <a:r>
              <a:rPr lang="en-IN" dirty="0"/>
              <a:t>(n == 1)</a:t>
            </a:r>
          </a:p>
          <a:p>
            <a:pPr marL="0" indent="0">
              <a:buNone/>
            </a:pPr>
            <a:r>
              <a:rPr lang="en-IN" dirty="0" smtClean="0"/>
              <a:t>		return </a:t>
            </a:r>
            <a:r>
              <a:rPr lang="en-IN" dirty="0"/>
              <a:t>1;</a:t>
            </a:r>
          </a:p>
          <a:p>
            <a:pPr marL="0" indent="0">
              <a:buNone/>
            </a:pPr>
            <a:r>
              <a:rPr lang="en-IN" dirty="0" smtClean="0"/>
              <a:t>	else</a:t>
            </a:r>
            <a:endParaRPr lang="en-IN" dirty="0"/>
          </a:p>
          <a:p>
            <a:pPr marL="0" indent="0">
              <a:buNone/>
            </a:pPr>
            <a:r>
              <a:rPr lang="en-IN" dirty="0" smtClean="0"/>
              <a:t>		return </a:t>
            </a:r>
            <a:r>
              <a:rPr lang="en-IN" dirty="0"/>
              <a:t>(n * </a:t>
            </a:r>
            <a:r>
              <a:rPr lang="en-IN" dirty="0" smtClean="0"/>
              <a:t>fact(n–1</a:t>
            </a:r>
            <a:r>
              <a:rPr lang="en-IN" dirty="0"/>
              <a:t>));</a:t>
            </a:r>
          </a:p>
          <a:p>
            <a:pPr marL="0" indent="0">
              <a:buNone/>
            </a:pPr>
            <a:r>
              <a:rPr lang="en-IN" dirty="0"/>
              <a:t>}</a:t>
            </a:r>
          </a:p>
        </p:txBody>
      </p:sp>
    </p:spTree>
    <p:extLst>
      <p:ext uri="{BB962C8B-B14F-4D97-AF65-F5344CB8AC3E}">
        <p14:creationId xmlns:p14="http://schemas.microsoft.com/office/powerpoint/2010/main" val="1911400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Tail </a:t>
            </a:r>
            <a:r>
              <a:rPr lang="en-IN" dirty="0" smtClean="0"/>
              <a:t>Recursion contd.</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err="1"/>
              <a:t>int</a:t>
            </a:r>
            <a:r>
              <a:rPr lang="en-IN" dirty="0"/>
              <a:t> </a:t>
            </a:r>
            <a:r>
              <a:rPr lang="en-IN" dirty="0" smtClean="0"/>
              <a:t>fact(n</a:t>
            </a:r>
            <a:r>
              <a:rPr lang="en-IN" dirty="0"/>
              <a:t>)</a:t>
            </a:r>
          </a:p>
          <a:p>
            <a:pPr marL="0" indent="0">
              <a:buNone/>
            </a:pPr>
            <a:r>
              <a:rPr lang="en-IN" dirty="0"/>
              <a:t>{</a:t>
            </a:r>
          </a:p>
          <a:p>
            <a:pPr marL="0" indent="0">
              <a:buNone/>
            </a:pPr>
            <a:r>
              <a:rPr lang="en-IN" dirty="0" smtClean="0"/>
              <a:t>	return fact1(n</a:t>
            </a:r>
            <a:r>
              <a:rPr lang="en-IN" dirty="0"/>
              <a:t>, 1);</a:t>
            </a:r>
          </a:p>
          <a:p>
            <a:pPr marL="0" indent="0">
              <a:buNone/>
            </a:pPr>
            <a:r>
              <a:rPr lang="en-IN" dirty="0"/>
              <a:t>}</a:t>
            </a:r>
          </a:p>
          <a:p>
            <a:pPr marL="0" indent="0">
              <a:buNone/>
            </a:pPr>
            <a:r>
              <a:rPr lang="en-IN" dirty="0" err="1"/>
              <a:t>int</a:t>
            </a:r>
            <a:r>
              <a:rPr lang="en-IN" dirty="0"/>
              <a:t> </a:t>
            </a:r>
            <a:r>
              <a:rPr lang="en-IN" dirty="0" smtClean="0"/>
              <a:t>fact1(</a:t>
            </a:r>
            <a:r>
              <a:rPr lang="en-IN" dirty="0" err="1" smtClean="0"/>
              <a:t>int</a:t>
            </a:r>
            <a:r>
              <a:rPr lang="en-IN" dirty="0" smtClean="0"/>
              <a:t> </a:t>
            </a:r>
            <a:r>
              <a:rPr lang="en-IN" dirty="0"/>
              <a:t>n, </a:t>
            </a:r>
            <a:r>
              <a:rPr lang="en-IN" dirty="0" err="1"/>
              <a:t>int</a:t>
            </a:r>
            <a:r>
              <a:rPr lang="en-IN" dirty="0"/>
              <a:t> res)</a:t>
            </a:r>
          </a:p>
          <a:p>
            <a:pPr marL="0" indent="0">
              <a:buNone/>
            </a:pPr>
            <a:r>
              <a:rPr lang="en-IN" dirty="0"/>
              <a:t>{</a:t>
            </a:r>
          </a:p>
          <a:p>
            <a:pPr marL="0" indent="0">
              <a:buNone/>
            </a:pPr>
            <a:r>
              <a:rPr lang="en-IN" dirty="0" smtClean="0"/>
              <a:t>	if </a:t>
            </a:r>
            <a:r>
              <a:rPr lang="en-IN" dirty="0"/>
              <a:t>(n == 1)</a:t>
            </a:r>
          </a:p>
          <a:p>
            <a:pPr marL="0" indent="0">
              <a:buNone/>
            </a:pPr>
            <a:r>
              <a:rPr lang="en-IN" dirty="0" smtClean="0"/>
              <a:t>		return </a:t>
            </a:r>
            <a:r>
              <a:rPr lang="en-IN" dirty="0"/>
              <a:t>res;</a:t>
            </a:r>
          </a:p>
          <a:p>
            <a:pPr marL="0" indent="0">
              <a:buNone/>
            </a:pPr>
            <a:r>
              <a:rPr lang="en-IN" dirty="0" smtClean="0"/>
              <a:t>	else</a:t>
            </a:r>
            <a:endParaRPr lang="en-IN" dirty="0"/>
          </a:p>
          <a:p>
            <a:pPr marL="0" indent="0">
              <a:buNone/>
            </a:pPr>
            <a:r>
              <a:rPr lang="en-IN" dirty="0" smtClean="0"/>
              <a:t>		return fact1(n–1</a:t>
            </a:r>
            <a:r>
              <a:rPr lang="en-IN" dirty="0"/>
              <a:t>, n*res);</a:t>
            </a:r>
          </a:p>
          <a:p>
            <a:pPr marL="0" indent="0">
              <a:buNone/>
            </a:pPr>
            <a:r>
              <a:rPr lang="en-IN" dirty="0"/>
              <a:t>}</a:t>
            </a:r>
          </a:p>
        </p:txBody>
      </p:sp>
    </p:spTree>
    <p:extLst>
      <p:ext uri="{BB962C8B-B14F-4D97-AF65-F5344CB8AC3E}">
        <p14:creationId xmlns:p14="http://schemas.microsoft.com/office/powerpoint/2010/main" val="1995357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Towers of Hanoi puzzle</a:t>
            </a:r>
          </a:p>
        </p:txBody>
      </p:sp>
      <p:sp>
        <p:nvSpPr>
          <p:cNvPr id="3" name="Content Placeholder 2"/>
          <p:cNvSpPr>
            <a:spLocks noGrp="1"/>
          </p:cNvSpPr>
          <p:nvPr>
            <p:ph idx="1"/>
          </p:nvPr>
        </p:nvSpPr>
        <p:spPr/>
        <p:txBody>
          <a:bodyPr/>
          <a:lstStyle/>
          <a:p>
            <a:r>
              <a:rPr lang="en-IN" dirty="0"/>
              <a:t>Only one disk may be moved at a time.</a:t>
            </a:r>
          </a:p>
          <a:p>
            <a:r>
              <a:rPr lang="en-IN" dirty="0" smtClean="0"/>
              <a:t>Each </a:t>
            </a:r>
            <a:r>
              <a:rPr lang="en-IN" dirty="0"/>
              <a:t>move consists of taking the upper disk from one of the rods and sliding it </a:t>
            </a:r>
            <a:r>
              <a:rPr lang="en-IN" dirty="0" smtClean="0"/>
              <a:t>onto another </a:t>
            </a:r>
            <a:r>
              <a:rPr lang="en-IN" dirty="0"/>
              <a:t>rod, on top of the other disks that may already be present on that rod.</a:t>
            </a:r>
          </a:p>
          <a:p>
            <a:r>
              <a:rPr lang="en-IN" dirty="0" smtClean="0"/>
              <a:t>No </a:t>
            </a:r>
            <a:r>
              <a:rPr lang="en-IN" dirty="0"/>
              <a:t>disk may be placed on top of a smaller disk.</a:t>
            </a:r>
          </a:p>
        </p:txBody>
      </p:sp>
    </p:spTree>
    <p:extLst>
      <p:ext uri="{BB962C8B-B14F-4D97-AF65-F5344CB8AC3E}">
        <p14:creationId xmlns:p14="http://schemas.microsoft.com/office/powerpoint/2010/main" val="3967840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Algorithm for solving </a:t>
            </a:r>
            <a:r>
              <a:rPr lang="en-IN" dirty="0"/>
              <a:t>Towers of Hanoi puzzle</a:t>
            </a:r>
            <a:r>
              <a:rPr lang="en-IN" dirty="0" smtClean="0"/>
              <a:t> </a:t>
            </a:r>
            <a:endParaRPr lang="en-IN" dirty="0"/>
          </a:p>
        </p:txBody>
      </p:sp>
      <p:sp>
        <p:nvSpPr>
          <p:cNvPr id="3" name="Content Placeholder 2"/>
          <p:cNvSpPr>
            <a:spLocks noGrp="1"/>
          </p:cNvSpPr>
          <p:nvPr>
            <p:ph idx="1"/>
          </p:nvPr>
        </p:nvSpPr>
        <p:spPr/>
        <p:txBody>
          <a:bodyPr>
            <a:normAutofit fontScale="92500"/>
          </a:bodyPr>
          <a:lstStyle/>
          <a:p>
            <a:r>
              <a:rPr lang="en-IN" dirty="0"/>
              <a:t>Move the top </a:t>
            </a:r>
            <a:r>
              <a:rPr lang="en-IN" i="1" dirty="0"/>
              <a:t>n </a:t>
            </a:r>
            <a:r>
              <a:rPr lang="en-IN" dirty="0"/>
              <a:t>– 1 disks from </a:t>
            </a:r>
            <a:r>
              <a:rPr lang="en-IN" i="1" dirty="0"/>
              <a:t>Source </a:t>
            </a:r>
            <a:r>
              <a:rPr lang="en-IN" dirty="0"/>
              <a:t>to </a:t>
            </a:r>
            <a:r>
              <a:rPr lang="en-IN" i="1" dirty="0"/>
              <a:t>Auxiliary </a:t>
            </a:r>
            <a:r>
              <a:rPr lang="en-IN" dirty="0"/>
              <a:t>tower,</a:t>
            </a:r>
          </a:p>
          <a:p>
            <a:r>
              <a:rPr lang="en-IN" dirty="0" smtClean="0"/>
              <a:t>Move </a:t>
            </a:r>
            <a:r>
              <a:rPr lang="en-IN" dirty="0"/>
              <a:t>the </a:t>
            </a:r>
            <a:r>
              <a:rPr lang="en-IN" i="1" dirty="0"/>
              <a:t>nth </a:t>
            </a:r>
            <a:r>
              <a:rPr lang="en-IN" dirty="0"/>
              <a:t>disk from </a:t>
            </a:r>
            <a:r>
              <a:rPr lang="en-IN" i="1" dirty="0"/>
              <a:t>Source </a:t>
            </a:r>
            <a:r>
              <a:rPr lang="en-IN" dirty="0"/>
              <a:t>to </a:t>
            </a:r>
            <a:r>
              <a:rPr lang="en-IN" i="1" dirty="0"/>
              <a:t>Destination </a:t>
            </a:r>
            <a:r>
              <a:rPr lang="en-IN" dirty="0"/>
              <a:t>tower,</a:t>
            </a:r>
          </a:p>
          <a:p>
            <a:r>
              <a:rPr lang="en-IN" dirty="0" smtClean="0"/>
              <a:t>Move </a:t>
            </a:r>
            <a:r>
              <a:rPr lang="en-IN" dirty="0"/>
              <a:t>the </a:t>
            </a:r>
            <a:r>
              <a:rPr lang="en-IN" i="1" dirty="0"/>
              <a:t>n </a:t>
            </a:r>
            <a:r>
              <a:rPr lang="en-IN" dirty="0"/>
              <a:t>– 1 disks from </a:t>
            </a:r>
            <a:r>
              <a:rPr lang="en-IN" i="1" dirty="0"/>
              <a:t>Auxiliary </a:t>
            </a:r>
            <a:r>
              <a:rPr lang="en-IN" dirty="0"/>
              <a:t>tower to </a:t>
            </a:r>
            <a:r>
              <a:rPr lang="en-IN" i="1" dirty="0"/>
              <a:t>Destination </a:t>
            </a:r>
            <a:r>
              <a:rPr lang="en-IN" dirty="0"/>
              <a:t>tower.</a:t>
            </a:r>
          </a:p>
          <a:p>
            <a:r>
              <a:rPr lang="en-IN" dirty="0" smtClean="0"/>
              <a:t>Transferring </a:t>
            </a:r>
            <a:r>
              <a:rPr lang="en-IN" dirty="0"/>
              <a:t>the top </a:t>
            </a:r>
            <a:r>
              <a:rPr lang="en-IN" i="1" dirty="0"/>
              <a:t>n </a:t>
            </a:r>
            <a:r>
              <a:rPr lang="en-IN" dirty="0"/>
              <a:t>– 1 disks from </a:t>
            </a:r>
            <a:r>
              <a:rPr lang="en-IN" i="1" dirty="0"/>
              <a:t>Source </a:t>
            </a:r>
            <a:r>
              <a:rPr lang="en-IN" dirty="0"/>
              <a:t>to </a:t>
            </a:r>
            <a:r>
              <a:rPr lang="en-IN" i="1" dirty="0"/>
              <a:t>Auxiliary </a:t>
            </a:r>
            <a:r>
              <a:rPr lang="en-IN" dirty="0"/>
              <a:t>tower can again be </a:t>
            </a:r>
            <a:r>
              <a:rPr lang="en-IN" dirty="0" smtClean="0"/>
              <a:t>thought of </a:t>
            </a:r>
            <a:r>
              <a:rPr lang="en-IN" dirty="0"/>
              <a:t>as a fresh problem and can be solved in the same manner. </a:t>
            </a:r>
          </a:p>
        </p:txBody>
      </p:sp>
    </p:spTree>
    <p:extLst>
      <p:ext uri="{BB962C8B-B14F-4D97-AF65-F5344CB8AC3E}">
        <p14:creationId xmlns:p14="http://schemas.microsoft.com/office/powerpoint/2010/main" val="2591424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stack?</a:t>
            </a:r>
            <a:endParaRPr lang="en-IN" dirty="0"/>
          </a:p>
        </p:txBody>
      </p:sp>
      <p:sp>
        <p:nvSpPr>
          <p:cNvPr id="3" name="Content Placeholder 2"/>
          <p:cNvSpPr>
            <a:spLocks noGrp="1"/>
          </p:cNvSpPr>
          <p:nvPr>
            <p:ph idx="1"/>
          </p:nvPr>
        </p:nvSpPr>
        <p:spPr/>
        <p:txBody>
          <a:bodyPr/>
          <a:lstStyle/>
          <a:p>
            <a:pPr marL="0" indent="0" algn="just">
              <a:spcBef>
                <a:spcPts val="0"/>
              </a:spcBef>
              <a:buNone/>
            </a:pPr>
            <a:r>
              <a:rPr lang="en-IN" dirty="0"/>
              <a:t>A </a:t>
            </a:r>
            <a:r>
              <a:rPr lang="en-IN" i="1" dirty="0"/>
              <a:t>stack </a:t>
            </a:r>
            <a:r>
              <a:rPr lang="en-IN" dirty="0"/>
              <a:t>is an ordered list in which insertion and deletion are done at one end, </a:t>
            </a:r>
            <a:r>
              <a:rPr lang="en-IN" dirty="0" smtClean="0"/>
              <a:t>called </a:t>
            </a:r>
            <a:r>
              <a:rPr lang="en-IN" i="1" dirty="0" smtClean="0"/>
              <a:t>top</a:t>
            </a:r>
            <a:r>
              <a:rPr lang="en-IN" dirty="0"/>
              <a:t>. The last element inserted is the first one to be deleted. Hence, it is called the Last in First </a:t>
            </a:r>
            <a:r>
              <a:rPr lang="en-IN" dirty="0" smtClean="0"/>
              <a:t>out (LIFO</a:t>
            </a:r>
            <a:r>
              <a:rPr lang="en-IN" dirty="0"/>
              <a:t>) or First in Last out (FILO) list.</a:t>
            </a:r>
          </a:p>
        </p:txBody>
      </p:sp>
    </p:spTree>
    <p:extLst>
      <p:ext uri="{BB962C8B-B14F-4D97-AF65-F5344CB8AC3E}">
        <p14:creationId xmlns:p14="http://schemas.microsoft.com/office/powerpoint/2010/main" val="2999878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29600" cy="1143000"/>
          </a:xfrm>
        </p:spPr>
        <p:txBody>
          <a:bodyPr/>
          <a:lstStyle/>
          <a:p>
            <a:r>
              <a:rPr lang="en-IN" dirty="0" smtClean="0"/>
              <a:t>Backtracking</a:t>
            </a:r>
            <a:endParaRPr lang="en-IN" dirty="0"/>
          </a:p>
        </p:txBody>
      </p:sp>
    </p:spTree>
    <p:extLst>
      <p:ext uri="{BB962C8B-B14F-4D97-AF65-F5344CB8AC3E}">
        <p14:creationId xmlns:p14="http://schemas.microsoft.com/office/powerpoint/2010/main" val="4180556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fontScale="92500" lnSpcReduction="10000"/>
          </a:bodyPr>
          <a:lstStyle/>
          <a:p>
            <a:pPr marL="0" indent="0" algn="just">
              <a:buNone/>
            </a:pPr>
            <a:r>
              <a:rPr lang="en-IN" dirty="0"/>
              <a:t>Backtracking is an improvement of the brute force approach. It systematically searches for </a:t>
            </a:r>
            <a:r>
              <a:rPr lang="en-IN" dirty="0" smtClean="0"/>
              <a:t>a solution </a:t>
            </a:r>
            <a:r>
              <a:rPr lang="en-IN" dirty="0"/>
              <a:t>to a problem among all available options. In backtracking, we start with one </a:t>
            </a:r>
            <a:r>
              <a:rPr lang="en-IN" dirty="0" smtClean="0"/>
              <a:t>possible option </a:t>
            </a:r>
            <a:r>
              <a:rPr lang="en-IN" dirty="0"/>
              <a:t>out of many available options and try to solve the problem if we are able to solve </a:t>
            </a:r>
            <a:r>
              <a:rPr lang="en-IN" dirty="0" smtClean="0"/>
              <a:t>the problem </a:t>
            </a:r>
            <a:r>
              <a:rPr lang="en-IN" dirty="0"/>
              <a:t>with the selected move then we will print the solution else we will backtrack and </a:t>
            </a:r>
            <a:r>
              <a:rPr lang="en-IN" dirty="0" smtClean="0"/>
              <a:t>select some </a:t>
            </a:r>
            <a:r>
              <a:rPr lang="en-IN" dirty="0"/>
              <a:t>other option and try to solve it. If none if the options work out we will claim that there is </a:t>
            </a:r>
            <a:r>
              <a:rPr lang="en-IN" dirty="0" smtClean="0"/>
              <a:t>no solution </a:t>
            </a:r>
            <a:r>
              <a:rPr lang="en-IN" dirty="0"/>
              <a:t>for </a:t>
            </a:r>
            <a:r>
              <a:rPr lang="en-IN" dirty="0" smtClean="0"/>
              <a:t>the problem.</a:t>
            </a:r>
            <a:endParaRPr lang="en-IN" dirty="0"/>
          </a:p>
        </p:txBody>
      </p:sp>
    </p:spTree>
    <p:extLst>
      <p:ext uri="{BB962C8B-B14F-4D97-AF65-F5344CB8AC3E}">
        <p14:creationId xmlns:p14="http://schemas.microsoft.com/office/powerpoint/2010/main" val="4094317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Backtracking example</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IN" dirty="0"/>
              <a:t>Let's take a situation. Suppose you are standing in front of three tunnels, one of which is having a bag of gold at its end, but you don't know which one. So you'll try all three. </a:t>
            </a:r>
            <a:endParaRPr lang="en-IN" dirty="0" smtClean="0"/>
          </a:p>
          <a:p>
            <a:pPr marL="0" indent="0" algn="just">
              <a:buNone/>
            </a:pPr>
            <a:r>
              <a:rPr lang="en-IN" dirty="0" smtClean="0"/>
              <a:t>First </a:t>
            </a:r>
            <a:r>
              <a:rPr lang="en-IN" dirty="0"/>
              <a:t>go in tunnel 1, if that is not the one, then come out of it, and go into tunnel 2, and again if that is not the one, come out of it and go into tunnel 3. </a:t>
            </a:r>
            <a:endParaRPr lang="en-IN" dirty="0" smtClean="0"/>
          </a:p>
          <a:p>
            <a:pPr marL="0" indent="0" algn="just">
              <a:buNone/>
            </a:pPr>
            <a:r>
              <a:rPr lang="en-IN" dirty="0" smtClean="0"/>
              <a:t>So </a:t>
            </a:r>
            <a:r>
              <a:rPr lang="en-IN" dirty="0"/>
              <a:t>basically in backtracking we attempt solving a sub-problem, and if we don't reach the desired solution, then undo whatever we did for solving that sub-problem, and try solving another sub-problem.</a:t>
            </a:r>
          </a:p>
          <a:p>
            <a:pPr marL="0" indent="0">
              <a:buNone/>
            </a:pPr>
            <a:endParaRPr lang="en-IN" dirty="0"/>
          </a:p>
        </p:txBody>
      </p:sp>
    </p:spTree>
    <p:extLst>
      <p:ext uri="{BB962C8B-B14F-4D97-AF65-F5344CB8AC3E}">
        <p14:creationId xmlns:p14="http://schemas.microsoft.com/office/powerpoint/2010/main" val="74033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N-Queens puzzle</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IN" dirty="0"/>
              <a:t>Place the queens column wise, start from the left most column</a:t>
            </a:r>
          </a:p>
          <a:p>
            <a:pPr fontAlgn="base"/>
            <a:r>
              <a:rPr lang="en-IN" dirty="0"/>
              <a:t>If all queens are placed.</a:t>
            </a:r>
          </a:p>
          <a:p>
            <a:pPr lvl="1" fontAlgn="base"/>
            <a:r>
              <a:rPr lang="en-IN" dirty="0"/>
              <a:t>return true and print the solution matrix.</a:t>
            </a:r>
          </a:p>
          <a:p>
            <a:pPr fontAlgn="base"/>
            <a:r>
              <a:rPr lang="en-IN" dirty="0"/>
              <a:t>Else</a:t>
            </a:r>
          </a:p>
          <a:p>
            <a:pPr lvl="1" fontAlgn="base"/>
            <a:r>
              <a:rPr lang="en-IN" dirty="0"/>
              <a:t>Try all the rows in the current column.</a:t>
            </a:r>
          </a:p>
          <a:p>
            <a:pPr lvl="1" fontAlgn="base"/>
            <a:r>
              <a:rPr lang="en-IN" dirty="0"/>
              <a:t>Check if queen can be placed here safely if yes mark the current cell in solution matrix as 1 and try to solve the rest of the problem recursively.</a:t>
            </a:r>
          </a:p>
          <a:p>
            <a:pPr lvl="1" fontAlgn="base"/>
            <a:r>
              <a:rPr lang="en-IN" dirty="0"/>
              <a:t>If placing the queen in above step leads to the solution return true.</a:t>
            </a:r>
          </a:p>
          <a:p>
            <a:pPr lvl="1" fontAlgn="base"/>
            <a:r>
              <a:rPr lang="en-IN" dirty="0"/>
              <a:t>If placing the queen in above step does not lead to the solution , BACKTRACK, mark the current cell in solution matrix as 0 and return false.</a:t>
            </a:r>
          </a:p>
          <a:p>
            <a:pPr fontAlgn="base"/>
            <a:r>
              <a:rPr lang="en-IN" dirty="0"/>
              <a:t>If all the rows are tried and nothing worked, return false and print NO SOLUTION.</a:t>
            </a:r>
          </a:p>
          <a:p>
            <a:endParaRPr lang="en-IN" dirty="0"/>
          </a:p>
        </p:txBody>
      </p:sp>
    </p:spTree>
    <p:extLst>
      <p:ext uri="{BB962C8B-B14F-4D97-AF65-F5344CB8AC3E}">
        <p14:creationId xmlns:p14="http://schemas.microsoft.com/office/powerpoint/2010/main" val="813293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32656"/>
            <a:ext cx="6048672" cy="606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830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Queue</a:t>
            </a:r>
            <a:endParaRPr lang="en-IN" dirty="0"/>
          </a:p>
        </p:txBody>
      </p:sp>
    </p:spTree>
    <p:extLst>
      <p:ext uri="{BB962C8B-B14F-4D97-AF65-F5344CB8AC3E}">
        <p14:creationId xmlns:p14="http://schemas.microsoft.com/office/powerpoint/2010/main" val="2323900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a:t>
            </a:r>
            <a:r>
              <a:rPr lang="en-IN" dirty="0" smtClean="0"/>
              <a:t>queue?</a:t>
            </a:r>
            <a:endParaRPr lang="en-US" dirty="0"/>
          </a:p>
        </p:txBody>
      </p:sp>
      <p:sp>
        <p:nvSpPr>
          <p:cNvPr id="3" name="Content Placeholder 2"/>
          <p:cNvSpPr>
            <a:spLocks noGrp="1"/>
          </p:cNvSpPr>
          <p:nvPr>
            <p:ph idx="1"/>
          </p:nvPr>
        </p:nvSpPr>
        <p:spPr/>
        <p:txBody>
          <a:bodyPr/>
          <a:lstStyle/>
          <a:p>
            <a:pPr algn="just"/>
            <a:r>
              <a:rPr lang="en-IN" dirty="0"/>
              <a:t>A </a:t>
            </a:r>
            <a:r>
              <a:rPr lang="en-IN" i="1" dirty="0"/>
              <a:t>queue </a:t>
            </a:r>
            <a:r>
              <a:rPr lang="en-IN" dirty="0"/>
              <a:t>is an ordered list in which insertions are done at one end (</a:t>
            </a:r>
            <a:r>
              <a:rPr lang="en-IN" i="1" dirty="0"/>
              <a:t>rear</a:t>
            </a:r>
            <a:r>
              <a:rPr lang="en-IN" dirty="0"/>
              <a:t>) </a:t>
            </a:r>
            <a:r>
              <a:rPr lang="en-IN" dirty="0" smtClean="0"/>
              <a:t>and deletions </a:t>
            </a:r>
            <a:r>
              <a:rPr lang="en-IN" dirty="0"/>
              <a:t>are done at other end (</a:t>
            </a:r>
            <a:r>
              <a:rPr lang="en-IN" i="1" dirty="0"/>
              <a:t>front</a:t>
            </a:r>
            <a:r>
              <a:rPr lang="en-IN" dirty="0"/>
              <a:t>). The first element to be inserted is the first one to </a:t>
            </a:r>
            <a:r>
              <a:rPr lang="en-IN" dirty="0" smtClean="0"/>
              <a:t>be deleted. Hence</a:t>
            </a:r>
            <a:r>
              <a:rPr lang="en-IN" dirty="0"/>
              <a:t>, it is called First in First out (FIFO) or Last in Last out (LILO) list.</a:t>
            </a:r>
            <a:endParaRPr lang="en-US" dirty="0"/>
          </a:p>
        </p:txBody>
      </p:sp>
    </p:spTree>
    <p:extLst>
      <p:ext uri="{BB962C8B-B14F-4D97-AF65-F5344CB8AC3E}">
        <p14:creationId xmlns:p14="http://schemas.microsoft.com/office/powerpoint/2010/main" val="3781863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queue</a:t>
            </a:r>
            <a:endParaRPr lang="en-US" dirty="0"/>
          </a:p>
        </p:txBody>
      </p:sp>
      <p:sp>
        <p:nvSpPr>
          <p:cNvPr id="3" name="Content Placeholder 2"/>
          <p:cNvSpPr>
            <a:spLocks noGrp="1"/>
          </p:cNvSpPr>
          <p:nvPr>
            <p:ph idx="1"/>
          </p:nvPr>
        </p:nvSpPr>
        <p:spPr/>
        <p:txBody>
          <a:bodyPr>
            <a:normAutofit/>
          </a:bodyPr>
          <a:lstStyle/>
          <a:p>
            <a:r>
              <a:rPr lang="en-IN" dirty="0"/>
              <a:t>Operating systems schedule jobs (with equal priority) in the order of arrival (e.g., </a:t>
            </a:r>
            <a:r>
              <a:rPr lang="en-IN" dirty="0" smtClean="0"/>
              <a:t>a </a:t>
            </a:r>
            <a:r>
              <a:rPr lang="en-US" dirty="0" smtClean="0"/>
              <a:t>print </a:t>
            </a:r>
            <a:r>
              <a:rPr lang="en-US" dirty="0"/>
              <a:t>queue</a:t>
            </a:r>
            <a:r>
              <a:rPr lang="en-US" dirty="0" smtClean="0"/>
              <a:t>)</a:t>
            </a:r>
            <a:endParaRPr lang="en-US" dirty="0"/>
          </a:p>
          <a:p>
            <a:r>
              <a:rPr lang="en-IN" dirty="0" smtClean="0"/>
              <a:t>Simulation </a:t>
            </a:r>
            <a:r>
              <a:rPr lang="en-IN" dirty="0"/>
              <a:t>of real-world queues such as lines at a ticket counter or any other </a:t>
            </a:r>
            <a:r>
              <a:rPr lang="en-IN" dirty="0" smtClean="0"/>
              <a:t>first come</a:t>
            </a:r>
            <a:r>
              <a:rPr lang="en-IN" dirty="0"/>
              <a:t> </a:t>
            </a:r>
            <a:r>
              <a:rPr lang="en-IN" dirty="0" smtClean="0"/>
              <a:t>first-served scenario requires </a:t>
            </a:r>
            <a:r>
              <a:rPr lang="en-IN" dirty="0"/>
              <a:t>a </a:t>
            </a:r>
            <a:r>
              <a:rPr lang="en-IN" dirty="0" smtClean="0"/>
              <a:t>queue</a:t>
            </a:r>
            <a:endParaRPr lang="en-IN" dirty="0"/>
          </a:p>
          <a:p>
            <a:r>
              <a:rPr lang="en-US" dirty="0" smtClean="0"/>
              <a:t>Multiprogramming</a:t>
            </a:r>
            <a:endParaRPr lang="en-US" dirty="0"/>
          </a:p>
          <a:p>
            <a:r>
              <a:rPr lang="en-IN" dirty="0" smtClean="0"/>
              <a:t>Waiting </a:t>
            </a:r>
            <a:r>
              <a:rPr lang="en-IN" dirty="0"/>
              <a:t>times of customers at call </a:t>
            </a:r>
            <a:r>
              <a:rPr lang="en-IN" dirty="0" err="1" smtClean="0"/>
              <a:t>center</a:t>
            </a:r>
            <a:endParaRPr lang="en-IN" dirty="0"/>
          </a:p>
        </p:txBody>
      </p:sp>
    </p:spTree>
    <p:extLst>
      <p:ext uri="{BB962C8B-B14F-4D97-AF65-F5344CB8AC3E}">
        <p14:creationId xmlns:p14="http://schemas.microsoft.com/office/powerpoint/2010/main" val="3070694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50096"/>
            <a:ext cx="8229600" cy="1143000"/>
          </a:xfrm>
        </p:spPr>
        <p:txBody>
          <a:bodyPr/>
          <a:lstStyle/>
          <a:p>
            <a:r>
              <a:rPr lang="en-IN" dirty="0" smtClean="0"/>
              <a:t>Linked List representation of queue</a:t>
            </a:r>
            <a:endParaRPr lang="en-IN" dirty="0"/>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t>Array representation of queue</a:t>
            </a:r>
            <a:endParaRPr lang="en-IN"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437112"/>
            <a:ext cx="6596780"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642" y="1700808"/>
            <a:ext cx="6840760" cy="897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644008" y="1619508"/>
            <a:ext cx="720080" cy="369332"/>
          </a:xfrm>
          <a:prstGeom prst="rect">
            <a:avLst/>
          </a:prstGeom>
          <a:noFill/>
        </p:spPr>
        <p:txBody>
          <a:bodyPr wrap="square" rtlCol="0">
            <a:spAutoFit/>
          </a:bodyPr>
          <a:lstStyle/>
          <a:p>
            <a:r>
              <a:rPr lang="en-US" dirty="0" smtClean="0"/>
              <a:t>Rear</a:t>
            </a:r>
            <a:endParaRPr lang="en-US" dirty="0"/>
          </a:p>
        </p:txBody>
      </p:sp>
      <p:sp>
        <p:nvSpPr>
          <p:cNvPr id="11" name="TextBox 10"/>
          <p:cNvSpPr txBox="1"/>
          <p:nvPr/>
        </p:nvSpPr>
        <p:spPr>
          <a:xfrm>
            <a:off x="1331640" y="1619508"/>
            <a:ext cx="720080" cy="369332"/>
          </a:xfrm>
          <a:prstGeom prst="rect">
            <a:avLst/>
          </a:prstGeom>
          <a:noFill/>
        </p:spPr>
        <p:txBody>
          <a:bodyPr wrap="square" rtlCol="0">
            <a:spAutoFit/>
          </a:bodyPr>
          <a:lstStyle/>
          <a:p>
            <a:r>
              <a:rPr lang="en-US" dirty="0" smtClean="0"/>
              <a:t>Front</a:t>
            </a:r>
            <a:endParaRPr lang="en-US" dirty="0"/>
          </a:p>
        </p:txBody>
      </p:sp>
    </p:spTree>
    <p:extLst>
      <p:ext uri="{BB962C8B-B14F-4D97-AF65-F5344CB8AC3E}">
        <p14:creationId xmlns:p14="http://schemas.microsoft.com/office/powerpoint/2010/main" val="418998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Linked List representation of queue</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err="1"/>
              <a:t>struct</a:t>
            </a:r>
            <a:r>
              <a:rPr lang="en-IN" dirty="0"/>
              <a:t> node</a:t>
            </a:r>
          </a:p>
          <a:p>
            <a:pPr marL="0" indent="0">
              <a:buNone/>
            </a:pPr>
            <a:r>
              <a:rPr lang="en-IN" dirty="0"/>
              <a:t>{</a:t>
            </a:r>
          </a:p>
          <a:p>
            <a:pPr marL="0" indent="0">
              <a:buNone/>
            </a:pPr>
            <a:r>
              <a:rPr lang="en-IN" dirty="0" err="1"/>
              <a:t>int</a:t>
            </a:r>
            <a:r>
              <a:rPr lang="en-IN" dirty="0"/>
              <a:t> data;</a:t>
            </a:r>
          </a:p>
          <a:p>
            <a:pPr marL="0" indent="0">
              <a:buNone/>
            </a:pPr>
            <a:r>
              <a:rPr lang="en-IN" dirty="0" err="1"/>
              <a:t>struct</a:t>
            </a:r>
            <a:r>
              <a:rPr lang="en-IN" dirty="0"/>
              <a:t> node *next;</a:t>
            </a:r>
          </a:p>
          <a:p>
            <a:pPr marL="0" indent="0">
              <a:buNone/>
            </a:pPr>
            <a:r>
              <a:rPr lang="en-IN" dirty="0" smtClean="0"/>
              <a:t>};</a:t>
            </a:r>
          </a:p>
          <a:p>
            <a:pPr marL="0" indent="0">
              <a:buNone/>
            </a:pPr>
            <a:endParaRPr lang="en-IN" dirty="0"/>
          </a:p>
          <a:p>
            <a:pPr marL="0" indent="0">
              <a:buNone/>
            </a:pPr>
            <a:r>
              <a:rPr lang="en-IN" dirty="0" err="1"/>
              <a:t>struct</a:t>
            </a:r>
            <a:r>
              <a:rPr lang="en-IN" dirty="0"/>
              <a:t> queue</a:t>
            </a:r>
          </a:p>
          <a:p>
            <a:pPr marL="0" indent="0">
              <a:buNone/>
            </a:pPr>
            <a:r>
              <a:rPr lang="en-IN" dirty="0"/>
              <a:t>{</a:t>
            </a:r>
          </a:p>
          <a:p>
            <a:pPr marL="0" indent="0">
              <a:buNone/>
            </a:pPr>
            <a:r>
              <a:rPr lang="en-IN" dirty="0" err="1"/>
              <a:t>struct</a:t>
            </a:r>
            <a:r>
              <a:rPr lang="en-IN" dirty="0"/>
              <a:t> node *front;</a:t>
            </a:r>
          </a:p>
          <a:p>
            <a:pPr marL="0" indent="0">
              <a:buNone/>
            </a:pPr>
            <a:r>
              <a:rPr lang="en-IN" dirty="0" err="1"/>
              <a:t>struct</a:t>
            </a:r>
            <a:r>
              <a:rPr lang="en-IN" dirty="0"/>
              <a:t> node *rear;</a:t>
            </a:r>
          </a:p>
          <a:p>
            <a:pPr marL="0" indent="0">
              <a:buNone/>
            </a:pPr>
            <a:r>
              <a:rPr lang="en-IN" dirty="0"/>
              <a:t>};</a:t>
            </a:r>
          </a:p>
        </p:txBody>
      </p:sp>
    </p:spTree>
    <p:extLst>
      <p:ext uri="{BB962C8B-B14F-4D97-AF65-F5344CB8AC3E}">
        <p14:creationId xmlns:p14="http://schemas.microsoft.com/office/powerpoint/2010/main" val="289783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50096"/>
            <a:ext cx="8229600" cy="1143000"/>
          </a:xfrm>
        </p:spPr>
        <p:txBody>
          <a:bodyPr/>
          <a:lstStyle/>
          <a:p>
            <a:r>
              <a:rPr lang="en-IN" dirty="0" smtClean="0"/>
              <a:t>Linked List representation of stack</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700808"/>
            <a:ext cx="63341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t>Array representation of stack</a:t>
            </a:r>
            <a:endParaRPr lang="en-I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4471392"/>
            <a:ext cx="64865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7691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a:t>
            </a:r>
            <a:r>
              <a:rPr lang="en-US" b="1" dirty="0"/>
              <a:t> </a:t>
            </a:r>
            <a:r>
              <a:rPr lang="en-US" dirty="0"/>
              <a:t>Queue Operations</a:t>
            </a:r>
          </a:p>
        </p:txBody>
      </p:sp>
      <p:sp>
        <p:nvSpPr>
          <p:cNvPr id="3" name="Content Placeholder 2"/>
          <p:cNvSpPr>
            <a:spLocks noGrp="1"/>
          </p:cNvSpPr>
          <p:nvPr>
            <p:ph idx="1"/>
          </p:nvPr>
        </p:nvSpPr>
        <p:spPr/>
        <p:txBody>
          <a:bodyPr/>
          <a:lstStyle/>
          <a:p>
            <a:r>
              <a:rPr lang="en-IN" dirty="0" err="1"/>
              <a:t>EnQueue</a:t>
            </a:r>
            <a:r>
              <a:rPr lang="en-IN" dirty="0"/>
              <a:t>(</a:t>
            </a:r>
            <a:r>
              <a:rPr lang="en-IN" dirty="0" err="1"/>
              <a:t>int</a:t>
            </a:r>
            <a:r>
              <a:rPr lang="en-IN" dirty="0"/>
              <a:t> data): Inserts an element at the end of the </a:t>
            </a:r>
            <a:r>
              <a:rPr lang="en-IN" dirty="0" smtClean="0"/>
              <a:t>queue</a:t>
            </a:r>
          </a:p>
          <a:p>
            <a:endParaRPr lang="en-IN" dirty="0"/>
          </a:p>
          <a:p>
            <a:r>
              <a:rPr lang="en-IN" dirty="0" err="1" smtClean="0"/>
              <a:t>DeQueue</a:t>
            </a:r>
            <a:r>
              <a:rPr lang="en-IN" dirty="0"/>
              <a:t>(): Removes and returns the element at the front of the queue</a:t>
            </a:r>
            <a:endParaRPr lang="en-US" dirty="0"/>
          </a:p>
        </p:txBody>
      </p:sp>
    </p:spTree>
    <p:extLst>
      <p:ext uri="{BB962C8B-B14F-4D97-AF65-F5344CB8AC3E}">
        <p14:creationId xmlns:p14="http://schemas.microsoft.com/office/powerpoint/2010/main" val="40808236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EnQueue</a:t>
            </a:r>
            <a:r>
              <a:rPr lang="en-US" dirty="0" smtClean="0"/>
              <a:t> operation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Step 1: IF REAR = MAX-1</a:t>
            </a:r>
          </a:p>
          <a:p>
            <a:pPr marL="0" indent="0">
              <a:buNone/>
            </a:pPr>
            <a:r>
              <a:rPr lang="en-US" dirty="0" smtClean="0"/>
              <a:t>	PRINT </a:t>
            </a:r>
            <a:r>
              <a:rPr lang="en-US" dirty="0"/>
              <a:t>OVERFLOW</a:t>
            </a:r>
          </a:p>
          <a:p>
            <a:pPr marL="0" indent="0">
              <a:buNone/>
            </a:pPr>
            <a:r>
              <a:rPr lang="en-US" dirty="0" smtClean="0"/>
              <a:t>	</a:t>
            </a:r>
            <a:r>
              <a:rPr lang="en-US" dirty="0" err="1" smtClean="0"/>
              <a:t>Goto</a:t>
            </a:r>
            <a:r>
              <a:rPr lang="en-US" dirty="0" smtClean="0"/>
              <a:t> </a:t>
            </a:r>
            <a:r>
              <a:rPr lang="en-US" dirty="0"/>
              <a:t>step 4</a:t>
            </a:r>
          </a:p>
          <a:p>
            <a:pPr marL="0" indent="0">
              <a:buNone/>
            </a:pPr>
            <a:r>
              <a:rPr lang="en-US" dirty="0" smtClean="0"/>
              <a:t>	[</a:t>
            </a:r>
            <a:r>
              <a:rPr lang="en-US" dirty="0"/>
              <a:t>END OF IF]</a:t>
            </a:r>
          </a:p>
          <a:p>
            <a:pPr marL="0" indent="0">
              <a:buNone/>
            </a:pPr>
            <a:r>
              <a:rPr lang="en-IN" dirty="0"/>
              <a:t>Step 2: IF FRONT = -1 and REAR = -1</a:t>
            </a:r>
          </a:p>
          <a:p>
            <a:pPr marL="0" indent="0">
              <a:buNone/>
            </a:pPr>
            <a:r>
              <a:rPr lang="en-US" dirty="0" smtClean="0"/>
              <a:t>		SET </a:t>
            </a:r>
            <a:r>
              <a:rPr lang="en-US" dirty="0"/>
              <a:t>FRONT = REAR </a:t>
            </a:r>
            <a:r>
              <a:rPr lang="en-US" dirty="0" smtClean="0"/>
              <a:t>= 0</a:t>
            </a:r>
            <a:endParaRPr lang="en-US" dirty="0"/>
          </a:p>
          <a:p>
            <a:pPr marL="0" indent="0">
              <a:buNone/>
            </a:pPr>
            <a:r>
              <a:rPr lang="en-US" dirty="0" smtClean="0"/>
              <a:t>	ELSE</a:t>
            </a:r>
            <a:endParaRPr lang="en-US" dirty="0"/>
          </a:p>
          <a:p>
            <a:pPr marL="0" indent="0">
              <a:buNone/>
            </a:pPr>
            <a:r>
              <a:rPr lang="en-US" dirty="0" smtClean="0"/>
              <a:t>		SET </a:t>
            </a:r>
            <a:r>
              <a:rPr lang="en-US" dirty="0"/>
              <a:t>REAR = REAR + 1</a:t>
            </a:r>
          </a:p>
          <a:p>
            <a:pPr marL="0" indent="0">
              <a:buNone/>
            </a:pPr>
            <a:r>
              <a:rPr lang="en-US" dirty="0" smtClean="0"/>
              <a:t>	[</a:t>
            </a:r>
            <a:r>
              <a:rPr lang="en-US" dirty="0"/>
              <a:t>END OF IF]</a:t>
            </a:r>
          </a:p>
          <a:p>
            <a:pPr marL="0" indent="0">
              <a:buNone/>
            </a:pPr>
            <a:r>
              <a:rPr lang="en-IN" dirty="0"/>
              <a:t>Step 3: SET QUEUE[REAR] = NUM</a:t>
            </a:r>
          </a:p>
          <a:p>
            <a:pPr marL="0" indent="0">
              <a:buNone/>
            </a:pPr>
            <a:r>
              <a:rPr lang="en-US" dirty="0"/>
              <a:t>Step 4: EXIT</a:t>
            </a:r>
          </a:p>
        </p:txBody>
      </p:sp>
    </p:spTree>
    <p:extLst>
      <p:ext uri="{BB962C8B-B14F-4D97-AF65-F5344CB8AC3E}">
        <p14:creationId xmlns:p14="http://schemas.microsoft.com/office/powerpoint/2010/main" val="2009014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DeQueue</a:t>
            </a:r>
            <a:r>
              <a:rPr lang="en-US" dirty="0" smtClean="0"/>
              <a:t> </a:t>
            </a:r>
            <a:r>
              <a:rPr lang="en-US" dirty="0"/>
              <a:t>operation</a:t>
            </a:r>
          </a:p>
        </p:txBody>
      </p:sp>
      <p:sp>
        <p:nvSpPr>
          <p:cNvPr id="3" name="Content Placeholder 2"/>
          <p:cNvSpPr>
            <a:spLocks noGrp="1"/>
          </p:cNvSpPr>
          <p:nvPr>
            <p:ph idx="1"/>
          </p:nvPr>
        </p:nvSpPr>
        <p:spPr/>
        <p:txBody>
          <a:bodyPr>
            <a:normAutofit/>
          </a:bodyPr>
          <a:lstStyle/>
          <a:p>
            <a:pPr marL="0" indent="0">
              <a:buNone/>
            </a:pPr>
            <a:r>
              <a:rPr lang="en-IN" dirty="0"/>
              <a:t>Step 1: IF FRONT = -1 OR FRONT &gt; REAR</a:t>
            </a:r>
          </a:p>
          <a:p>
            <a:pPr marL="0" indent="0">
              <a:buNone/>
            </a:pPr>
            <a:r>
              <a:rPr lang="en-US" dirty="0" smtClean="0"/>
              <a:t>		PRINT </a:t>
            </a:r>
            <a:r>
              <a:rPr lang="en-US" dirty="0"/>
              <a:t>UNDERFLOW</a:t>
            </a:r>
          </a:p>
          <a:p>
            <a:pPr marL="0" indent="0">
              <a:buNone/>
            </a:pPr>
            <a:r>
              <a:rPr lang="en-US" dirty="0" smtClean="0"/>
              <a:t>	ELSE</a:t>
            </a:r>
            <a:endParaRPr lang="en-US" dirty="0"/>
          </a:p>
          <a:p>
            <a:pPr marL="0" indent="0">
              <a:buNone/>
            </a:pPr>
            <a:r>
              <a:rPr lang="en-US" dirty="0" smtClean="0"/>
              <a:t>		</a:t>
            </a:r>
            <a:r>
              <a:rPr lang="en-US" dirty="0"/>
              <a:t>SET VAL = QUEUE[FRONT</a:t>
            </a:r>
            <a:r>
              <a:rPr lang="en-US" dirty="0" smtClean="0"/>
              <a:t>]		</a:t>
            </a:r>
          </a:p>
          <a:p>
            <a:pPr marL="0" indent="0">
              <a:buNone/>
            </a:pPr>
            <a:r>
              <a:rPr lang="en-US" dirty="0" smtClean="0"/>
              <a:t>		SET </a:t>
            </a:r>
            <a:r>
              <a:rPr lang="en-US" dirty="0"/>
              <a:t>FRONT = FRONT + 1</a:t>
            </a:r>
          </a:p>
          <a:p>
            <a:pPr marL="0" indent="0">
              <a:buNone/>
            </a:pPr>
            <a:r>
              <a:rPr lang="en-US" dirty="0" smtClean="0"/>
              <a:t>	[</a:t>
            </a:r>
            <a:r>
              <a:rPr lang="en-US" dirty="0"/>
              <a:t>END OF IF]</a:t>
            </a:r>
          </a:p>
          <a:p>
            <a:pPr marL="0" indent="0">
              <a:buNone/>
            </a:pPr>
            <a:r>
              <a:rPr lang="en-US" dirty="0"/>
              <a:t>Step 2: </a:t>
            </a:r>
            <a:r>
              <a:rPr lang="en-US" dirty="0" smtClean="0"/>
              <a:t>EXIT</a:t>
            </a:r>
            <a:endParaRPr lang="en-US" dirty="0"/>
          </a:p>
        </p:txBody>
      </p:sp>
    </p:spTree>
    <p:extLst>
      <p:ext uri="{BB962C8B-B14F-4D97-AF65-F5344CB8AC3E}">
        <p14:creationId xmlns:p14="http://schemas.microsoft.com/office/powerpoint/2010/main" val="682315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EnQueue</a:t>
            </a:r>
            <a:r>
              <a:rPr lang="en-US" dirty="0"/>
              <a:t> </a:t>
            </a:r>
            <a:r>
              <a:rPr lang="en-US" dirty="0" smtClean="0"/>
              <a:t>operation (Linked list)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Step 1: Allocate memory for the new node and </a:t>
            </a:r>
            <a:r>
              <a:rPr lang="en-IN" dirty="0" smtClean="0"/>
              <a:t>name </a:t>
            </a:r>
            <a:r>
              <a:rPr lang="en-US" dirty="0" smtClean="0"/>
              <a:t>it </a:t>
            </a:r>
            <a:r>
              <a:rPr lang="en-US" dirty="0"/>
              <a:t>as </a:t>
            </a:r>
            <a:r>
              <a:rPr lang="en-US" dirty="0" smtClean="0"/>
              <a:t>PTR</a:t>
            </a:r>
          </a:p>
          <a:p>
            <a:pPr marL="0" indent="0">
              <a:buNone/>
            </a:pPr>
            <a:r>
              <a:rPr lang="nn-NO" dirty="0"/>
              <a:t>Step 2: SET PTR </a:t>
            </a:r>
            <a:r>
              <a:rPr lang="nn-NO" dirty="0" smtClean="0"/>
              <a:t>-&gt; DATA </a:t>
            </a:r>
            <a:r>
              <a:rPr lang="nn-NO" dirty="0"/>
              <a:t>= </a:t>
            </a:r>
            <a:r>
              <a:rPr lang="nn-NO" dirty="0" smtClean="0"/>
              <a:t>VAL</a:t>
            </a:r>
            <a:endParaRPr lang="en-US" dirty="0"/>
          </a:p>
          <a:p>
            <a:pPr marL="0" indent="0">
              <a:buNone/>
            </a:pPr>
            <a:r>
              <a:rPr lang="en-IN" dirty="0"/>
              <a:t>Step 3: IF FRONT = NULL</a:t>
            </a:r>
          </a:p>
          <a:p>
            <a:pPr marL="0" indent="0">
              <a:buNone/>
            </a:pPr>
            <a:r>
              <a:rPr lang="en-US" dirty="0" smtClean="0"/>
              <a:t>		SET </a:t>
            </a:r>
            <a:r>
              <a:rPr lang="en-US" dirty="0"/>
              <a:t>FRONT = REAR = </a:t>
            </a:r>
            <a:r>
              <a:rPr lang="en-US" dirty="0" smtClean="0"/>
              <a:t>PTR</a:t>
            </a:r>
          </a:p>
          <a:p>
            <a:pPr marL="0" indent="0">
              <a:buNone/>
            </a:pPr>
            <a:r>
              <a:rPr lang="en-US" dirty="0"/>
              <a:t>	</a:t>
            </a:r>
            <a:r>
              <a:rPr lang="en-US" dirty="0" smtClean="0"/>
              <a:t>	</a:t>
            </a:r>
            <a:r>
              <a:rPr lang="en-IN" dirty="0"/>
              <a:t>SET FRONT </a:t>
            </a:r>
            <a:r>
              <a:rPr lang="en-IN" dirty="0" smtClean="0"/>
              <a:t>-&gt; NEXT </a:t>
            </a:r>
            <a:r>
              <a:rPr lang="en-IN" dirty="0"/>
              <a:t>= REAR </a:t>
            </a:r>
            <a:r>
              <a:rPr lang="en-IN" dirty="0" smtClean="0"/>
              <a:t>-&gt; NEXT </a:t>
            </a:r>
            <a:r>
              <a:rPr lang="en-IN" dirty="0"/>
              <a:t>= </a:t>
            </a:r>
            <a:r>
              <a:rPr lang="en-IN" dirty="0" smtClean="0"/>
              <a:t>NULL</a:t>
            </a:r>
            <a:endParaRPr lang="en-US" dirty="0"/>
          </a:p>
          <a:p>
            <a:pPr marL="0" indent="0">
              <a:buNone/>
            </a:pPr>
            <a:r>
              <a:rPr lang="en-US" dirty="0" smtClean="0"/>
              <a:t>	ELSE</a:t>
            </a:r>
            <a:endParaRPr lang="en-US" dirty="0"/>
          </a:p>
          <a:p>
            <a:pPr marL="0" indent="0">
              <a:buNone/>
            </a:pPr>
            <a:r>
              <a:rPr lang="en-US" dirty="0" smtClean="0"/>
              <a:t>		SET </a:t>
            </a:r>
            <a:r>
              <a:rPr lang="en-US" dirty="0"/>
              <a:t>REAR </a:t>
            </a:r>
            <a:r>
              <a:rPr lang="en-IN" dirty="0"/>
              <a:t>-&gt; NEXT </a:t>
            </a:r>
            <a:r>
              <a:rPr lang="en-US" dirty="0" smtClean="0"/>
              <a:t>= PTR</a:t>
            </a:r>
          </a:p>
          <a:p>
            <a:pPr marL="0" indent="0">
              <a:buNone/>
            </a:pPr>
            <a:r>
              <a:rPr lang="en-US" dirty="0"/>
              <a:t>	</a:t>
            </a:r>
            <a:r>
              <a:rPr lang="en-US" dirty="0" smtClean="0"/>
              <a:t>	</a:t>
            </a:r>
            <a:r>
              <a:rPr lang="en-US" dirty="0"/>
              <a:t>SET REAR = PTR</a:t>
            </a:r>
          </a:p>
          <a:p>
            <a:pPr marL="0" indent="0">
              <a:buNone/>
            </a:pPr>
            <a:r>
              <a:rPr lang="en-US" dirty="0" smtClean="0"/>
              <a:t>		SET </a:t>
            </a:r>
            <a:r>
              <a:rPr lang="en-US" dirty="0"/>
              <a:t>REAR </a:t>
            </a:r>
            <a:r>
              <a:rPr lang="en-IN" dirty="0"/>
              <a:t>-&gt; </a:t>
            </a:r>
            <a:r>
              <a:rPr lang="en-US" dirty="0" smtClean="0"/>
              <a:t>NEXT </a:t>
            </a:r>
            <a:r>
              <a:rPr lang="en-US" dirty="0"/>
              <a:t>= </a:t>
            </a:r>
            <a:r>
              <a:rPr lang="en-US" dirty="0" smtClean="0"/>
              <a:t>NULL</a:t>
            </a:r>
            <a:endParaRPr lang="en-US" dirty="0"/>
          </a:p>
          <a:p>
            <a:pPr marL="0" indent="0">
              <a:buNone/>
            </a:pPr>
            <a:r>
              <a:rPr lang="en-US" dirty="0" smtClean="0"/>
              <a:t>	[</a:t>
            </a:r>
            <a:r>
              <a:rPr lang="en-US" dirty="0"/>
              <a:t>END OF IF]</a:t>
            </a:r>
          </a:p>
          <a:p>
            <a:pPr marL="0" indent="0">
              <a:buNone/>
            </a:pPr>
            <a:r>
              <a:rPr lang="en-US" dirty="0"/>
              <a:t>Step 4: </a:t>
            </a:r>
            <a:r>
              <a:rPr lang="en-US" dirty="0" smtClean="0"/>
              <a:t>END</a:t>
            </a:r>
            <a:endParaRPr lang="en-US" dirty="0"/>
          </a:p>
        </p:txBody>
      </p:sp>
    </p:spTree>
    <p:extLst>
      <p:ext uri="{BB962C8B-B14F-4D97-AF65-F5344CB8AC3E}">
        <p14:creationId xmlns:p14="http://schemas.microsoft.com/office/powerpoint/2010/main" val="32481928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DeQueue</a:t>
            </a:r>
            <a:r>
              <a:rPr lang="en-US" dirty="0"/>
              <a:t> </a:t>
            </a:r>
            <a:r>
              <a:rPr lang="en-US" dirty="0" smtClean="0"/>
              <a:t>operation (Linked list)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dirty="0"/>
              <a:t>Step 1: IF FRONT = NULL</a:t>
            </a:r>
          </a:p>
          <a:p>
            <a:pPr marL="0" indent="0">
              <a:buNone/>
            </a:pPr>
            <a:r>
              <a:rPr lang="en-US" dirty="0" smtClean="0"/>
              <a:t>		PRINT </a:t>
            </a:r>
            <a:r>
              <a:rPr lang="en-US" dirty="0"/>
              <a:t>Underflow</a:t>
            </a:r>
          </a:p>
          <a:p>
            <a:pPr marL="0" indent="0">
              <a:buNone/>
            </a:pPr>
            <a:r>
              <a:rPr lang="en-US" dirty="0" smtClean="0"/>
              <a:t>		Go </a:t>
            </a:r>
            <a:r>
              <a:rPr lang="en-US" dirty="0"/>
              <a:t>to Step 5</a:t>
            </a:r>
          </a:p>
          <a:p>
            <a:pPr marL="0" indent="0">
              <a:buNone/>
            </a:pPr>
            <a:r>
              <a:rPr lang="en-US" dirty="0" smtClean="0"/>
              <a:t>	[</a:t>
            </a:r>
            <a:r>
              <a:rPr lang="en-US" dirty="0"/>
              <a:t>END OF IF]</a:t>
            </a:r>
          </a:p>
          <a:p>
            <a:pPr marL="0" indent="0">
              <a:buNone/>
            </a:pPr>
            <a:r>
              <a:rPr lang="en-IN" dirty="0"/>
              <a:t>Step 2: SET PTR = </a:t>
            </a:r>
            <a:r>
              <a:rPr lang="en-IN" dirty="0" smtClean="0"/>
              <a:t>FRONT</a:t>
            </a:r>
          </a:p>
          <a:p>
            <a:pPr marL="0" indent="0">
              <a:buNone/>
            </a:pPr>
            <a:r>
              <a:rPr lang="en-IN" dirty="0"/>
              <a:t>Step 3: SET FRONT = FRONT -&gt; </a:t>
            </a:r>
            <a:r>
              <a:rPr lang="en-IN" dirty="0" smtClean="0"/>
              <a:t>NEXT</a:t>
            </a:r>
            <a:endParaRPr lang="en-IN" dirty="0"/>
          </a:p>
          <a:p>
            <a:pPr marL="0" indent="0">
              <a:buNone/>
            </a:pPr>
            <a:r>
              <a:rPr lang="en-US" dirty="0"/>
              <a:t>Step 4: FREE PTR</a:t>
            </a:r>
          </a:p>
          <a:p>
            <a:pPr marL="0" indent="0">
              <a:buNone/>
            </a:pPr>
            <a:r>
              <a:rPr lang="en-US" dirty="0"/>
              <a:t>Step 5: </a:t>
            </a:r>
            <a:r>
              <a:rPr lang="en-US" dirty="0" smtClean="0"/>
              <a:t>END</a:t>
            </a:r>
            <a:endParaRPr lang="en-US" dirty="0"/>
          </a:p>
        </p:txBody>
      </p:sp>
    </p:spTree>
    <p:extLst>
      <p:ext uri="{BB962C8B-B14F-4D97-AF65-F5344CB8AC3E}">
        <p14:creationId xmlns:p14="http://schemas.microsoft.com/office/powerpoint/2010/main" val="29056457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queues</a:t>
            </a:r>
            <a:endParaRPr lang="en-US" dirty="0"/>
          </a:p>
        </p:txBody>
      </p:sp>
      <p:sp>
        <p:nvSpPr>
          <p:cNvPr id="3" name="Content Placeholder 2"/>
          <p:cNvSpPr>
            <a:spLocks noGrp="1"/>
          </p:cNvSpPr>
          <p:nvPr>
            <p:ph idx="1"/>
          </p:nvPr>
        </p:nvSpPr>
        <p:spPr/>
        <p:txBody>
          <a:bodyPr/>
          <a:lstStyle/>
          <a:p>
            <a:r>
              <a:rPr lang="en-US" dirty="0" smtClean="0"/>
              <a:t>Circular queue</a:t>
            </a:r>
          </a:p>
          <a:p>
            <a:r>
              <a:rPr lang="en-US" dirty="0" err="1" smtClean="0"/>
              <a:t>Deques</a:t>
            </a:r>
            <a:endParaRPr lang="en-US" dirty="0" smtClean="0"/>
          </a:p>
          <a:p>
            <a:r>
              <a:rPr lang="en-US" dirty="0" smtClean="0"/>
              <a:t>Priority queue</a:t>
            </a:r>
            <a:endParaRPr lang="en-US" dirty="0"/>
          </a:p>
        </p:txBody>
      </p:sp>
    </p:spTree>
    <p:extLst>
      <p:ext uri="{BB962C8B-B14F-4D97-AF65-F5344CB8AC3E}">
        <p14:creationId xmlns:p14="http://schemas.microsoft.com/office/powerpoint/2010/main" val="17803651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4675" y="2796381"/>
            <a:ext cx="29146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8661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circular queue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Step 1: IF FRONT </a:t>
            </a:r>
            <a:r>
              <a:rPr lang="en-IN" dirty="0" smtClean="0"/>
              <a:t>= 0 </a:t>
            </a:r>
            <a:r>
              <a:rPr lang="en-IN" dirty="0"/>
              <a:t>and </a:t>
            </a:r>
            <a:r>
              <a:rPr lang="en-IN" dirty="0" smtClean="0"/>
              <a:t>REAR </a:t>
            </a:r>
            <a:r>
              <a:rPr lang="en-IN" dirty="0"/>
              <a:t>= MAX </a:t>
            </a:r>
            <a:r>
              <a:rPr lang="en-IN" smtClean="0"/>
              <a:t>– 1</a:t>
            </a:r>
            <a:endParaRPr lang="en-IN" dirty="0"/>
          </a:p>
          <a:p>
            <a:pPr marL="0" indent="0">
              <a:buNone/>
            </a:pPr>
            <a:r>
              <a:rPr lang="en-US" dirty="0" smtClean="0"/>
              <a:t>		PRINT OVERFLOW</a:t>
            </a:r>
          </a:p>
          <a:p>
            <a:pPr marL="0" indent="0">
              <a:buNone/>
            </a:pPr>
            <a:r>
              <a:rPr lang="en-US" dirty="0" smtClean="0"/>
              <a:t>		</a:t>
            </a:r>
            <a:r>
              <a:rPr lang="en-US" dirty="0" err="1" smtClean="0"/>
              <a:t>Goto</a:t>
            </a:r>
            <a:r>
              <a:rPr lang="en-US" dirty="0" smtClean="0"/>
              <a:t> </a:t>
            </a:r>
            <a:r>
              <a:rPr lang="en-US" dirty="0"/>
              <a:t>step 4</a:t>
            </a:r>
          </a:p>
          <a:p>
            <a:pPr marL="0" indent="0">
              <a:buNone/>
            </a:pPr>
            <a:r>
              <a:rPr lang="en-US" dirty="0" smtClean="0"/>
              <a:t>	[</a:t>
            </a:r>
            <a:r>
              <a:rPr lang="en-US" dirty="0"/>
              <a:t>End OF IF</a:t>
            </a:r>
            <a:r>
              <a:rPr lang="en-US" dirty="0" smtClean="0"/>
              <a:t>]</a:t>
            </a:r>
            <a:endParaRPr lang="en-US" dirty="0"/>
          </a:p>
          <a:p>
            <a:pPr marL="0" indent="0">
              <a:buNone/>
            </a:pPr>
            <a:r>
              <a:rPr lang="en-US" dirty="0"/>
              <a:t>Step 2: </a:t>
            </a:r>
            <a:r>
              <a:rPr lang="en-IN" dirty="0" smtClean="0"/>
              <a:t>IF </a:t>
            </a:r>
            <a:r>
              <a:rPr lang="en-IN" dirty="0"/>
              <a:t>FRONT = -1 and REAR = -1</a:t>
            </a:r>
          </a:p>
          <a:p>
            <a:pPr marL="0" indent="0">
              <a:buNone/>
            </a:pPr>
            <a:r>
              <a:rPr lang="en-US" dirty="0" smtClean="0"/>
              <a:t>		SET </a:t>
            </a:r>
            <a:r>
              <a:rPr lang="en-US" dirty="0"/>
              <a:t>FRONT = REAR </a:t>
            </a:r>
            <a:r>
              <a:rPr lang="en-US" dirty="0" smtClean="0"/>
              <a:t>= 0</a:t>
            </a:r>
            <a:endParaRPr lang="en-US" dirty="0"/>
          </a:p>
          <a:p>
            <a:pPr marL="0" indent="0">
              <a:buNone/>
            </a:pPr>
            <a:r>
              <a:rPr lang="en-IN" dirty="0" smtClean="0"/>
              <a:t>	ELSE </a:t>
            </a:r>
            <a:r>
              <a:rPr lang="en-IN" dirty="0"/>
              <a:t>IF REAR = MAX - 1 and FRONT </a:t>
            </a:r>
            <a:r>
              <a:rPr lang="en-IN" dirty="0" smtClean="0"/>
              <a:t>!= 0</a:t>
            </a:r>
            <a:endParaRPr lang="en-IN" dirty="0"/>
          </a:p>
          <a:p>
            <a:pPr marL="0" indent="0">
              <a:buNone/>
            </a:pPr>
            <a:r>
              <a:rPr lang="en-US" dirty="0" smtClean="0"/>
              <a:t>		SET </a:t>
            </a:r>
            <a:r>
              <a:rPr lang="en-US" dirty="0"/>
              <a:t>REAR </a:t>
            </a:r>
            <a:r>
              <a:rPr lang="en-US" dirty="0" smtClean="0"/>
              <a:t>= 0</a:t>
            </a:r>
            <a:endParaRPr lang="en-US" dirty="0"/>
          </a:p>
          <a:p>
            <a:pPr marL="0" indent="0">
              <a:buNone/>
            </a:pPr>
            <a:r>
              <a:rPr lang="en-US" dirty="0" smtClean="0"/>
              <a:t>	ELSE</a:t>
            </a:r>
            <a:endParaRPr lang="en-US" dirty="0"/>
          </a:p>
          <a:p>
            <a:pPr marL="0" indent="0">
              <a:buNone/>
            </a:pPr>
            <a:r>
              <a:rPr lang="en-US" dirty="0" smtClean="0"/>
              <a:t>		SET </a:t>
            </a:r>
            <a:r>
              <a:rPr lang="en-US" dirty="0"/>
              <a:t>REAR = REAR + 1</a:t>
            </a:r>
          </a:p>
          <a:p>
            <a:pPr marL="0" indent="0">
              <a:buNone/>
            </a:pPr>
            <a:r>
              <a:rPr lang="en-US" dirty="0" smtClean="0"/>
              <a:t>	[</a:t>
            </a:r>
            <a:r>
              <a:rPr lang="en-US" dirty="0"/>
              <a:t>END OF IF]</a:t>
            </a:r>
          </a:p>
          <a:p>
            <a:pPr marL="0" indent="0">
              <a:buNone/>
            </a:pPr>
            <a:r>
              <a:rPr lang="en-IN" dirty="0"/>
              <a:t>Step 3: SET QUEUE[REAR] = VAL</a:t>
            </a:r>
          </a:p>
          <a:p>
            <a:pPr marL="0" indent="0">
              <a:buNone/>
            </a:pPr>
            <a:r>
              <a:rPr lang="en-US" dirty="0"/>
              <a:t>Step 4: </a:t>
            </a:r>
            <a:r>
              <a:rPr lang="en-US" dirty="0" smtClean="0"/>
              <a:t>EXIT</a:t>
            </a:r>
            <a:endParaRPr lang="en-US" dirty="0"/>
          </a:p>
        </p:txBody>
      </p:sp>
    </p:spTree>
    <p:extLst>
      <p:ext uri="{BB962C8B-B14F-4D97-AF65-F5344CB8AC3E}">
        <p14:creationId xmlns:p14="http://schemas.microsoft.com/office/powerpoint/2010/main" val="3492677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circular queue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Step 1: IF FRONT </a:t>
            </a:r>
            <a:r>
              <a:rPr lang="en-IN" dirty="0" smtClean="0"/>
              <a:t>= 0 </a:t>
            </a:r>
            <a:r>
              <a:rPr lang="en-IN" dirty="0"/>
              <a:t>and </a:t>
            </a:r>
            <a:r>
              <a:rPr lang="en-IN" dirty="0" smtClean="0"/>
              <a:t>REAR </a:t>
            </a:r>
            <a:r>
              <a:rPr lang="en-IN" dirty="0"/>
              <a:t>= MAX </a:t>
            </a:r>
            <a:r>
              <a:rPr lang="en-IN" dirty="0" smtClean="0"/>
              <a:t>– 1 OR REAR=FRONT-1</a:t>
            </a:r>
            <a:endParaRPr lang="en-IN" dirty="0"/>
          </a:p>
          <a:p>
            <a:pPr marL="0" indent="0">
              <a:buNone/>
            </a:pPr>
            <a:r>
              <a:rPr lang="en-US" dirty="0" smtClean="0"/>
              <a:t>		PRINT OVERFLOW</a:t>
            </a:r>
          </a:p>
          <a:p>
            <a:pPr marL="0" indent="0">
              <a:buNone/>
            </a:pPr>
            <a:r>
              <a:rPr lang="en-US" dirty="0" smtClean="0"/>
              <a:t>		</a:t>
            </a:r>
            <a:r>
              <a:rPr lang="en-US" dirty="0" err="1" smtClean="0"/>
              <a:t>Goto</a:t>
            </a:r>
            <a:r>
              <a:rPr lang="en-US" dirty="0" smtClean="0"/>
              <a:t> </a:t>
            </a:r>
            <a:r>
              <a:rPr lang="en-US" dirty="0"/>
              <a:t>step 4</a:t>
            </a:r>
          </a:p>
          <a:p>
            <a:pPr marL="0" indent="0">
              <a:buNone/>
            </a:pPr>
            <a:r>
              <a:rPr lang="en-US" dirty="0" smtClean="0"/>
              <a:t>	[</a:t>
            </a:r>
            <a:r>
              <a:rPr lang="en-US" dirty="0"/>
              <a:t>End OF IF</a:t>
            </a:r>
            <a:r>
              <a:rPr lang="en-US" dirty="0" smtClean="0"/>
              <a:t>]</a:t>
            </a:r>
            <a:endParaRPr lang="en-US" dirty="0"/>
          </a:p>
          <a:p>
            <a:pPr marL="0" indent="0">
              <a:buNone/>
            </a:pPr>
            <a:r>
              <a:rPr lang="en-US" dirty="0"/>
              <a:t>Step 2: </a:t>
            </a:r>
            <a:r>
              <a:rPr lang="en-IN" dirty="0" smtClean="0"/>
              <a:t>IF </a:t>
            </a:r>
            <a:r>
              <a:rPr lang="en-IN" dirty="0"/>
              <a:t>FRONT = -1 and REAR = -1</a:t>
            </a:r>
          </a:p>
          <a:p>
            <a:pPr marL="0" indent="0">
              <a:buNone/>
            </a:pPr>
            <a:r>
              <a:rPr lang="en-US" dirty="0" smtClean="0"/>
              <a:t>		SET </a:t>
            </a:r>
            <a:r>
              <a:rPr lang="en-US" dirty="0"/>
              <a:t>FRONT = REAR </a:t>
            </a:r>
            <a:r>
              <a:rPr lang="en-US" dirty="0" smtClean="0"/>
              <a:t>= 0</a:t>
            </a:r>
            <a:endParaRPr lang="en-US" dirty="0"/>
          </a:p>
          <a:p>
            <a:pPr marL="0" indent="0">
              <a:buNone/>
            </a:pPr>
            <a:r>
              <a:rPr lang="en-IN" dirty="0" smtClean="0"/>
              <a:t>	ELSE </a:t>
            </a:r>
            <a:r>
              <a:rPr lang="en-IN" dirty="0"/>
              <a:t>IF REAR = MAX - 1 and FRONT </a:t>
            </a:r>
            <a:r>
              <a:rPr lang="en-IN" dirty="0" smtClean="0"/>
              <a:t>!= 0</a:t>
            </a:r>
            <a:endParaRPr lang="en-IN" dirty="0"/>
          </a:p>
          <a:p>
            <a:pPr marL="0" indent="0">
              <a:buNone/>
            </a:pPr>
            <a:r>
              <a:rPr lang="en-US" dirty="0" smtClean="0"/>
              <a:t>		SET </a:t>
            </a:r>
            <a:r>
              <a:rPr lang="en-US" dirty="0"/>
              <a:t>REAR </a:t>
            </a:r>
            <a:r>
              <a:rPr lang="en-US" dirty="0" smtClean="0"/>
              <a:t>= 0</a:t>
            </a:r>
            <a:endParaRPr lang="en-US" dirty="0"/>
          </a:p>
          <a:p>
            <a:pPr marL="0" indent="0">
              <a:buNone/>
            </a:pPr>
            <a:r>
              <a:rPr lang="en-US" dirty="0" smtClean="0"/>
              <a:t>	ELSE</a:t>
            </a:r>
            <a:endParaRPr lang="en-US" dirty="0"/>
          </a:p>
          <a:p>
            <a:pPr marL="0" indent="0">
              <a:buNone/>
            </a:pPr>
            <a:r>
              <a:rPr lang="en-US" dirty="0" smtClean="0"/>
              <a:t>		SET </a:t>
            </a:r>
            <a:r>
              <a:rPr lang="en-US" dirty="0"/>
              <a:t>REAR = REAR + 1</a:t>
            </a:r>
          </a:p>
          <a:p>
            <a:pPr marL="0" indent="0">
              <a:buNone/>
            </a:pPr>
            <a:r>
              <a:rPr lang="en-US" dirty="0" smtClean="0"/>
              <a:t>	[</a:t>
            </a:r>
            <a:r>
              <a:rPr lang="en-US" dirty="0"/>
              <a:t>END OF IF]</a:t>
            </a:r>
          </a:p>
          <a:p>
            <a:pPr marL="0" indent="0">
              <a:buNone/>
            </a:pPr>
            <a:r>
              <a:rPr lang="en-IN" dirty="0"/>
              <a:t>Step 3: SET QUEUE[REAR] = VAL</a:t>
            </a:r>
          </a:p>
          <a:p>
            <a:pPr marL="0" indent="0">
              <a:buNone/>
            </a:pPr>
            <a:r>
              <a:rPr lang="en-US" dirty="0"/>
              <a:t>Step 4: </a:t>
            </a:r>
            <a:r>
              <a:rPr lang="en-US" dirty="0" smtClean="0"/>
              <a:t>EXIT</a:t>
            </a:r>
            <a:endParaRPr lang="en-US" dirty="0"/>
          </a:p>
        </p:txBody>
      </p:sp>
    </p:spTree>
    <p:extLst>
      <p:ext uri="{BB962C8B-B14F-4D97-AF65-F5344CB8AC3E}">
        <p14:creationId xmlns:p14="http://schemas.microsoft.com/office/powerpoint/2010/main" val="21372357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from circular queue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Step 1: IF FRONT = -1</a:t>
            </a:r>
          </a:p>
          <a:p>
            <a:pPr marL="0" indent="0">
              <a:buNone/>
            </a:pPr>
            <a:r>
              <a:rPr lang="en-US" dirty="0" smtClean="0"/>
              <a:t>		PRINT </a:t>
            </a:r>
            <a:r>
              <a:rPr lang="en-US" dirty="0"/>
              <a:t>UNDERFLOW</a:t>
            </a:r>
          </a:p>
          <a:p>
            <a:pPr marL="0" indent="0">
              <a:buNone/>
            </a:pPr>
            <a:r>
              <a:rPr lang="en-US" dirty="0" smtClean="0"/>
              <a:t>		</a:t>
            </a:r>
            <a:r>
              <a:rPr lang="en-US" dirty="0" err="1" smtClean="0"/>
              <a:t>Goto</a:t>
            </a:r>
            <a:r>
              <a:rPr lang="en-US" dirty="0" smtClean="0"/>
              <a:t> </a:t>
            </a:r>
            <a:r>
              <a:rPr lang="en-US" dirty="0"/>
              <a:t>Step 4</a:t>
            </a:r>
          </a:p>
          <a:p>
            <a:pPr marL="0" indent="0">
              <a:buNone/>
            </a:pPr>
            <a:r>
              <a:rPr lang="en-US" dirty="0" smtClean="0"/>
              <a:t>	[</a:t>
            </a:r>
            <a:r>
              <a:rPr lang="en-US" dirty="0"/>
              <a:t>END of IF]</a:t>
            </a:r>
          </a:p>
          <a:p>
            <a:pPr marL="0" indent="0">
              <a:buNone/>
            </a:pPr>
            <a:r>
              <a:rPr lang="en-IN" dirty="0"/>
              <a:t>Step 2: SET VAL = QUEUE[FRONT]</a:t>
            </a:r>
          </a:p>
          <a:p>
            <a:pPr marL="0" indent="0">
              <a:buNone/>
            </a:pPr>
            <a:r>
              <a:rPr lang="en-IN" dirty="0"/>
              <a:t>Step 3: IF FRONT = REAR</a:t>
            </a:r>
          </a:p>
          <a:p>
            <a:pPr marL="0" indent="0">
              <a:buNone/>
            </a:pPr>
            <a:r>
              <a:rPr lang="en-US" dirty="0" smtClean="0"/>
              <a:t>		SET </a:t>
            </a:r>
            <a:r>
              <a:rPr lang="en-US" dirty="0"/>
              <a:t>FRONT = REAR = -1</a:t>
            </a:r>
          </a:p>
          <a:p>
            <a:pPr marL="0" indent="0">
              <a:buNone/>
            </a:pPr>
            <a:r>
              <a:rPr lang="en-US" dirty="0" smtClean="0"/>
              <a:t>	ELSE</a:t>
            </a:r>
            <a:endParaRPr lang="en-US" dirty="0"/>
          </a:p>
          <a:p>
            <a:pPr marL="0" indent="0">
              <a:buNone/>
            </a:pPr>
            <a:r>
              <a:rPr lang="en-US" dirty="0" smtClean="0"/>
              <a:t>		IF </a:t>
            </a:r>
            <a:r>
              <a:rPr lang="en-US" dirty="0"/>
              <a:t>FRONT = MAX -1</a:t>
            </a:r>
          </a:p>
          <a:p>
            <a:pPr marL="0" indent="0">
              <a:buNone/>
            </a:pPr>
            <a:r>
              <a:rPr lang="en-US" dirty="0" smtClean="0"/>
              <a:t>			SET </a:t>
            </a:r>
            <a:r>
              <a:rPr lang="en-US" dirty="0"/>
              <a:t>FRONT </a:t>
            </a:r>
            <a:r>
              <a:rPr lang="en-US" dirty="0" smtClean="0"/>
              <a:t>= 0</a:t>
            </a:r>
            <a:endParaRPr lang="en-US" dirty="0"/>
          </a:p>
          <a:p>
            <a:pPr marL="0" indent="0">
              <a:buNone/>
            </a:pPr>
            <a:r>
              <a:rPr lang="en-US" dirty="0" smtClean="0"/>
              <a:t>		ELSE</a:t>
            </a:r>
            <a:endParaRPr lang="en-US" dirty="0"/>
          </a:p>
          <a:p>
            <a:pPr marL="0" indent="0">
              <a:buNone/>
            </a:pPr>
            <a:r>
              <a:rPr lang="en-US" dirty="0" smtClean="0"/>
              <a:t>			SET </a:t>
            </a:r>
            <a:r>
              <a:rPr lang="en-US" dirty="0"/>
              <a:t>FRONT = FRONT + 1</a:t>
            </a:r>
          </a:p>
          <a:p>
            <a:pPr marL="0" indent="0">
              <a:buNone/>
            </a:pPr>
            <a:r>
              <a:rPr lang="en-US" dirty="0" smtClean="0"/>
              <a:t>		[</a:t>
            </a:r>
            <a:r>
              <a:rPr lang="en-US" dirty="0"/>
              <a:t>END of IF]</a:t>
            </a:r>
          </a:p>
          <a:p>
            <a:pPr marL="0" indent="0">
              <a:buNone/>
            </a:pPr>
            <a:r>
              <a:rPr lang="en-US" dirty="0" smtClean="0"/>
              <a:t>	[</a:t>
            </a:r>
            <a:r>
              <a:rPr lang="en-US" dirty="0"/>
              <a:t>END OF IF]</a:t>
            </a:r>
          </a:p>
          <a:p>
            <a:pPr marL="0" indent="0">
              <a:buNone/>
            </a:pPr>
            <a:r>
              <a:rPr lang="en-US" dirty="0"/>
              <a:t>Step 4: EXIT</a:t>
            </a:r>
          </a:p>
        </p:txBody>
      </p:sp>
    </p:spTree>
    <p:extLst>
      <p:ext uri="{BB962C8B-B14F-4D97-AF65-F5344CB8AC3E}">
        <p14:creationId xmlns:p14="http://schemas.microsoft.com/office/powerpoint/2010/main" val="1627095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Push operation</a:t>
            </a:r>
            <a:endParaRPr lang="en-IN" dirty="0"/>
          </a:p>
        </p:txBody>
      </p:sp>
      <p:sp>
        <p:nvSpPr>
          <p:cNvPr id="3" name="Content Placeholder 2"/>
          <p:cNvSpPr>
            <a:spLocks noGrp="1"/>
          </p:cNvSpPr>
          <p:nvPr>
            <p:ph idx="1"/>
          </p:nvPr>
        </p:nvSpPr>
        <p:spPr>
          <a:xfrm>
            <a:off x="457200" y="2132856"/>
            <a:ext cx="8229600" cy="3993307"/>
          </a:xfrm>
        </p:spPr>
        <p:txBody>
          <a:bodyPr>
            <a:normAutofit lnSpcReduction="10000"/>
          </a:bodyPr>
          <a:lstStyle/>
          <a:p>
            <a:pPr marL="0" indent="0">
              <a:buNone/>
            </a:pPr>
            <a:r>
              <a:rPr lang="en-IN" dirty="0"/>
              <a:t>Step 1: IF TOP = MAX-1</a:t>
            </a:r>
          </a:p>
          <a:p>
            <a:pPr marL="0" indent="0">
              <a:buNone/>
            </a:pPr>
            <a:r>
              <a:rPr lang="en-IN" dirty="0" smtClean="0"/>
              <a:t>		PRINT OVERFLOW</a:t>
            </a:r>
          </a:p>
          <a:p>
            <a:pPr marL="0" indent="0">
              <a:buNone/>
            </a:pPr>
            <a:r>
              <a:rPr lang="en-IN" dirty="0"/>
              <a:t>	</a:t>
            </a:r>
            <a:r>
              <a:rPr lang="en-IN" dirty="0" smtClean="0"/>
              <a:t>	</a:t>
            </a:r>
            <a:r>
              <a:rPr lang="en-IN" dirty="0" err="1" smtClean="0"/>
              <a:t>Goto</a:t>
            </a:r>
            <a:r>
              <a:rPr lang="en-IN" dirty="0" smtClean="0"/>
              <a:t> Step 4</a:t>
            </a:r>
            <a:endParaRPr lang="en-IN" dirty="0"/>
          </a:p>
          <a:p>
            <a:pPr marL="0" indent="0">
              <a:buNone/>
            </a:pPr>
            <a:r>
              <a:rPr lang="en-IN" dirty="0" smtClean="0"/>
              <a:t>	[</a:t>
            </a:r>
            <a:r>
              <a:rPr lang="en-IN" dirty="0"/>
              <a:t>END OF IF]</a:t>
            </a:r>
          </a:p>
          <a:p>
            <a:pPr marL="0" indent="0">
              <a:buNone/>
            </a:pPr>
            <a:r>
              <a:rPr lang="en-IN" dirty="0"/>
              <a:t>Step 2: SET TOP = TOP + 1</a:t>
            </a:r>
          </a:p>
          <a:p>
            <a:pPr marL="0" indent="0">
              <a:buNone/>
            </a:pPr>
            <a:r>
              <a:rPr lang="en-IN" dirty="0"/>
              <a:t>Step 3: SET STACK[TOP] = VALUE</a:t>
            </a:r>
          </a:p>
          <a:p>
            <a:pPr marL="0" indent="0">
              <a:buNone/>
            </a:pPr>
            <a:r>
              <a:rPr lang="en-IN" dirty="0"/>
              <a:t>Step 4: </a:t>
            </a:r>
            <a:r>
              <a:rPr lang="en-IN" dirty="0" smtClean="0"/>
              <a:t>END</a:t>
            </a:r>
            <a:endParaRPr lang="en-IN" dirty="0"/>
          </a:p>
        </p:txBody>
      </p:sp>
    </p:spTree>
    <p:extLst>
      <p:ext uri="{BB962C8B-B14F-4D97-AF65-F5344CB8AC3E}">
        <p14:creationId xmlns:p14="http://schemas.microsoft.com/office/powerpoint/2010/main" val="1853327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Deque</a:t>
            </a:r>
            <a:endParaRPr lang="en-IN" dirty="0"/>
          </a:p>
        </p:txBody>
      </p:sp>
      <p:sp>
        <p:nvSpPr>
          <p:cNvPr id="3" name="Content Placeholder 2"/>
          <p:cNvSpPr>
            <a:spLocks noGrp="1"/>
          </p:cNvSpPr>
          <p:nvPr>
            <p:ph idx="1"/>
          </p:nvPr>
        </p:nvSpPr>
        <p:spPr/>
        <p:txBody>
          <a:bodyPr/>
          <a:lstStyle/>
          <a:p>
            <a:pPr marL="0" indent="0" algn="just">
              <a:buNone/>
            </a:pPr>
            <a:r>
              <a:rPr lang="en-IN" dirty="0"/>
              <a:t>A </a:t>
            </a:r>
            <a:r>
              <a:rPr lang="en-IN" dirty="0" err="1"/>
              <a:t>deque</a:t>
            </a:r>
            <a:r>
              <a:rPr lang="en-IN" dirty="0"/>
              <a:t> </a:t>
            </a:r>
            <a:r>
              <a:rPr lang="en-IN" dirty="0" smtClean="0"/>
              <a:t>is </a:t>
            </a:r>
            <a:r>
              <a:rPr lang="en-IN" dirty="0"/>
              <a:t>a list in which the elements can be inserted </a:t>
            </a:r>
            <a:r>
              <a:rPr lang="en-IN" dirty="0" smtClean="0"/>
              <a:t>or deleted </a:t>
            </a:r>
            <a:r>
              <a:rPr lang="en-IN" dirty="0"/>
              <a:t>at either end. It is also known as a </a:t>
            </a:r>
            <a:r>
              <a:rPr lang="en-IN" i="1" dirty="0"/>
              <a:t>head-tail linked list </a:t>
            </a:r>
            <a:r>
              <a:rPr lang="en-IN" dirty="0"/>
              <a:t>because elements can be added </a:t>
            </a:r>
            <a:r>
              <a:rPr lang="en-IN" dirty="0" smtClean="0"/>
              <a:t>to or </a:t>
            </a:r>
            <a:r>
              <a:rPr lang="en-IN" dirty="0"/>
              <a:t>removed from either the front (head) or the back (tail) end.</a:t>
            </a:r>
          </a:p>
        </p:txBody>
      </p:sp>
    </p:spTree>
    <p:extLst>
      <p:ext uri="{BB962C8B-B14F-4D97-AF65-F5344CB8AC3E}">
        <p14:creationId xmlns:p14="http://schemas.microsoft.com/office/powerpoint/2010/main" val="18215518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a:t>
            </a:r>
            <a:r>
              <a:rPr lang="en-IN" dirty="0" smtClean="0"/>
              <a:t>wo </a:t>
            </a:r>
            <a:r>
              <a:rPr lang="en-IN" dirty="0"/>
              <a:t>variants of a double-ended queue</a:t>
            </a:r>
          </a:p>
        </p:txBody>
      </p:sp>
      <p:sp>
        <p:nvSpPr>
          <p:cNvPr id="3" name="Content Placeholder 2"/>
          <p:cNvSpPr>
            <a:spLocks noGrp="1"/>
          </p:cNvSpPr>
          <p:nvPr>
            <p:ph idx="1"/>
          </p:nvPr>
        </p:nvSpPr>
        <p:spPr/>
        <p:txBody>
          <a:bodyPr/>
          <a:lstStyle/>
          <a:p>
            <a:pPr algn="just"/>
            <a:r>
              <a:rPr lang="en-IN" i="1" dirty="0" smtClean="0"/>
              <a:t>Input </a:t>
            </a:r>
            <a:r>
              <a:rPr lang="en-IN" i="1" dirty="0"/>
              <a:t>restricted </a:t>
            </a:r>
            <a:r>
              <a:rPr lang="en-IN" i="1" dirty="0" err="1" smtClean="0"/>
              <a:t>deque</a:t>
            </a:r>
            <a:r>
              <a:rPr lang="en-IN" i="1" dirty="0" smtClean="0"/>
              <a:t>: </a:t>
            </a:r>
            <a:r>
              <a:rPr lang="en-IN" dirty="0"/>
              <a:t>In this </a:t>
            </a:r>
            <a:r>
              <a:rPr lang="en-IN" dirty="0" err="1" smtClean="0"/>
              <a:t>deque</a:t>
            </a:r>
            <a:r>
              <a:rPr lang="en-IN" dirty="0" smtClean="0"/>
              <a:t>, insertions </a:t>
            </a:r>
            <a:r>
              <a:rPr lang="en-IN" dirty="0"/>
              <a:t>can be done only at one of the </a:t>
            </a:r>
            <a:r>
              <a:rPr lang="en-IN" dirty="0" smtClean="0"/>
              <a:t>ends, while </a:t>
            </a:r>
            <a:r>
              <a:rPr lang="en-IN" dirty="0"/>
              <a:t>deletions can be done from both ends.</a:t>
            </a:r>
          </a:p>
          <a:p>
            <a:pPr algn="just"/>
            <a:r>
              <a:rPr lang="en-IN" i="1" dirty="0" smtClean="0"/>
              <a:t>Output </a:t>
            </a:r>
            <a:r>
              <a:rPr lang="en-IN" i="1" dirty="0"/>
              <a:t>restricted </a:t>
            </a:r>
            <a:r>
              <a:rPr lang="en-IN" i="1" dirty="0" err="1" smtClean="0"/>
              <a:t>deque</a:t>
            </a:r>
            <a:r>
              <a:rPr lang="en-IN" i="1" dirty="0" smtClean="0"/>
              <a:t>: </a:t>
            </a:r>
            <a:r>
              <a:rPr lang="en-IN" dirty="0"/>
              <a:t>In this </a:t>
            </a:r>
            <a:r>
              <a:rPr lang="en-IN" dirty="0" err="1" smtClean="0"/>
              <a:t>deque</a:t>
            </a:r>
            <a:r>
              <a:rPr lang="en-IN" dirty="0" smtClean="0"/>
              <a:t>, deletions </a:t>
            </a:r>
            <a:r>
              <a:rPr lang="en-IN" dirty="0"/>
              <a:t>can be done only at one of the </a:t>
            </a:r>
            <a:r>
              <a:rPr lang="en-IN" dirty="0" smtClean="0"/>
              <a:t>ends, while </a:t>
            </a:r>
            <a:r>
              <a:rPr lang="en-IN" dirty="0"/>
              <a:t>insertions can be done on both ends.</a:t>
            </a:r>
          </a:p>
        </p:txBody>
      </p:sp>
    </p:spTree>
    <p:extLst>
      <p:ext uri="{BB962C8B-B14F-4D97-AF65-F5344CB8AC3E}">
        <p14:creationId xmlns:p14="http://schemas.microsoft.com/office/powerpoint/2010/main" val="6242570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right in </a:t>
            </a:r>
            <a:r>
              <a:rPr lang="en-US" dirty="0" err="1"/>
              <a:t>D</a:t>
            </a:r>
            <a:r>
              <a:rPr lang="en-US" dirty="0" err="1" smtClean="0"/>
              <a:t>eque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Step 1: IF LEFT = 0 and RIGHT = MAX – 1 or </a:t>
            </a:r>
            <a:r>
              <a:rPr lang="en-IN" dirty="0" smtClean="0"/>
              <a:t>LEFT=RIGHT+1</a:t>
            </a:r>
            <a:endParaRPr lang="en-IN" dirty="0"/>
          </a:p>
          <a:p>
            <a:pPr marL="0" indent="0">
              <a:buNone/>
            </a:pPr>
            <a:r>
              <a:rPr lang="en-US" dirty="0"/>
              <a:t>		PRINT OVERFLOW</a:t>
            </a:r>
          </a:p>
          <a:p>
            <a:pPr marL="0" indent="0">
              <a:buNone/>
            </a:pPr>
            <a:r>
              <a:rPr lang="en-US" dirty="0"/>
              <a:t>		</a:t>
            </a:r>
            <a:r>
              <a:rPr lang="en-US" dirty="0" err="1"/>
              <a:t>Goto</a:t>
            </a:r>
            <a:r>
              <a:rPr lang="en-US" dirty="0"/>
              <a:t> step 4</a:t>
            </a:r>
          </a:p>
          <a:p>
            <a:pPr marL="0" indent="0">
              <a:buNone/>
            </a:pPr>
            <a:r>
              <a:rPr lang="en-US" dirty="0"/>
              <a:t>	[End OF IF]</a:t>
            </a:r>
          </a:p>
          <a:p>
            <a:pPr marL="0" indent="0">
              <a:buNone/>
            </a:pPr>
            <a:r>
              <a:rPr lang="en-US" dirty="0"/>
              <a:t>Step 2: </a:t>
            </a:r>
            <a:r>
              <a:rPr lang="en-IN" dirty="0"/>
              <a:t>IF LEFT = -1 </a:t>
            </a:r>
            <a:r>
              <a:rPr lang="en-IN" dirty="0" smtClean="0"/>
              <a:t>and RIGHT = -1</a:t>
            </a:r>
            <a:endParaRPr lang="en-IN" dirty="0"/>
          </a:p>
          <a:p>
            <a:pPr marL="0" indent="0">
              <a:buNone/>
            </a:pPr>
            <a:r>
              <a:rPr lang="en-US" dirty="0"/>
              <a:t>		SET LEFT = RIGHT = 0</a:t>
            </a:r>
          </a:p>
          <a:p>
            <a:pPr marL="0" indent="0">
              <a:buNone/>
            </a:pPr>
            <a:r>
              <a:rPr lang="en-IN" dirty="0"/>
              <a:t>	ELSE IF RIGHT = MAX - 1 </a:t>
            </a:r>
          </a:p>
          <a:p>
            <a:pPr marL="0" indent="0">
              <a:buNone/>
            </a:pPr>
            <a:r>
              <a:rPr lang="en-US" dirty="0"/>
              <a:t>		SET RIGHT = 0</a:t>
            </a:r>
          </a:p>
          <a:p>
            <a:pPr marL="0" indent="0">
              <a:buNone/>
            </a:pPr>
            <a:r>
              <a:rPr lang="en-US" dirty="0"/>
              <a:t>	ELSE</a:t>
            </a:r>
          </a:p>
          <a:p>
            <a:pPr marL="0" indent="0">
              <a:buNone/>
            </a:pPr>
            <a:r>
              <a:rPr lang="en-US" dirty="0"/>
              <a:t>		SET RIGHT = RIGHT + 1</a:t>
            </a:r>
          </a:p>
          <a:p>
            <a:pPr marL="0" indent="0">
              <a:buNone/>
            </a:pPr>
            <a:r>
              <a:rPr lang="en-US" dirty="0"/>
              <a:t>	[END OF IF]</a:t>
            </a:r>
          </a:p>
          <a:p>
            <a:pPr marL="0" indent="0">
              <a:buNone/>
            </a:pPr>
            <a:r>
              <a:rPr lang="en-IN" dirty="0"/>
              <a:t>Step 3: SET DEQUE[RIGHT] = VAL</a:t>
            </a:r>
          </a:p>
          <a:p>
            <a:pPr marL="0" indent="0">
              <a:buNone/>
            </a:pPr>
            <a:r>
              <a:rPr lang="en-US" dirty="0"/>
              <a:t>Step 4: EXIT</a:t>
            </a:r>
          </a:p>
        </p:txBody>
      </p:sp>
    </p:spTree>
    <p:extLst>
      <p:ext uri="{BB962C8B-B14F-4D97-AF65-F5344CB8AC3E}">
        <p14:creationId xmlns:p14="http://schemas.microsoft.com/office/powerpoint/2010/main" val="32502167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IN" dirty="0"/>
              <a:t>Step 1: IF LEFT = 0 and RIGHT = MAX – 1 or </a:t>
            </a:r>
            <a:r>
              <a:rPr lang="en-IN" dirty="0" smtClean="0"/>
              <a:t>LEFT=RIGHT+1</a:t>
            </a:r>
            <a:endParaRPr lang="en-IN" dirty="0"/>
          </a:p>
          <a:p>
            <a:pPr marL="0" indent="0">
              <a:buNone/>
            </a:pPr>
            <a:r>
              <a:rPr lang="en-US" dirty="0"/>
              <a:t>		PRINT OVERFLOW</a:t>
            </a:r>
          </a:p>
          <a:p>
            <a:pPr marL="0" indent="0">
              <a:buNone/>
            </a:pPr>
            <a:r>
              <a:rPr lang="en-US" dirty="0"/>
              <a:t>		</a:t>
            </a:r>
            <a:r>
              <a:rPr lang="en-US" dirty="0" err="1"/>
              <a:t>Goto</a:t>
            </a:r>
            <a:r>
              <a:rPr lang="en-US" dirty="0"/>
              <a:t> step 4</a:t>
            </a:r>
          </a:p>
          <a:p>
            <a:pPr marL="0" indent="0">
              <a:buNone/>
            </a:pPr>
            <a:r>
              <a:rPr lang="en-US" dirty="0"/>
              <a:t>	[End OF IF]</a:t>
            </a:r>
          </a:p>
          <a:p>
            <a:pPr marL="0" indent="0">
              <a:buNone/>
            </a:pPr>
            <a:r>
              <a:rPr lang="en-US" dirty="0"/>
              <a:t>Step 2: </a:t>
            </a:r>
            <a:r>
              <a:rPr lang="en-IN" dirty="0"/>
              <a:t>IF LEFT = -1 </a:t>
            </a:r>
            <a:r>
              <a:rPr lang="en-IN" dirty="0" smtClean="0"/>
              <a:t>and RIGHT = -1</a:t>
            </a:r>
            <a:endParaRPr lang="en-IN" dirty="0"/>
          </a:p>
          <a:p>
            <a:pPr marL="0" indent="0">
              <a:buNone/>
            </a:pPr>
            <a:r>
              <a:rPr lang="en-US" dirty="0"/>
              <a:t>		SET LEFT = RIGHT = 0</a:t>
            </a:r>
          </a:p>
          <a:p>
            <a:pPr marL="0" indent="0">
              <a:buNone/>
            </a:pPr>
            <a:r>
              <a:rPr lang="en-IN" dirty="0"/>
              <a:t>	ELSE IF LEFT = 0</a:t>
            </a:r>
          </a:p>
          <a:p>
            <a:pPr marL="0" indent="0">
              <a:buNone/>
            </a:pPr>
            <a:r>
              <a:rPr lang="en-US" dirty="0"/>
              <a:t>		SET LEFT = MAX-1</a:t>
            </a:r>
          </a:p>
          <a:p>
            <a:pPr marL="0" indent="0">
              <a:buNone/>
            </a:pPr>
            <a:r>
              <a:rPr lang="en-US" dirty="0"/>
              <a:t>	ELSE</a:t>
            </a:r>
          </a:p>
          <a:p>
            <a:pPr marL="0" indent="0">
              <a:buNone/>
            </a:pPr>
            <a:r>
              <a:rPr lang="en-US" dirty="0"/>
              <a:t>		SET LEFT = LEFT - 1</a:t>
            </a:r>
          </a:p>
          <a:p>
            <a:pPr marL="0" indent="0">
              <a:buNone/>
            </a:pPr>
            <a:r>
              <a:rPr lang="en-US" dirty="0"/>
              <a:t>	[END OF IF]</a:t>
            </a:r>
          </a:p>
          <a:p>
            <a:pPr marL="0" indent="0">
              <a:buNone/>
            </a:pPr>
            <a:r>
              <a:rPr lang="en-IN" dirty="0"/>
              <a:t>Step 3: SET DEQUE[LEFT] = VAL</a:t>
            </a:r>
          </a:p>
          <a:p>
            <a:pPr marL="0" indent="0">
              <a:buNone/>
            </a:pPr>
            <a:r>
              <a:rPr lang="en-US" dirty="0"/>
              <a:t>Step 4: EXIT</a:t>
            </a:r>
          </a:p>
        </p:txBody>
      </p:sp>
      <p:sp>
        <p:nvSpPr>
          <p:cNvPr id="4" name="Title 1"/>
          <p:cNvSpPr>
            <a:spLocks noGrp="1"/>
          </p:cNvSpPr>
          <p:nvPr>
            <p:ph type="title"/>
          </p:nvPr>
        </p:nvSpPr>
        <p:spPr/>
        <p:txBody>
          <a:bodyPr/>
          <a:lstStyle/>
          <a:p>
            <a:r>
              <a:rPr lang="en-US" dirty="0" smtClean="0"/>
              <a:t>Insertion at left in </a:t>
            </a:r>
            <a:r>
              <a:rPr lang="en-US" dirty="0" err="1"/>
              <a:t>D</a:t>
            </a:r>
            <a:r>
              <a:rPr lang="en-US" dirty="0" err="1" smtClean="0"/>
              <a:t>eque</a:t>
            </a:r>
            <a:endParaRPr lang="en-US" dirty="0"/>
          </a:p>
        </p:txBody>
      </p:sp>
    </p:spTree>
    <p:extLst>
      <p:ext uri="{BB962C8B-B14F-4D97-AF65-F5344CB8AC3E}">
        <p14:creationId xmlns:p14="http://schemas.microsoft.com/office/powerpoint/2010/main" val="19542922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Deletion from left in </a:t>
            </a:r>
            <a:r>
              <a:rPr lang="en-US" dirty="0" err="1"/>
              <a:t>D</a:t>
            </a:r>
            <a:r>
              <a:rPr lang="en-US" dirty="0" err="1" smtClean="0"/>
              <a:t>eque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Step 1: IF LEFT = -1</a:t>
            </a:r>
          </a:p>
          <a:p>
            <a:pPr marL="0" indent="0">
              <a:buNone/>
            </a:pPr>
            <a:r>
              <a:rPr lang="en-US" dirty="0"/>
              <a:t>		PRINT UNDERFLOW</a:t>
            </a:r>
          </a:p>
          <a:p>
            <a:pPr marL="0" indent="0">
              <a:buNone/>
            </a:pPr>
            <a:r>
              <a:rPr lang="en-US" dirty="0"/>
              <a:t>		</a:t>
            </a:r>
            <a:r>
              <a:rPr lang="en-US" dirty="0" err="1"/>
              <a:t>Goto</a:t>
            </a:r>
            <a:r>
              <a:rPr lang="en-US" dirty="0"/>
              <a:t> step 3</a:t>
            </a:r>
          </a:p>
          <a:p>
            <a:pPr marL="0" indent="0">
              <a:buNone/>
            </a:pPr>
            <a:r>
              <a:rPr lang="en-US" dirty="0"/>
              <a:t>	[End OF IF]</a:t>
            </a:r>
          </a:p>
          <a:p>
            <a:pPr marL="0" indent="0">
              <a:buNone/>
            </a:pPr>
            <a:r>
              <a:rPr lang="en-US" dirty="0"/>
              <a:t>Step 2: </a:t>
            </a:r>
            <a:r>
              <a:rPr lang="en-IN" dirty="0"/>
              <a:t>IF LEFT = RIGHT </a:t>
            </a:r>
          </a:p>
          <a:p>
            <a:pPr marL="0" indent="0">
              <a:buNone/>
            </a:pPr>
            <a:r>
              <a:rPr lang="en-US" dirty="0"/>
              <a:t>		SET LEFT = RIGHT = </a:t>
            </a:r>
            <a:r>
              <a:rPr lang="en-US" dirty="0" smtClean="0"/>
              <a:t>-1</a:t>
            </a:r>
            <a:endParaRPr lang="en-US" dirty="0"/>
          </a:p>
          <a:p>
            <a:pPr marL="0" indent="0">
              <a:buNone/>
            </a:pPr>
            <a:r>
              <a:rPr lang="en-IN" dirty="0"/>
              <a:t>	ELSE IF LEFT = MAX-1</a:t>
            </a:r>
          </a:p>
          <a:p>
            <a:pPr marL="0" indent="0">
              <a:buNone/>
            </a:pPr>
            <a:r>
              <a:rPr lang="en-US" dirty="0"/>
              <a:t>		SET LEFT = 0</a:t>
            </a:r>
          </a:p>
          <a:p>
            <a:pPr marL="0" indent="0">
              <a:buNone/>
            </a:pPr>
            <a:r>
              <a:rPr lang="en-US" dirty="0"/>
              <a:t>	ELSE</a:t>
            </a:r>
          </a:p>
          <a:p>
            <a:pPr marL="0" indent="0">
              <a:buNone/>
            </a:pPr>
            <a:r>
              <a:rPr lang="en-US" dirty="0"/>
              <a:t>		SET LEFT = LEFT + 1</a:t>
            </a:r>
          </a:p>
          <a:p>
            <a:pPr marL="0" indent="0">
              <a:buNone/>
            </a:pPr>
            <a:r>
              <a:rPr lang="en-US" dirty="0"/>
              <a:t>	[END OF IF]</a:t>
            </a:r>
          </a:p>
          <a:p>
            <a:pPr marL="0" indent="0">
              <a:buNone/>
            </a:pPr>
            <a:r>
              <a:rPr lang="en-US" dirty="0"/>
              <a:t>Step 3: EXIT</a:t>
            </a:r>
          </a:p>
        </p:txBody>
      </p:sp>
    </p:spTree>
    <p:extLst>
      <p:ext uri="{BB962C8B-B14F-4D97-AF65-F5344CB8AC3E}">
        <p14:creationId xmlns:p14="http://schemas.microsoft.com/office/powerpoint/2010/main" val="31868784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IN" dirty="0"/>
              <a:t>Step 1: IF LEFT = -1</a:t>
            </a:r>
          </a:p>
          <a:p>
            <a:pPr marL="0" indent="0">
              <a:buNone/>
            </a:pPr>
            <a:r>
              <a:rPr lang="en-US" dirty="0"/>
              <a:t>		PRINT UNDERFLOW</a:t>
            </a:r>
          </a:p>
          <a:p>
            <a:pPr marL="0" indent="0">
              <a:buNone/>
            </a:pPr>
            <a:r>
              <a:rPr lang="en-US" dirty="0"/>
              <a:t>		</a:t>
            </a:r>
            <a:r>
              <a:rPr lang="en-US" dirty="0" err="1"/>
              <a:t>Goto</a:t>
            </a:r>
            <a:r>
              <a:rPr lang="en-US" dirty="0"/>
              <a:t> step 3</a:t>
            </a:r>
          </a:p>
          <a:p>
            <a:pPr marL="0" indent="0">
              <a:buNone/>
            </a:pPr>
            <a:r>
              <a:rPr lang="en-US" dirty="0"/>
              <a:t>	[End OF IF]</a:t>
            </a:r>
          </a:p>
          <a:p>
            <a:pPr marL="0" indent="0">
              <a:buNone/>
            </a:pPr>
            <a:r>
              <a:rPr lang="en-US" dirty="0"/>
              <a:t>Step 2: </a:t>
            </a:r>
            <a:r>
              <a:rPr lang="en-IN" dirty="0"/>
              <a:t>IF LEFT = RIGHT </a:t>
            </a:r>
          </a:p>
          <a:p>
            <a:pPr marL="0" indent="0">
              <a:buNone/>
            </a:pPr>
            <a:r>
              <a:rPr lang="en-US" dirty="0"/>
              <a:t>		SET LEFT = RIGHT = -1</a:t>
            </a:r>
          </a:p>
          <a:p>
            <a:pPr marL="0" indent="0">
              <a:buNone/>
            </a:pPr>
            <a:r>
              <a:rPr lang="en-IN" dirty="0"/>
              <a:t>	ELSE IF RIGHT = 0</a:t>
            </a:r>
          </a:p>
          <a:p>
            <a:pPr marL="0" indent="0">
              <a:buNone/>
            </a:pPr>
            <a:r>
              <a:rPr lang="en-US" dirty="0"/>
              <a:t>		SET RIGHT = MAX-1</a:t>
            </a:r>
          </a:p>
          <a:p>
            <a:pPr marL="0" indent="0">
              <a:buNone/>
            </a:pPr>
            <a:r>
              <a:rPr lang="en-US" dirty="0"/>
              <a:t>	ELSE</a:t>
            </a:r>
          </a:p>
          <a:p>
            <a:pPr marL="0" indent="0">
              <a:buNone/>
            </a:pPr>
            <a:r>
              <a:rPr lang="en-US" dirty="0"/>
              <a:t>		SET RIGHT = RIGHT - 1</a:t>
            </a:r>
          </a:p>
          <a:p>
            <a:pPr marL="0" indent="0">
              <a:buNone/>
            </a:pPr>
            <a:r>
              <a:rPr lang="en-US" dirty="0"/>
              <a:t>	[END OF IF]</a:t>
            </a:r>
          </a:p>
          <a:p>
            <a:pPr marL="0" indent="0">
              <a:buNone/>
            </a:pPr>
            <a:r>
              <a:rPr lang="en-US" dirty="0"/>
              <a:t>Step 3: EXIT</a:t>
            </a:r>
          </a:p>
        </p:txBody>
      </p:sp>
      <p:sp>
        <p:nvSpPr>
          <p:cNvPr id="4" name="Title 1"/>
          <p:cNvSpPr>
            <a:spLocks noGrp="1"/>
          </p:cNvSpPr>
          <p:nvPr>
            <p:ph type="title"/>
          </p:nvPr>
        </p:nvSpPr>
        <p:spPr/>
        <p:txBody>
          <a:bodyPr>
            <a:normAutofit/>
          </a:bodyPr>
          <a:lstStyle/>
          <a:p>
            <a:r>
              <a:rPr lang="en-US" dirty="0" smtClean="0"/>
              <a:t>Deletion from right in </a:t>
            </a:r>
            <a:r>
              <a:rPr lang="en-US" dirty="0" err="1"/>
              <a:t>D</a:t>
            </a:r>
            <a:r>
              <a:rPr lang="en-US" dirty="0" err="1" smtClean="0"/>
              <a:t>eque</a:t>
            </a:r>
            <a:endParaRPr lang="en-US" dirty="0"/>
          </a:p>
        </p:txBody>
      </p:sp>
    </p:spTree>
    <p:extLst>
      <p:ext uri="{BB962C8B-B14F-4D97-AF65-F5344CB8AC3E}">
        <p14:creationId xmlns:p14="http://schemas.microsoft.com/office/powerpoint/2010/main" val="5219738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Priority queue</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A priority queue is a data structure in which each element is assigned a priority. The priority of </a:t>
            </a:r>
            <a:r>
              <a:rPr lang="en-IN" dirty="0" smtClean="0"/>
              <a:t>the element </a:t>
            </a:r>
            <a:r>
              <a:rPr lang="en-IN" dirty="0"/>
              <a:t>will be used to determine the order in which the </a:t>
            </a:r>
            <a:r>
              <a:rPr lang="en-IN" dirty="0" smtClean="0"/>
              <a:t>elements </a:t>
            </a:r>
            <a:r>
              <a:rPr lang="en-IN" dirty="0"/>
              <a:t>will be processed</a:t>
            </a:r>
            <a:r>
              <a:rPr lang="en-IN" dirty="0" smtClean="0"/>
              <a:t>.</a:t>
            </a:r>
          </a:p>
          <a:p>
            <a:pPr marL="0" indent="0" algn="just">
              <a:buNone/>
            </a:pPr>
            <a:endParaRPr lang="en-IN" dirty="0"/>
          </a:p>
          <a:p>
            <a:pPr algn="just"/>
            <a:r>
              <a:rPr lang="en-IN" dirty="0"/>
              <a:t>An element with higher priority is processed before an element with a lower priority.</a:t>
            </a:r>
          </a:p>
          <a:p>
            <a:pPr algn="just"/>
            <a:r>
              <a:rPr lang="en-IN" dirty="0" smtClean="0"/>
              <a:t>Two </a:t>
            </a:r>
            <a:r>
              <a:rPr lang="en-IN" dirty="0"/>
              <a:t>elements with the same priority are processed on a first-come-first-served (FCFS) basis.</a:t>
            </a:r>
          </a:p>
        </p:txBody>
      </p:sp>
    </p:spTree>
    <p:extLst>
      <p:ext uri="{BB962C8B-B14F-4D97-AF65-F5344CB8AC3E}">
        <p14:creationId xmlns:p14="http://schemas.microsoft.com/office/powerpoint/2010/main" val="4024424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6862" y="3548856"/>
            <a:ext cx="60102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60348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priority queue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Step 1: Create a new node</a:t>
            </a:r>
          </a:p>
          <a:p>
            <a:pPr marL="0" indent="0">
              <a:buNone/>
            </a:pPr>
            <a:r>
              <a:rPr lang="en-IN" dirty="0"/>
              <a:t>Step 2: SET NEW_NODE-&gt;DATA=VAL</a:t>
            </a:r>
          </a:p>
          <a:p>
            <a:pPr marL="0" indent="0">
              <a:buNone/>
            </a:pPr>
            <a:r>
              <a:rPr lang="en-IN" dirty="0"/>
              <a:t>Step 3: SET NEW_NODE-&gt;PRIORITY=PRI</a:t>
            </a:r>
          </a:p>
          <a:p>
            <a:pPr marL="0" indent="0">
              <a:buNone/>
            </a:pPr>
            <a:r>
              <a:rPr lang="en-US" dirty="0"/>
              <a:t>Step 4: </a:t>
            </a:r>
            <a:r>
              <a:rPr lang="en-IN" dirty="0"/>
              <a:t>IF START = NULL or PRI&lt; START-&gt;PRIORITY </a:t>
            </a:r>
          </a:p>
          <a:p>
            <a:pPr marL="0" indent="0">
              <a:buNone/>
            </a:pPr>
            <a:r>
              <a:rPr lang="en-US" dirty="0"/>
              <a:t>		SET </a:t>
            </a:r>
            <a:r>
              <a:rPr lang="en-IN" dirty="0"/>
              <a:t>NEW_NODE-&gt; NEXT</a:t>
            </a:r>
            <a:r>
              <a:rPr lang="en-US" dirty="0"/>
              <a:t>= START</a:t>
            </a:r>
          </a:p>
          <a:p>
            <a:pPr marL="0" indent="0">
              <a:buNone/>
            </a:pPr>
            <a:r>
              <a:rPr lang="en-US" dirty="0"/>
              <a:t>		SET START=</a:t>
            </a:r>
            <a:r>
              <a:rPr lang="en-IN" dirty="0"/>
              <a:t> NEW_NODE</a:t>
            </a:r>
            <a:endParaRPr lang="en-US" dirty="0"/>
          </a:p>
          <a:p>
            <a:pPr marL="0" indent="0">
              <a:buNone/>
            </a:pPr>
            <a:r>
              <a:rPr lang="en-IN" dirty="0"/>
              <a:t>	</a:t>
            </a:r>
            <a:r>
              <a:rPr lang="en-US" dirty="0"/>
              <a:t>ELSE</a:t>
            </a:r>
          </a:p>
          <a:p>
            <a:pPr marL="0" indent="0">
              <a:buNone/>
            </a:pPr>
            <a:r>
              <a:rPr lang="en-US" dirty="0"/>
              <a:t>		SET PTR = START</a:t>
            </a:r>
          </a:p>
          <a:p>
            <a:pPr marL="0" indent="0">
              <a:buNone/>
            </a:pPr>
            <a:r>
              <a:rPr lang="en-US" dirty="0"/>
              <a:t>		WHILE(PTR-&gt;NEXT!=NULL and PTR-&gt;NEXT-&gt; PRIORITY</a:t>
            </a:r>
            <a:r>
              <a:rPr lang="en-US" dirty="0" smtClean="0"/>
              <a:t>&lt;=PRI</a:t>
            </a:r>
            <a:r>
              <a:rPr lang="en-US" dirty="0"/>
              <a:t>)</a:t>
            </a:r>
          </a:p>
          <a:p>
            <a:pPr marL="0" indent="0">
              <a:buNone/>
            </a:pPr>
            <a:r>
              <a:rPr lang="en-US" dirty="0"/>
              <a:t>			PTR=PTR-&gt;NEXT</a:t>
            </a:r>
          </a:p>
          <a:p>
            <a:pPr marL="0" indent="0">
              <a:buNone/>
            </a:pPr>
            <a:r>
              <a:rPr lang="en-US" dirty="0"/>
              <a:t>		[END OF WHILE]</a:t>
            </a:r>
          </a:p>
          <a:p>
            <a:pPr marL="0" indent="0">
              <a:buNone/>
            </a:pPr>
            <a:r>
              <a:rPr lang="en-US" dirty="0"/>
              <a:t>		 SET </a:t>
            </a:r>
            <a:r>
              <a:rPr lang="en-IN" dirty="0"/>
              <a:t>NEW_NODE-&gt; NEXT</a:t>
            </a:r>
            <a:r>
              <a:rPr lang="en-US" dirty="0"/>
              <a:t>=PTR-&gt;NEXT</a:t>
            </a:r>
          </a:p>
          <a:p>
            <a:pPr marL="0" indent="0">
              <a:buNone/>
            </a:pPr>
            <a:r>
              <a:rPr lang="en-US" dirty="0"/>
              <a:t>		 SET PTR</a:t>
            </a:r>
            <a:r>
              <a:rPr lang="en-IN" dirty="0"/>
              <a:t>-&gt; NEXT</a:t>
            </a:r>
            <a:r>
              <a:rPr lang="en-US" dirty="0"/>
              <a:t>=</a:t>
            </a:r>
            <a:r>
              <a:rPr lang="en-IN" dirty="0"/>
              <a:t>NEW_NODE</a:t>
            </a:r>
            <a:endParaRPr lang="en-US" dirty="0"/>
          </a:p>
          <a:p>
            <a:pPr marL="0" indent="0">
              <a:buNone/>
            </a:pPr>
            <a:r>
              <a:rPr lang="en-US" dirty="0"/>
              <a:t>	[END OF IF]</a:t>
            </a:r>
          </a:p>
          <a:p>
            <a:pPr marL="0" indent="0">
              <a:buNone/>
            </a:pPr>
            <a:r>
              <a:rPr lang="en-US" dirty="0"/>
              <a:t>Step 5: EXIT</a:t>
            </a:r>
          </a:p>
        </p:txBody>
      </p:sp>
    </p:spTree>
    <p:extLst>
      <p:ext uri="{BB962C8B-B14F-4D97-AF65-F5344CB8AC3E}">
        <p14:creationId xmlns:p14="http://schemas.microsoft.com/office/powerpoint/2010/main" val="18091692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from priority queue</a:t>
            </a:r>
            <a:endParaRPr lang="en-US" dirty="0"/>
          </a:p>
        </p:txBody>
      </p:sp>
      <p:sp>
        <p:nvSpPr>
          <p:cNvPr id="3" name="Content Placeholder 2"/>
          <p:cNvSpPr>
            <a:spLocks noGrp="1"/>
          </p:cNvSpPr>
          <p:nvPr>
            <p:ph idx="1"/>
          </p:nvPr>
        </p:nvSpPr>
        <p:spPr/>
        <p:txBody>
          <a:bodyPr>
            <a:normAutofit/>
          </a:bodyPr>
          <a:lstStyle/>
          <a:p>
            <a:pPr marL="0" indent="0">
              <a:buNone/>
            </a:pPr>
            <a:r>
              <a:rPr lang="en-IN" sz="2200" dirty="0"/>
              <a:t>Step 1: IF START = NULL</a:t>
            </a:r>
          </a:p>
          <a:p>
            <a:pPr marL="0" indent="0">
              <a:buNone/>
            </a:pPr>
            <a:r>
              <a:rPr lang="en-US" sz="2200" dirty="0"/>
              <a:t>		PRINT UNDERFLOW</a:t>
            </a:r>
          </a:p>
          <a:p>
            <a:pPr marL="0" indent="0">
              <a:buNone/>
            </a:pPr>
            <a:r>
              <a:rPr lang="en-US" sz="2200" dirty="0"/>
              <a:t>		</a:t>
            </a:r>
            <a:r>
              <a:rPr lang="en-US" sz="2200" dirty="0" err="1"/>
              <a:t>Goto</a:t>
            </a:r>
            <a:r>
              <a:rPr lang="en-US" sz="2200" dirty="0"/>
              <a:t> step </a:t>
            </a:r>
            <a:r>
              <a:rPr lang="en-US" sz="2200" dirty="0" smtClean="0"/>
              <a:t>2</a:t>
            </a:r>
            <a:endParaRPr lang="en-US" sz="2200" dirty="0"/>
          </a:p>
          <a:p>
            <a:pPr marL="0" indent="0">
              <a:buNone/>
            </a:pPr>
            <a:r>
              <a:rPr lang="en-US" sz="2200" dirty="0"/>
              <a:t>	ELSE</a:t>
            </a:r>
          </a:p>
          <a:p>
            <a:pPr marL="0" indent="0">
              <a:buNone/>
            </a:pPr>
            <a:r>
              <a:rPr lang="en-US" sz="2200" dirty="0"/>
              <a:t>		SET PTR=START	</a:t>
            </a:r>
          </a:p>
          <a:p>
            <a:pPr marL="0" indent="0">
              <a:buNone/>
            </a:pPr>
            <a:r>
              <a:rPr lang="en-US" sz="2200" dirty="0"/>
              <a:t>		SET START=START-&gt;NEXT</a:t>
            </a:r>
          </a:p>
          <a:p>
            <a:pPr marL="0" indent="0">
              <a:buNone/>
            </a:pPr>
            <a:r>
              <a:rPr lang="en-US" sz="2200" dirty="0"/>
              <a:t>		FREE(PTR)</a:t>
            </a:r>
          </a:p>
          <a:p>
            <a:pPr marL="0" indent="0">
              <a:buNone/>
            </a:pPr>
            <a:r>
              <a:rPr lang="en-US" sz="2200" dirty="0"/>
              <a:t>	[End OF IF]</a:t>
            </a:r>
          </a:p>
          <a:p>
            <a:pPr marL="0" indent="0">
              <a:buNone/>
            </a:pPr>
            <a:r>
              <a:rPr lang="en-US" sz="2200" dirty="0"/>
              <a:t>Step 2: EXIT</a:t>
            </a:r>
          </a:p>
        </p:txBody>
      </p:sp>
    </p:spTree>
    <p:extLst>
      <p:ext uri="{BB962C8B-B14F-4D97-AF65-F5344CB8AC3E}">
        <p14:creationId xmlns:p14="http://schemas.microsoft.com/office/powerpoint/2010/main" val="172942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 operation</a:t>
            </a:r>
            <a:endParaRPr lang="en-IN" dirty="0"/>
          </a:p>
        </p:txBody>
      </p:sp>
      <p:sp>
        <p:nvSpPr>
          <p:cNvPr id="3" name="Content Placeholder 2"/>
          <p:cNvSpPr>
            <a:spLocks noGrp="1"/>
          </p:cNvSpPr>
          <p:nvPr>
            <p:ph idx="1"/>
          </p:nvPr>
        </p:nvSpPr>
        <p:spPr>
          <a:xfrm>
            <a:off x="457200" y="2060848"/>
            <a:ext cx="8229600" cy="4065315"/>
          </a:xfrm>
        </p:spPr>
        <p:txBody>
          <a:bodyPr>
            <a:normAutofit lnSpcReduction="10000"/>
          </a:bodyPr>
          <a:lstStyle/>
          <a:p>
            <a:pPr marL="0" indent="0">
              <a:buNone/>
            </a:pPr>
            <a:r>
              <a:rPr lang="en-IN" dirty="0"/>
              <a:t>Step 1: IF TOP = NULL</a:t>
            </a:r>
          </a:p>
          <a:p>
            <a:pPr marL="0" indent="0">
              <a:buNone/>
            </a:pPr>
            <a:r>
              <a:rPr lang="en-IN" dirty="0" smtClean="0"/>
              <a:t>		PRINT UNDERFLOW</a:t>
            </a:r>
          </a:p>
          <a:p>
            <a:pPr marL="0" indent="0">
              <a:buNone/>
            </a:pPr>
            <a:r>
              <a:rPr lang="en-IN" dirty="0"/>
              <a:t>	</a:t>
            </a:r>
            <a:r>
              <a:rPr lang="en-IN" dirty="0" smtClean="0"/>
              <a:t>	</a:t>
            </a:r>
            <a:r>
              <a:rPr lang="en-IN" dirty="0" err="1" smtClean="0"/>
              <a:t>Goto</a:t>
            </a:r>
            <a:r>
              <a:rPr lang="en-IN" dirty="0" smtClean="0"/>
              <a:t> Step 4</a:t>
            </a:r>
            <a:endParaRPr lang="en-IN" dirty="0"/>
          </a:p>
          <a:p>
            <a:pPr marL="0" indent="0">
              <a:buNone/>
            </a:pPr>
            <a:r>
              <a:rPr lang="en-IN" dirty="0" smtClean="0"/>
              <a:t>	[</a:t>
            </a:r>
            <a:r>
              <a:rPr lang="en-IN" dirty="0"/>
              <a:t>END OF IF]</a:t>
            </a:r>
          </a:p>
          <a:p>
            <a:pPr marL="0" indent="0">
              <a:buNone/>
            </a:pPr>
            <a:r>
              <a:rPr lang="en-IN" dirty="0"/>
              <a:t>Step 2: SET VAL = STACK[TOP]</a:t>
            </a:r>
          </a:p>
          <a:p>
            <a:pPr marL="0" indent="0">
              <a:buNone/>
            </a:pPr>
            <a:r>
              <a:rPr lang="en-IN" dirty="0"/>
              <a:t>Step 3: SET TOP = TOP - 1</a:t>
            </a:r>
          </a:p>
          <a:p>
            <a:pPr marL="0" indent="0">
              <a:buNone/>
            </a:pPr>
            <a:r>
              <a:rPr lang="en-IN" dirty="0"/>
              <a:t>Step 4: </a:t>
            </a:r>
            <a:r>
              <a:rPr lang="en-IN" dirty="0" smtClean="0"/>
              <a:t>END</a:t>
            </a:r>
            <a:endParaRPr lang="en-IN" dirty="0"/>
          </a:p>
        </p:txBody>
      </p:sp>
    </p:spTree>
    <p:extLst>
      <p:ext uri="{BB962C8B-B14F-4D97-AF65-F5344CB8AC3E}">
        <p14:creationId xmlns:p14="http://schemas.microsoft.com/office/powerpoint/2010/main" val="262354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Peek operation</a:t>
            </a:r>
            <a:endParaRPr lang="en-IN" dirty="0"/>
          </a:p>
        </p:txBody>
      </p:sp>
      <p:sp>
        <p:nvSpPr>
          <p:cNvPr id="3" name="Content Placeholder 2"/>
          <p:cNvSpPr>
            <a:spLocks noGrp="1"/>
          </p:cNvSpPr>
          <p:nvPr>
            <p:ph idx="1"/>
          </p:nvPr>
        </p:nvSpPr>
        <p:spPr>
          <a:xfrm>
            <a:off x="457200" y="2420888"/>
            <a:ext cx="8229600" cy="3705275"/>
          </a:xfrm>
        </p:spPr>
        <p:txBody>
          <a:bodyPr/>
          <a:lstStyle/>
          <a:p>
            <a:pPr marL="0" indent="0">
              <a:buNone/>
            </a:pPr>
            <a:r>
              <a:rPr lang="en-IN" dirty="0"/>
              <a:t>Step 1: IF TOP = NULL</a:t>
            </a:r>
          </a:p>
          <a:p>
            <a:pPr marL="0" indent="0">
              <a:buNone/>
            </a:pPr>
            <a:r>
              <a:rPr lang="en-IN" dirty="0" smtClean="0"/>
              <a:t>		PRINT </a:t>
            </a:r>
            <a:r>
              <a:rPr lang="en-IN" dirty="0"/>
              <a:t>STACK IS EMPTY</a:t>
            </a:r>
          </a:p>
          <a:p>
            <a:pPr marL="0" indent="0">
              <a:buNone/>
            </a:pPr>
            <a:r>
              <a:rPr lang="en-IN" dirty="0" smtClean="0"/>
              <a:t>		</a:t>
            </a:r>
            <a:r>
              <a:rPr lang="en-IN" dirty="0" err="1" smtClean="0"/>
              <a:t>Goto</a:t>
            </a:r>
            <a:r>
              <a:rPr lang="en-IN" dirty="0" smtClean="0"/>
              <a:t> </a:t>
            </a:r>
            <a:r>
              <a:rPr lang="en-IN" dirty="0"/>
              <a:t>Step </a:t>
            </a:r>
            <a:r>
              <a:rPr lang="en-IN" dirty="0" smtClean="0"/>
              <a:t>3</a:t>
            </a:r>
          </a:p>
          <a:p>
            <a:pPr marL="0" indent="0">
              <a:buNone/>
            </a:pPr>
            <a:r>
              <a:rPr lang="en-IN" dirty="0" smtClean="0"/>
              <a:t>	[END OF IF]</a:t>
            </a:r>
            <a:endParaRPr lang="en-IN" dirty="0"/>
          </a:p>
          <a:p>
            <a:pPr marL="0" indent="0">
              <a:buNone/>
            </a:pPr>
            <a:r>
              <a:rPr lang="en-IN" dirty="0"/>
              <a:t>Step 2: RETURN STACK[TOP]</a:t>
            </a:r>
          </a:p>
          <a:p>
            <a:pPr marL="0" indent="0">
              <a:buNone/>
            </a:pPr>
            <a:r>
              <a:rPr lang="en-IN" dirty="0"/>
              <a:t>Step 3: END</a:t>
            </a:r>
          </a:p>
        </p:txBody>
      </p:sp>
    </p:spTree>
    <p:extLst>
      <p:ext uri="{BB962C8B-B14F-4D97-AF65-F5344CB8AC3E}">
        <p14:creationId xmlns:p14="http://schemas.microsoft.com/office/powerpoint/2010/main" val="83098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Push operation (Linked stack)</a:t>
            </a:r>
            <a:endParaRPr lang="en-IN" dirty="0"/>
          </a:p>
        </p:txBody>
      </p:sp>
      <p:sp>
        <p:nvSpPr>
          <p:cNvPr id="3" name="Content Placeholder 2"/>
          <p:cNvSpPr>
            <a:spLocks noGrp="1"/>
          </p:cNvSpPr>
          <p:nvPr>
            <p:ph idx="1"/>
          </p:nvPr>
        </p:nvSpPr>
        <p:spPr>
          <a:xfrm>
            <a:off x="457200" y="1988840"/>
            <a:ext cx="8229600" cy="4137323"/>
          </a:xfrm>
        </p:spPr>
        <p:txBody>
          <a:bodyPr>
            <a:normAutofit fontScale="77500" lnSpcReduction="20000"/>
          </a:bodyPr>
          <a:lstStyle/>
          <a:p>
            <a:pPr marL="0" indent="0">
              <a:buNone/>
            </a:pPr>
            <a:r>
              <a:rPr lang="en-IN" dirty="0"/>
              <a:t>Step 1: Allocate memory for the </a:t>
            </a:r>
            <a:r>
              <a:rPr lang="en-IN" dirty="0" smtClean="0"/>
              <a:t>new node </a:t>
            </a:r>
            <a:r>
              <a:rPr lang="en-IN" dirty="0"/>
              <a:t>and name it as </a:t>
            </a:r>
            <a:r>
              <a:rPr lang="en-IN" dirty="0" smtClean="0"/>
              <a:t>	NEW_NODE</a:t>
            </a:r>
          </a:p>
          <a:p>
            <a:pPr marL="0" indent="0">
              <a:buNone/>
            </a:pPr>
            <a:r>
              <a:rPr lang="nn-NO" dirty="0" smtClean="0"/>
              <a:t>Step 2: SET NEW_NODE -&gt; DATA = VAL</a:t>
            </a:r>
            <a:endParaRPr lang="en-IN" dirty="0"/>
          </a:p>
          <a:p>
            <a:pPr marL="0" indent="0">
              <a:buNone/>
            </a:pPr>
            <a:r>
              <a:rPr lang="en-IN" dirty="0"/>
              <a:t>Step 3: IF TOP </a:t>
            </a:r>
            <a:r>
              <a:rPr lang="en-IN" dirty="0" smtClean="0"/>
              <a:t>== NULL</a:t>
            </a:r>
          </a:p>
          <a:p>
            <a:pPr marL="0" indent="0">
              <a:buNone/>
            </a:pPr>
            <a:r>
              <a:rPr lang="en-IN" dirty="0"/>
              <a:t>	</a:t>
            </a:r>
            <a:r>
              <a:rPr lang="en-IN" dirty="0" smtClean="0"/>
              <a:t>	SET NEW_NODE -&gt; NEXT = NULL</a:t>
            </a:r>
            <a:endParaRPr lang="en-IN" dirty="0"/>
          </a:p>
          <a:p>
            <a:pPr marL="0" indent="0">
              <a:buNone/>
            </a:pPr>
            <a:r>
              <a:rPr lang="en-IN" dirty="0" smtClean="0"/>
              <a:t>		SET </a:t>
            </a:r>
            <a:r>
              <a:rPr lang="en-IN" dirty="0"/>
              <a:t>TOP </a:t>
            </a:r>
            <a:r>
              <a:rPr lang="en-IN" dirty="0" smtClean="0"/>
              <a:t>= NEW_NODE</a:t>
            </a:r>
            <a:endParaRPr lang="en-IN" dirty="0"/>
          </a:p>
          <a:p>
            <a:pPr marL="0" indent="0">
              <a:buNone/>
            </a:pPr>
            <a:r>
              <a:rPr lang="en-IN" dirty="0" smtClean="0"/>
              <a:t>	ELSE</a:t>
            </a:r>
            <a:endParaRPr lang="en-IN" dirty="0"/>
          </a:p>
          <a:p>
            <a:pPr marL="0" indent="0">
              <a:buNone/>
            </a:pPr>
            <a:r>
              <a:rPr lang="en-IN" dirty="0" smtClean="0"/>
              <a:t>		SET NEW_NODE -&gt; NEXT = TOP</a:t>
            </a:r>
          </a:p>
          <a:p>
            <a:pPr marL="0" indent="0">
              <a:buNone/>
            </a:pPr>
            <a:r>
              <a:rPr lang="en-IN" dirty="0"/>
              <a:t>	</a:t>
            </a:r>
            <a:r>
              <a:rPr lang="en-IN" dirty="0" smtClean="0"/>
              <a:t>	SET TOP = NEW_NODE</a:t>
            </a:r>
            <a:endParaRPr lang="en-IN" dirty="0"/>
          </a:p>
          <a:p>
            <a:pPr marL="0" indent="0">
              <a:buNone/>
            </a:pPr>
            <a:r>
              <a:rPr lang="en-IN" dirty="0" smtClean="0"/>
              <a:t>	[</a:t>
            </a:r>
            <a:r>
              <a:rPr lang="en-IN" dirty="0"/>
              <a:t>END OF IF]</a:t>
            </a:r>
          </a:p>
          <a:p>
            <a:pPr marL="0" indent="0">
              <a:buNone/>
            </a:pPr>
            <a:r>
              <a:rPr lang="en-IN" dirty="0"/>
              <a:t>Step 4: </a:t>
            </a:r>
            <a:r>
              <a:rPr lang="en-IN" dirty="0" smtClean="0"/>
              <a:t>END</a:t>
            </a:r>
            <a:endParaRPr lang="en-IN" dirty="0"/>
          </a:p>
        </p:txBody>
      </p:sp>
    </p:spTree>
    <p:extLst>
      <p:ext uri="{BB962C8B-B14F-4D97-AF65-F5344CB8AC3E}">
        <p14:creationId xmlns:p14="http://schemas.microsoft.com/office/powerpoint/2010/main" val="232593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 operation (Linked stack)</a:t>
            </a:r>
            <a:endParaRPr lang="en-IN" dirty="0"/>
          </a:p>
        </p:txBody>
      </p:sp>
      <p:sp>
        <p:nvSpPr>
          <p:cNvPr id="3" name="Content Placeholder 2"/>
          <p:cNvSpPr>
            <a:spLocks noGrp="1"/>
          </p:cNvSpPr>
          <p:nvPr>
            <p:ph idx="1"/>
          </p:nvPr>
        </p:nvSpPr>
        <p:spPr>
          <a:xfrm>
            <a:off x="457200" y="1916832"/>
            <a:ext cx="8229600" cy="4209331"/>
          </a:xfrm>
        </p:spPr>
        <p:txBody>
          <a:bodyPr>
            <a:normAutofit fontScale="92500" lnSpcReduction="10000"/>
          </a:bodyPr>
          <a:lstStyle/>
          <a:p>
            <a:pPr marL="0" indent="0">
              <a:buNone/>
            </a:pPr>
            <a:r>
              <a:rPr lang="en-IN" dirty="0"/>
              <a:t>Step 1: IF TOP = NULL</a:t>
            </a:r>
          </a:p>
          <a:p>
            <a:pPr marL="0" indent="0">
              <a:buNone/>
            </a:pPr>
            <a:r>
              <a:rPr lang="en-IN" dirty="0" smtClean="0"/>
              <a:t>		PRINT UNDERFLOW</a:t>
            </a:r>
          </a:p>
          <a:p>
            <a:pPr marL="0" indent="0">
              <a:buNone/>
            </a:pPr>
            <a:r>
              <a:rPr lang="en-IN" dirty="0"/>
              <a:t>	</a:t>
            </a:r>
            <a:r>
              <a:rPr lang="en-IN" dirty="0" smtClean="0"/>
              <a:t>	</a:t>
            </a:r>
            <a:r>
              <a:rPr lang="en-IN" dirty="0" err="1" smtClean="0"/>
              <a:t>Goto</a:t>
            </a:r>
            <a:r>
              <a:rPr lang="en-IN" dirty="0" smtClean="0"/>
              <a:t> Step 5</a:t>
            </a:r>
            <a:endParaRPr lang="en-IN" dirty="0"/>
          </a:p>
          <a:p>
            <a:pPr marL="0" indent="0">
              <a:buNone/>
            </a:pPr>
            <a:r>
              <a:rPr lang="en-IN" dirty="0" smtClean="0"/>
              <a:t>	[</a:t>
            </a:r>
            <a:r>
              <a:rPr lang="en-IN" dirty="0"/>
              <a:t>END OF IF]</a:t>
            </a:r>
          </a:p>
          <a:p>
            <a:pPr marL="0" indent="0">
              <a:buNone/>
            </a:pPr>
            <a:r>
              <a:rPr lang="en-IN" dirty="0"/>
              <a:t>Step 2: SET PTR = </a:t>
            </a:r>
            <a:r>
              <a:rPr lang="en-IN" dirty="0" smtClean="0"/>
              <a:t>TOP</a:t>
            </a:r>
          </a:p>
          <a:p>
            <a:pPr marL="0" indent="0">
              <a:buNone/>
            </a:pPr>
            <a:r>
              <a:rPr lang="en-IN" dirty="0" smtClean="0"/>
              <a:t>Step 3: SET TOP = TOP -&gt; NEXT</a:t>
            </a:r>
            <a:endParaRPr lang="en-IN" dirty="0"/>
          </a:p>
          <a:p>
            <a:pPr marL="0" indent="0">
              <a:buNone/>
            </a:pPr>
            <a:r>
              <a:rPr lang="en-IN" dirty="0"/>
              <a:t>Step 4: FREE PTR</a:t>
            </a:r>
          </a:p>
          <a:p>
            <a:pPr marL="0" indent="0">
              <a:buNone/>
            </a:pPr>
            <a:r>
              <a:rPr lang="en-IN" dirty="0"/>
              <a:t>Step 5: </a:t>
            </a:r>
            <a:r>
              <a:rPr lang="en-IN" dirty="0" smtClean="0"/>
              <a:t>END</a:t>
            </a:r>
            <a:endParaRPr lang="en-IN" dirty="0"/>
          </a:p>
        </p:txBody>
      </p:sp>
    </p:spTree>
    <p:extLst>
      <p:ext uri="{BB962C8B-B14F-4D97-AF65-F5344CB8AC3E}">
        <p14:creationId xmlns:p14="http://schemas.microsoft.com/office/powerpoint/2010/main" val="3603826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1693</TotalTime>
  <Words>2012</Words>
  <Application>Microsoft Office PowerPoint</Application>
  <PresentationFormat>On-screen Show (4:3)</PresentationFormat>
  <Paragraphs>447</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Stack and Queue</vt:lpstr>
      <vt:lpstr>Stack</vt:lpstr>
      <vt:lpstr>What is a stack?</vt:lpstr>
      <vt:lpstr>Linked List representation of stack</vt:lpstr>
      <vt:lpstr>Push operation</vt:lpstr>
      <vt:lpstr>Pop operation</vt:lpstr>
      <vt:lpstr>Peek operation</vt:lpstr>
      <vt:lpstr>Push operation (Linked stack)</vt:lpstr>
      <vt:lpstr>Pop operation (Linked stack)</vt:lpstr>
      <vt:lpstr>Application of stack</vt:lpstr>
      <vt:lpstr>Infix to postfix conversion algorithm</vt:lpstr>
      <vt:lpstr>PowerPoint Presentation</vt:lpstr>
      <vt:lpstr>Algorithm to evaluate a postfix expression</vt:lpstr>
      <vt:lpstr>PowerPoint Presentation</vt:lpstr>
      <vt:lpstr>Balancing of symbols checking algorithm</vt:lpstr>
      <vt:lpstr>Infix to prefix notation</vt:lpstr>
      <vt:lpstr>Algorithm to evaluate a prefix expression</vt:lpstr>
      <vt:lpstr>Recursion</vt:lpstr>
      <vt:lpstr>PowerPoint Presentation</vt:lpstr>
      <vt:lpstr>Recursion vs Iteration</vt:lpstr>
      <vt:lpstr>PowerPoint Presentation</vt:lpstr>
      <vt:lpstr>PowerPoint Presentation</vt:lpstr>
      <vt:lpstr>PowerPoint Presentation</vt:lpstr>
      <vt:lpstr>Types of Recursion</vt:lpstr>
      <vt:lpstr>PowerPoint Presentation</vt:lpstr>
      <vt:lpstr>PowerPoint Presentation</vt:lpstr>
      <vt:lpstr>Tail Recursion contd.</vt:lpstr>
      <vt:lpstr>Towers of Hanoi puzzle</vt:lpstr>
      <vt:lpstr>Algorithm for solving Towers of Hanoi puzzle </vt:lpstr>
      <vt:lpstr>Backtracking</vt:lpstr>
      <vt:lpstr>PowerPoint Presentation</vt:lpstr>
      <vt:lpstr>Backtracking example</vt:lpstr>
      <vt:lpstr>N-Queens puzzle</vt:lpstr>
      <vt:lpstr>PowerPoint Presentation</vt:lpstr>
      <vt:lpstr>Queue</vt:lpstr>
      <vt:lpstr>What is a queue?</vt:lpstr>
      <vt:lpstr>Applications of queue</vt:lpstr>
      <vt:lpstr>Linked List representation of queue</vt:lpstr>
      <vt:lpstr>Linked List representation of queue</vt:lpstr>
      <vt:lpstr>Main Queue Operations</vt:lpstr>
      <vt:lpstr>EnQueue operation</vt:lpstr>
      <vt:lpstr>DeQueue operation</vt:lpstr>
      <vt:lpstr>EnQueue operation (Linked list)</vt:lpstr>
      <vt:lpstr>DeQueue operation (Linked list)</vt:lpstr>
      <vt:lpstr>Types of queues</vt:lpstr>
      <vt:lpstr>Circular queue</vt:lpstr>
      <vt:lpstr>Insertion in circular queue</vt:lpstr>
      <vt:lpstr>Insertion in circular queue</vt:lpstr>
      <vt:lpstr>Deletion from circular queue</vt:lpstr>
      <vt:lpstr>Deque</vt:lpstr>
      <vt:lpstr>Two variants of a double-ended queue</vt:lpstr>
      <vt:lpstr>Insertion at right in Deque</vt:lpstr>
      <vt:lpstr>Insertion at left in Deque</vt:lpstr>
      <vt:lpstr>Deletion from left in Deque</vt:lpstr>
      <vt:lpstr>Deletion from right in Deque</vt:lpstr>
      <vt:lpstr>Priority queue</vt:lpstr>
      <vt:lpstr>Priority queue</vt:lpstr>
      <vt:lpstr>Insertion in priority queue</vt:lpstr>
      <vt:lpstr>Deletion from priority queue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and Queue</dc:title>
  <dc:creator>Suman Bhattacharjee</dc:creator>
  <cp:lastModifiedBy>Suman Bhattacharjee</cp:lastModifiedBy>
  <cp:revision>79</cp:revision>
  <dcterms:created xsi:type="dcterms:W3CDTF">2018-08-05T15:54:58Z</dcterms:created>
  <dcterms:modified xsi:type="dcterms:W3CDTF">2018-09-11T10:10:34Z</dcterms:modified>
</cp:coreProperties>
</file>