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61" r:id="rId6"/>
    <p:sldId id="272" r:id="rId7"/>
    <p:sldId id="262" r:id="rId8"/>
    <p:sldId id="263" r:id="rId9"/>
    <p:sldId id="264" r:id="rId10"/>
    <p:sldId id="266" r:id="rId11"/>
    <p:sldId id="265"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8E58-E40A-4EF9-8556-C75A67A1CBFA}" type="datetimeFigureOut">
              <a:rPr lang="en-US" smtClean="0"/>
              <a:t>7/5/2020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4B7A35-8F7F-457E-A61D-B6427B45E5D9}" type="slidenum">
              <a:rPr lang="en-US" smtClean="0"/>
              <a:t>‹#›</a:t>
            </a:fld>
            <a:endParaRPr lang="en-US"/>
          </a:p>
        </p:txBody>
      </p:sp>
    </p:spTree>
    <p:extLst>
      <p:ext uri="{BB962C8B-B14F-4D97-AF65-F5344CB8AC3E}">
        <p14:creationId xmlns:p14="http://schemas.microsoft.com/office/powerpoint/2010/main" val="69940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32017F-DE1E-4FDE-A2B6-33D8FE50AA52}" type="datetimeFigureOut">
              <a:rPr lang="en-IN" smtClean="0"/>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254830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32017F-DE1E-4FDE-A2B6-33D8FE50AA52}" type="datetimeFigureOut">
              <a:rPr lang="en-IN" smtClean="0"/>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36584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32017F-DE1E-4FDE-A2B6-33D8FE50AA52}" type="datetimeFigureOut">
              <a:rPr lang="en-IN" smtClean="0"/>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347971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32017F-DE1E-4FDE-A2B6-33D8FE50AA52}" type="datetimeFigureOut">
              <a:rPr lang="en-IN" smtClean="0"/>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683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32017F-DE1E-4FDE-A2B6-33D8FE50AA52}" type="datetimeFigureOut">
              <a:rPr lang="en-IN" smtClean="0"/>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413390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32017F-DE1E-4FDE-A2B6-33D8FE50AA52}" type="datetimeFigureOut">
              <a:rPr lang="en-IN" smtClean="0"/>
              <a:t>05-07-2020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216498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32017F-DE1E-4FDE-A2B6-33D8FE50AA52}" type="datetimeFigureOut">
              <a:rPr lang="en-IN" smtClean="0"/>
              <a:t>05-07-2020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176661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32017F-DE1E-4FDE-A2B6-33D8FE50AA52}" type="datetimeFigureOut">
              <a:rPr lang="en-IN" smtClean="0"/>
              <a:t>05-07-2020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117550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2017F-DE1E-4FDE-A2B6-33D8FE50AA52}" type="datetimeFigureOut">
              <a:rPr lang="en-IN" smtClean="0"/>
              <a:t>05-07-2020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288697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2017F-DE1E-4FDE-A2B6-33D8FE50AA52}" type="datetimeFigureOut">
              <a:rPr lang="en-IN" smtClean="0"/>
              <a:t>05-07-2020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351072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2017F-DE1E-4FDE-A2B6-33D8FE50AA52}" type="datetimeFigureOut">
              <a:rPr lang="en-IN" smtClean="0"/>
              <a:t>05-07-2020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145172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2017F-DE1E-4FDE-A2B6-33D8FE50AA52}" type="datetimeFigureOut">
              <a:rPr lang="en-IN" smtClean="0"/>
              <a:t>05-07-2020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4DE23-3662-479B-B8E1-A8F9D9266280}" type="slidenum">
              <a:rPr lang="en-IN" smtClean="0"/>
              <a:t>‹#›</a:t>
            </a:fld>
            <a:endParaRPr lang="en-IN"/>
          </a:p>
        </p:txBody>
      </p:sp>
    </p:spTree>
    <p:extLst>
      <p:ext uri="{BB962C8B-B14F-4D97-AF65-F5344CB8AC3E}">
        <p14:creationId xmlns:p14="http://schemas.microsoft.com/office/powerpoint/2010/main" val="161557530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1944215"/>
          </a:xfrm>
        </p:spPr>
        <p:txBody>
          <a:bodyPr>
            <a:normAutofit fontScale="90000"/>
          </a:bodyPr>
          <a:lstStyle/>
          <a:p>
            <a:r>
              <a:rPr lang="en-US" dirty="0"/>
              <a:t>Mobile Price Prediction Using KNN Classifier</a:t>
            </a:r>
            <a:r>
              <a:rPr lang="en-IN" b="1" dirty="0"/>
              <a:t/>
            </a:r>
            <a:br>
              <a:rPr lang="en-IN" b="1" dirty="0"/>
            </a:br>
            <a:endParaRPr lang="en-IN" dirty="0"/>
          </a:p>
        </p:txBody>
      </p:sp>
      <p:sp>
        <p:nvSpPr>
          <p:cNvPr id="3" name="Subtitle 2"/>
          <p:cNvSpPr>
            <a:spLocks noGrp="1"/>
          </p:cNvSpPr>
          <p:nvPr>
            <p:ph type="subTitle" idx="1"/>
          </p:nvPr>
        </p:nvSpPr>
        <p:spPr>
          <a:xfrm>
            <a:off x="1331640" y="2060848"/>
            <a:ext cx="6400800" cy="1752600"/>
          </a:xfrm>
        </p:spPr>
        <p:txBody>
          <a:bodyPr>
            <a:normAutofit fontScale="25000" lnSpcReduction="20000"/>
          </a:bodyPr>
          <a:lstStyle/>
          <a:p>
            <a:r>
              <a:rPr lang="en-US" sz="11200" dirty="0"/>
              <a:t>Submitted by </a:t>
            </a:r>
            <a:r>
              <a:rPr lang="en-US" sz="11200" dirty="0" smtClean="0"/>
              <a:t>    </a:t>
            </a:r>
            <a:endParaRPr lang="en-IN" sz="11200" dirty="0"/>
          </a:p>
          <a:p>
            <a:endParaRPr lang="en-IN" sz="11200" dirty="0"/>
          </a:p>
          <a:p>
            <a:r>
              <a:rPr lang="en-US" sz="11200" dirty="0" err="1"/>
              <a:t>Debjit</a:t>
            </a:r>
            <a:r>
              <a:rPr lang="en-US" sz="11200" dirty="0"/>
              <a:t> </a:t>
            </a:r>
            <a:r>
              <a:rPr lang="en-US" sz="11200" dirty="0" err="1"/>
              <a:t>Ganguli</a:t>
            </a:r>
            <a:r>
              <a:rPr lang="en-US" sz="11200" dirty="0"/>
              <a:t/>
            </a:r>
            <a:br>
              <a:rPr lang="en-US" sz="11200" dirty="0"/>
            </a:br>
            <a:r>
              <a:rPr lang="en-US" sz="11200" dirty="0" err="1"/>
              <a:t>Debdyuti</a:t>
            </a:r>
            <a:r>
              <a:rPr lang="en-US" sz="11200" dirty="0"/>
              <a:t> </a:t>
            </a:r>
            <a:r>
              <a:rPr lang="en-US" sz="11200" dirty="0" err="1"/>
              <a:t>Saha</a:t>
            </a:r>
            <a:r>
              <a:rPr lang="en-US" sz="11200" dirty="0"/>
              <a:t/>
            </a:r>
            <a:br>
              <a:rPr lang="en-US" sz="11200" dirty="0"/>
            </a:br>
            <a:r>
              <a:rPr lang="en-US" sz="11200" dirty="0" err="1"/>
              <a:t>Chhandak</a:t>
            </a:r>
            <a:r>
              <a:rPr lang="en-US" sz="11200" dirty="0"/>
              <a:t> </a:t>
            </a:r>
            <a:r>
              <a:rPr lang="en-US" sz="11200" dirty="0" err="1"/>
              <a:t>Patra</a:t>
            </a:r>
            <a:r>
              <a:rPr lang="en-US" sz="11200" dirty="0"/>
              <a:t/>
            </a:r>
            <a:br>
              <a:rPr lang="en-US" sz="11200" dirty="0"/>
            </a:br>
            <a:r>
              <a:rPr lang="en-US" sz="11200" dirty="0" err="1"/>
              <a:t>Protyush</a:t>
            </a:r>
            <a:r>
              <a:rPr lang="en-US" sz="11200" dirty="0"/>
              <a:t> Mukherjee</a:t>
            </a:r>
            <a:br>
              <a:rPr lang="en-US" sz="11200" dirty="0"/>
            </a:br>
            <a:r>
              <a:rPr lang="en-US" sz="11200" dirty="0" err="1"/>
              <a:t>Aniruddha</a:t>
            </a:r>
            <a:r>
              <a:rPr lang="en-US" sz="11200" dirty="0"/>
              <a:t> </a:t>
            </a:r>
            <a:r>
              <a:rPr lang="en-US" sz="11200" dirty="0" err="1"/>
              <a:t>Poddar</a:t>
            </a:r>
            <a:endParaRPr lang="en-IN" sz="11200" dirty="0"/>
          </a:p>
          <a:p>
            <a:r>
              <a:rPr lang="en-US" sz="11200" dirty="0"/>
              <a:t>Under the guidance </a:t>
            </a:r>
            <a:r>
              <a:rPr lang="en-US" sz="11200" dirty="0" smtClean="0"/>
              <a:t>of</a:t>
            </a:r>
            <a:r>
              <a:rPr lang="en-IN" sz="11200" b="1" dirty="0"/>
              <a:t/>
            </a:r>
            <a:br>
              <a:rPr lang="en-IN" sz="11200" b="1" dirty="0"/>
            </a:br>
            <a:r>
              <a:rPr lang="en-US" sz="11200" dirty="0" smtClean="0"/>
              <a:t> </a:t>
            </a:r>
            <a:r>
              <a:rPr lang="en-US" sz="11200" dirty="0" err="1"/>
              <a:t>Shri</a:t>
            </a:r>
            <a:r>
              <a:rPr lang="en-US" sz="11200" dirty="0"/>
              <a:t> </a:t>
            </a:r>
            <a:r>
              <a:rPr lang="en-US" sz="11200" dirty="0" err="1"/>
              <a:t>Debayan</a:t>
            </a:r>
            <a:r>
              <a:rPr lang="en-US" sz="11200" dirty="0"/>
              <a:t> </a:t>
            </a:r>
            <a:r>
              <a:rPr lang="en-US" sz="11200" dirty="0" err="1"/>
              <a:t>Ganguly</a:t>
            </a:r>
            <a:endParaRPr lang="en-IN" sz="11200" dirty="0"/>
          </a:p>
          <a:p>
            <a:r>
              <a:rPr lang="en-US" sz="11200" dirty="0"/>
              <a:t>Professor, </a:t>
            </a:r>
            <a:endParaRPr lang="en-IN" sz="11200" dirty="0"/>
          </a:p>
          <a:p>
            <a:r>
              <a:rPr lang="en-US" sz="11200" dirty="0"/>
              <a:t>Dept. of Computer Science and Engineering</a:t>
            </a:r>
            <a:endParaRPr lang="en-IN" sz="11200" dirty="0"/>
          </a:p>
          <a:p>
            <a:r>
              <a:rPr lang="en-US" sz="11200" dirty="0"/>
              <a:t> </a:t>
            </a:r>
            <a:endParaRPr lang="en-IN" sz="11200" dirty="0"/>
          </a:p>
          <a:p>
            <a:endParaRPr lang="en-IN" dirty="0"/>
          </a:p>
        </p:txBody>
      </p:sp>
    </p:spTree>
    <p:extLst>
      <p:ext uri="{BB962C8B-B14F-4D97-AF65-F5344CB8AC3E}">
        <p14:creationId xmlns:p14="http://schemas.microsoft.com/office/powerpoint/2010/main" val="350194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EFFECTS OF FEATURES ON PRICE</a:t>
            </a:r>
            <a:endParaRPr lang="en-IN" dirty="0"/>
          </a:p>
        </p:txBody>
      </p:sp>
      <p:sp>
        <p:nvSpPr>
          <p:cNvPr id="3" name="Content Placeholder 2"/>
          <p:cNvSpPr>
            <a:spLocks noGrp="1"/>
          </p:cNvSpPr>
          <p:nvPr>
            <p:ph idx="1"/>
          </p:nvPr>
        </p:nvSpPr>
        <p:spPr/>
        <p:txBody>
          <a:bodyPr/>
          <a:lstStyle/>
          <a:p>
            <a:pPr marL="0" indent="0">
              <a:buNone/>
            </a:pPr>
            <a:r>
              <a:rPr lang="en-US" dirty="0"/>
              <a:t>In this section, we try to find which feature has a significant effect on the price of a mobile. We find the average value of a feature in every price range and graph it, and then we try to see if the difference is significant or not. We also try to explain some ambiguous feature effects on price</a:t>
            </a:r>
            <a:endParaRPr lang="en-IN" dirty="0"/>
          </a:p>
        </p:txBody>
      </p:sp>
    </p:spTree>
    <p:extLst>
      <p:ext uri="{BB962C8B-B14F-4D97-AF65-F5344CB8AC3E}">
        <p14:creationId xmlns:p14="http://schemas.microsoft.com/office/powerpoint/2010/main" val="280839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686800" cy="1162050"/>
          </a:xfrm>
        </p:spPr>
        <p:txBody>
          <a:bodyPr>
            <a:noAutofit/>
          </a:bodyPr>
          <a:lstStyle/>
          <a:p>
            <a:r>
              <a:rPr lang="en-US" sz="2900" dirty="0" smtClean="0"/>
              <a:t>3.1. PERCENTAGE OF 4G PHONES IN EACH PRICE RANGE</a:t>
            </a:r>
            <a:endParaRPr lang="en-IN" sz="2900" dirty="0"/>
          </a:p>
        </p:txBody>
      </p:sp>
      <p:sp>
        <p:nvSpPr>
          <p:cNvPr id="4" name="Text Placeholder 3"/>
          <p:cNvSpPr>
            <a:spLocks noGrp="1"/>
          </p:cNvSpPr>
          <p:nvPr>
            <p:ph type="body" sz="half" idx="2"/>
          </p:nvPr>
        </p:nvSpPr>
        <p:spPr/>
        <p:txBody>
          <a:bodyPr/>
          <a:lstStyle/>
          <a:p>
            <a:r>
              <a:rPr lang="en-US" dirty="0"/>
              <a:t>Since phones that support 4G require better hardware, it makes sense for phones with 4G support to be more expensive than other phones. We find the percentage of 4G phones in each price range using shape() from pandas and </a:t>
            </a:r>
            <a:r>
              <a:rPr lang="en-US" dirty="0" err="1"/>
              <a:t>barh</a:t>
            </a:r>
            <a:r>
              <a:rPr lang="en-US" dirty="0"/>
              <a:t>() from </a:t>
            </a:r>
            <a:r>
              <a:rPr lang="en-US" dirty="0" err="1"/>
              <a:t>matplotlib</a:t>
            </a:r>
            <a:r>
              <a:rPr lang="en-US" dirty="0"/>
              <a:t>.</a:t>
            </a:r>
            <a:endParaRPr lang="en-IN" dirty="0"/>
          </a:p>
          <a:p>
            <a:r>
              <a:rPr lang="en-US" dirty="0"/>
              <a:t>The graph makes sense, since expensive phones are more likely to support 4G than cheaper phones. However, we see that the expensive price range has lower number of 4G phones than average and cheap price range. This might be owing to the fact that some 3G phones with expensive features were released before 4G was available for use and some inexpensive 4G phones were released once 4G was available for use.</a:t>
            </a:r>
            <a:endParaRPr lang="en-IN" dirty="0"/>
          </a:p>
          <a:p>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07904" y="1988840"/>
            <a:ext cx="5017643" cy="3378970"/>
          </a:xfrm>
          <a:prstGeom prst="rect">
            <a:avLst/>
          </a:prstGeom>
        </p:spPr>
      </p:pic>
    </p:spTree>
    <p:extLst>
      <p:ext uri="{BB962C8B-B14F-4D97-AF65-F5344CB8AC3E}">
        <p14:creationId xmlns:p14="http://schemas.microsoft.com/office/powerpoint/2010/main" val="169579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91264" cy="1162050"/>
          </a:xfrm>
        </p:spPr>
        <p:txBody>
          <a:bodyPr>
            <a:noAutofit/>
          </a:bodyPr>
          <a:lstStyle/>
          <a:p>
            <a:r>
              <a:rPr lang="en-IN" sz="2900" dirty="0" smtClean="0"/>
              <a:t>3.2. PERCENTAGE OF PHONES WITH BLUETOOTH IN EACH PRICE RANGE</a:t>
            </a:r>
            <a:endParaRPr lang="en-IN" sz="2900" dirty="0"/>
          </a:p>
        </p:txBody>
      </p:sp>
      <p:sp>
        <p:nvSpPr>
          <p:cNvPr id="4" name="Text Placeholder 3"/>
          <p:cNvSpPr>
            <a:spLocks noGrp="1"/>
          </p:cNvSpPr>
          <p:nvPr>
            <p:ph type="body" sz="half" idx="2"/>
          </p:nvPr>
        </p:nvSpPr>
        <p:spPr/>
        <p:txBody>
          <a:bodyPr/>
          <a:lstStyle/>
          <a:p>
            <a:r>
              <a:rPr lang="en-US" sz="2400" dirty="0"/>
              <a:t>Bluetooth is another very important feature for mobiles, since it enables media sharing across mobiles. We find the percentage of phones with Bluetooth in each price range using shape() from pandas and </a:t>
            </a:r>
            <a:r>
              <a:rPr lang="en-US" sz="2400" dirty="0" err="1"/>
              <a:t>barh</a:t>
            </a:r>
            <a:r>
              <a:rPr lang="en-US" sz="2400" dirty="0"/>
              <a:t>() from </a:t>
            </a:r>
            <a:r>
              <a:rPr lang="en-US" sz="2400" dirty="0" err="1"/>
              <a:t>matplotlib</a:t>
            </a:r>
            <a:r>
              <a:rPr lang="en-US" sz="2400" dirty="0"/>
              <a:t>.</a:t>
            </a:r>
            <a:endParaRPr lang="en-IN" sz="2400" dirty="0"/>
          </a:p>
          <a:p>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22103" y="1510120"/>
            <a:ext cx="5017643" cy="3647071"/>
          </a:xfrm>
          <a:prstGeom prst="rect">
            <a:avLst/>
          </a:prstGeom>
        </p:spPr>
      </p:pic>
    </p:spTree>
    <p:extLst>
      <p:ext uri="{BB962C8B-B14F-4D97-AF65-F5344CB8AC3E}">
        <p14:creationId xmlns:p14="http://schemas.microsoft.com/office/powerpoint/2010/main" val="188820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7756"/>
            <a:ext cx="8496944" cy="1435100"/>
          </a:xfrm>
        </p:spPr>
        <p:txBody>
          <a:bodyPr>
            <a:noAutofit/>
          </a:bodyPr>
          <a:lstStyle/>
          <a:p>
            <a:r>
              <a:rPr lang="en-US" sz="2900" dirty="0" smtClean="0"/>
              <a:t> 3.3. Average </a:t>
            </a:r>
            <a:r>
              <a:rPr lang="en-US" sz="2900" dirty="0"/>
              <a:t>Internal Memory of phones at different price ranges</a:t>
            </a:r>
            <a:r>
              <a:rPr lang="en-IN" sz="2900" dirty="0"/>
              <a:t/>
            </a:r>
            <a:br>
              <a:rPr lang="en-IN" sz="2900" dirty="0"/>
            </a:br>
            <a:r>
              <a:rPr lang="en-US" sz="2900" dirty="0"/>
              <a:t> </a:t>
            </a:r>
            <a:r>
              <a:rPr lang="en-IN" sz="2900" dirty="0"/>
              <a:t/>
            </a:r>
            <a:br>
              <a:rPr lang="en-IN" sz="2900" dirty="0"/>
            </a:br>
            <a:endParaRPr lang="en-IN" sz="2900" dirty="0"/>
          </a:p>
        </p:txBody>
      </p:sp>
      <p:sp>
        <p:nvSpPr>
          <p:cNvPr id="4" name="Text Placeholder 3"/>
          <p:cNvSpPr>
            <a:spLocks noGrp="1"/>
          </p:cNvSpPr>
          <p:nvPr>
            <p:ph type="body" sz="half" idx="2"/>
          </p:nvPr>
        </p:nvSpPr>
        <p:spPr>
          <a:xfrm>
            <a:off x="467544" y="1916832"/>
            <a:ext cx="3456384" cy="4691063"/>
          </a:xfrm>
        </p:spPr>
        <p:txBody>
          <a:bodyPr>
            <a:normAutofit fontScale="85000" lnSpcReduction="20000"/>
          </a:bodyPr>
          <a:lstStyle/>
          <a:p>
            <a:r>
              <a:rPr lang="en-US" sz="2400" dirty="0"/>
              <a:t>Phones of the same model have different prices for different internal memory capacities. We find the average internal memory of phones in each price range using mean() from pandas and </a:t>
            </a:r>
            <a:r>
              <a:rPr lang="en-US" sz="2400" dirty="0" err="1"/>
              <a:t>barh</a:t>
            </a:r>
            <a:r>
              <a:rPr lang="en-US" sz="2400" dirty="0"/>
              <a:t>() from </a:t>
            </a:r>
            <a:r>
              <a:rPr lang="en-US" sz="2400" dirty="0" err="1"/>
              <a:t>matplotlib</a:t>
            </a:r>
            <a:r>
              <a:rPr lang="en-US" sz="2400" dirty="0" smtClean="0"/>
              <a:t>. </a:t>
            </a:r>
          </a:p>
          <a:p>
            <a:endParaRPr lang="en-US" sz="2400" dirty="0"/>
          </a:p>
          <a:p>
            <a:r>
              <a:rPr lang="en-US" sz="2400" dirty="0" smtClean="0"/>
              <a:t>Internal </a:t>
            </a:r>
            <a:r>
              <a:rPr lang="en-US" sz="2400" dirty="0"/>
              <a:t>memory is almost the same for all price ranges, since most mobiles will have the same internal memory but different features at different price ranges. However, very expensive phones are more likely to have more internal memory than cheaper phones. </a:t>
            </a:r>
            <a:endParaRPr lang="en-IN" sz="2400" dirty="0"/>
          </a:p>
          <a:p>
            <a:endParaRPr lang="en-IN" sz="24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32250" y="1772816"/>
            <a:ext cx="5111750" cy="3888432"/>
          </a:xfrm>
          <a:prstGeom prst="rect">
            <a:avLst/>
          </a:prstGeom>
        </p:spPr>
      </p:pic>
    </p:spTree>
    <p:extLst>
      <p:ext uri="{BB962C8B-B14F-4D97-AF65-F5344CB8AC3E}">
        <p14:creationId xmlns:p14="http://schemas.microsoft.com/office/powerpoint/2010/main" val="221177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9764"/>
            <a:ext cx="8208912" cy="1435100"/>
          </a:xfrm>
        </p:spPr>
        <p:txBody>
          <a:bodyPr>
            <a:noAutofit/>
          </a:bodyPr>
          <a:lstStyle/>
          <a:p>
            <a:r>
              <a:rPr lang="en-US" sz="2900" dirty="0" smtClean="0"/>
              <a:t> 3.4. Average </a:t>
            </a:r>
            <a:r>
              <a:rPr lang="en-US" sz="2900" dirty="0"/>
              <a:t>Battery Power </a:t>
            </a:r>
            <a:r>
              <a:rPr lang="en-US" sz="2900" dirty="0" smtClean="0"/>
              <a:t>of </a:t>
            </a:r>
            <a:r>
              <a:rPr lang="en-US" sz="2900" dirty="0"/>
              <a:t>phones at different </a:t>
            </a:r>
            <a:r>
              <a:rPr lang="en-US" sz="2900" dirty="0" smtClean="0"/>
              <a:t>price ranges</a:t>
            </a:r>
            <a:r>
              <a:rPr lang="en-IN" sz="2900" dirty="0"/>
              <a:t/>
            </a:r>
            <a:br>
              <a:rPr lang="en-IN" sz="2900" dirty="0"/>
            </a:br>
            <a:r>
              <a:rPr lang="en-US" sz="2900" dirty="0"/>
              <a:t> </a:t>
            </a:r>
            <a:r>
              <a:rPr lang="en-IN" sz="2900" dirty="0"/>
              <a:t/>
            </a:r>
            <a:br>
              <a:rPr lang="en-IN" sz="2900" dirty="0"/>
            </a:br>
            <a:endParaRPr lang="en-IN" sz="2900" dirty="0"/>
          </a:p>
        </p:txBody>
      </p:sp>
      <p:sp>
        <p:nvSpPr>
          <p:cNvPr id="4" name="Text Placeholder 3"/>
          <p:cNvSpPr>
            <a:spLocks noGrp="1"/>
          </p:cNvSpPr>
          <p:nvPr>
            <p:ph type="body" sz="half" idx="2"/>
          </p:nvPr>
        </p:nvSpPr>
        <p:spPr>
          <a:xfrm>
            <a:off x="467544" y="1844824"/>
            <a:ext cx="3008313" cy="4691063"/>
          </a:xfrm>
        </p:spPr>
        <p:txBody>
          <a:bodyPr>
            <a:normAutofit lnSpcReduction="10000"/>
          </a:bodyPr>
          <a:lstStyle/>
          <a:p>
            <a:r>
              <a:rPr lang="en-US" sz="2000" dirty="0"/>
              <a:t>The battery power of a phone will determine how long the phone can be used before it needs to be charged again. We find the average battery power of phones in each price range using mean() from pandas and </a:t>
            </a:r>
            <a:r>
              <a:rPr lang="en-US" sz="2000" dirty="0" err="1"/>
              <a:t>barh</a:t>
            </a:r>
            <a:r>
              <a:rPr lang="en-US" sz="2000" dirty="0"/>
              <a:t>() from </a:t>
            </a:r>
            <a:r>
              <a:rPr lang="en-US" sz="2000" dirty="0" err="1"/>
              <a:t>matplotlib</a:t>
            </a:r>
            <a:r>
              <a:rPr lang="en-US" sz="2000" dirty="0" smtClean="0"/>
              <a:t>. </a:t>
            </a:r>
          </a:p>
          <a:p>
            <a:endParaRPr lang="en-US" sz="2000" dirty="0"/>
          </a:p>
          <a:p>
            <a:r>
              <a:rPr lang="en-US" sz="2000" dirty="0"/>
              <a:t>Phones at higher price range are likely to have more battery power, which makes complete sense. </a:t>
            </a:r>
            <a:endParaRPr lang="en-IN" sz="2000" dirty="0"/>
          </a:p>
          <a:p>
            <a:r>
              <a:rPr lang="en-US" sz="2000" dirty="0"/>
              <a:t> </a:t>
            </a:r>
            <a:endParaRPr lang="en-IN" sz="2000" dirty="0"/>
          </a:p>
          <a:p>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75050" y="1633102"/>
            <a:ext cx="5111750" cy="3524090"/>
          </a:xfrm>
          <a:prstGeom prst="rect">
            <a:avLst/>
          </a:prstGeom>
        </p:spPr>
      </p:pic>
    </p:spTree>
    <p:extLst>
      <p:ext uri="{BB962C8B-B14F-4D97-AF65-F5344CB8AC3E}">
        <p14:creationId xmlns:p14="http://schemas.microsoft.com/office/powerpoint/2010/main" val="260184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19256" cy="1162050"/>
          </a:xfrm>
        </p:spPr>
        <p:txBody>
          <a:bodyPr>
            <a:noAutofit/>
          </a:bodyPr>
          <a:lstStyle/>
          <a:p>
            <a:r>
              <a:rPr lang="en-US" sz="2900" dirty="0" smtClean="0"/>
              <a:t>3.5. Average </a:t>
            </a:r>
            <a:r>
              <a:rPr lang="en-US" sz="2900" dirty="0"/>
              <a:t>Processor Clock Speed of phones at different price ranges</a:t>
            </a:r>
            <a:r>
              <a:rPr lang="en-IN" sz="2900" dirty="0"/>
              <a:t/>
            </a:r>
            <a:br>
              <a:rPr lang="en-IN" sz="2900" dirty="0"/>
            </a:br>
            <a:r>
              <a:rPr lang="en-US" sz="2900" dirty="0"/>
              <a:t> </a:t>
            </a:r>
            <a:endParaRPr lang="en-IN" sz="2900" dirty="0"/>
          </a:p>
        </p:txBody>
      </p:sp>
      <p:sp>
        <p:nvSpPr>
          <p:cNvPr id="4" name="Text Placeholder 3"/>
          <p:cNvSpPr>
            <a:spLocks noGrp="1"/>
          </p:cNvSpPr>
          <p:nvPr>
            <p:ph type="body" sz="half" idx="2"/>
          </p:nvPr>
        </p:nvSpPr>
        <p:spPr>
          <a:xfrm>
            <a:off x="107504" y="1435100"/>
            <a:ext cx="4032448" cy="4691063"/>
          </a:xfrm>
        </p:spPr>
        <p:txBody>
          <a:bodyPr>
            <a:noAutofit/>
          </a:bodyPr>
          <a:lstStyle/>
          <a:p>
            <a:r>
              <a:rPr lang="en-US" sz="1600" dirty="0"/>
              <a:t>The clock speed of a processor determines how fast it can execute instructions. However, since clock speed of a processor does not directly indicate better performance, we might see a different result than expected. We find the average processor clock speed of phones in each price range using mean() from pandas and </a:t>
            </a:r>
            <a:r>
              <a:rPr lang="en-US" sz="1600" dirty="0" err="1"/>
              <a:t>barh</a:t>
            </a:r>
            <a:r>
              <a:rPr lang="en-US" sz="1600" dirty="0"/>
              <a:t>() from </a:t>
            </a:r>
            <a:r>
              <a:rPr lang="en-US" sz="1600" dirty="0" err="1"/>
              <a:t>matplotlib</a:t>
            </a:r>
            <a:r>
              <a:rPr lang="en-US" sz="1600" dirty="0" smtClean="0"/>
              <a:t>.</a:t>
            </a:r>
          </a:p>
          <a:p>
            <a:endParaRPr lang="en-US" sz="1600" dirty="0"/>
          </a:p>
          <a:p>
            <a:r>
              <a:rPr lang="en-US" sz="1600" dirty="0"/>
              <a:t>As we can see, phones in very cheap category have a higher average clock speed processor than phones at higher price ranges. This is owing to the fact that the more clock speed of processors does not directly equal better performance. Performance of a processor depends on the number of cores, the technology used in heat dissipation and so on. In fact, more expensive processors usually have lower clock speed but the other factors make up for the performance. </a:t>
            </a:r>
            <a:endParaRPr lang="en-IN" sz="1600" dirty="0"/>
          </a:p>
          <a:p>
            <a:r>
              <a:rPr lang="en-US" sz="1600" dirty="0"/>
              <a:t> </a:t>
            </a:r>
            <a:endParaRPr lang="en-IN" sz="1600" dirty="0"/>
          </a:p>
          <a:p>
            <a:endParaRPr lang="en-IN" sz="16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59784" y="1988840"/>
            <a:ext cx="5111750" cy="3653007"/>
          </a:xfrm>
          <a:prstGeom prst="rect">
            <a:avLst/>
          </a:prstGeom>
        </p:spPr>
      </p:pic>
    </p:spTree>
    <p:extLst>
      <p:ext uri="{BB962C8B-B14F-4D97-AF65-F5344CB8AC3E}">
        <p14:creationId xmlns:p14="http://schemas.microsoft.com/office/powerpoint/2010/main" val="302367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003232" cy="1162050"/>
          </a:xfrm>
        </p:spPr>
        <p:txBody>
          <a:bodyPr>
            <a:noAutofit/>
          </a:bodyPr>
          <a:lstStyle/>
          <a:p>
            <a:r>
              <a:rPr lang="en-US" sz="2900" dirty="0" smtClean="0"/>
              <a:t>3.6. Average </a:t>
            </a:r>
            <a:r>
              <a:rPr lang="en-US" sz="2900" dirty="0"/>
              <a:t>RAM capacity of phones at different price ranges</a:t>
            </a:r>
            <a:endParaRPr lang="en-IN" sz="2900" dirty="0"/>
          </a:p>
        </p:txBody>
      </p:sp>
      <p:sp>
        <p:nvSpPr>
          <p:cNvPr id="4" name="Text Placeholder 3"/>
          <p:cNvSpPr>
            <a:spLocks noGrp="1"/>
          </p:cNvSpPr>
          <p:nvPr>
            <p:ph type="body" sz="half" idx="2"/>
          </p:nvPr>
        </p:nvSpPr>
        <p:spPr>
          <a:xfrm>
            <a:off x="457200" y="1435100"/>
            <a:ext cx="3178696" cy="4730204"/>
          </a:xfrm>
        </p:spPr>
        <p:txBody>
          <a:bodyPr>
            <a:normAutofit fontScale="92500" lnSpcReduction="20000"/>
          </a:bodyPr>
          <a:lstStyle/>
          <a:p>
            <a:r>
              <a:rPr lang="en-US" sz="2000" dirty="0"/>
              <a:t>The RAM of a phone is very important for people who want to multitask. A little change in RAM can mean a huge boost in performance. We find the average RAM capacity of phones in each price range using mean() from pandas and </a:t>
            </a:r>
            <a:r>
              <a:rPr lang="en-US" sz="2000" dirty="0" err="1"/>
              <a:t>barh</a:t>
            </a:r>
            <a:r>
              <a:rPr lang="en-US" sz="2000" dirty="0"/>
              <a:t>() from </a:t>
            </a:r>
            <a:r>
              <a:rPr lang="en-US" sz="2000" dirty="0" err="1" smtClean="0"/>
              <a:t>matplotlib</a:t>
            </a:r>
            <a:endParaRPr lang="en-US" sz="2000" dirty="0" smtClean="0"/>
          </a:p>
          <a:p>
            <a:endParaRPr lang="en-US" sz="2000" dirty="0"/>
          </a:p>
          <a:p>
            <a:r>
              <a:rPr lang="en-US" sz="2000" dirty="0"/>
              <a:t>The difference in RAM capacity in each price range is drastic. RAM is a very important feature in determining the price of a phone. We will use this feature to check if our predictions are accurate later. </a:t>
            </a:r>
            <a:endParaRPr lang="en-IN" sz="20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75050" y="1603685"/>
            <a:ext cx="5111750" cy="3625515"/>
          </a:xfrm>
          <a:prstGeom prst="rect">
            <a:avLst/>
          </a:prstGeom>
        </p:spPr>
      </p:pic>
    </p:spTree>
    <p:extLst>
      <p:ext uri="{BB962C8B-B14F-4D97-AF65-F5344CB8AC3E}">
        <p14:creationId xmlns:p14="http://schemas.microsoft.com/office/powerpoint/2010/main" val="3987823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1520" y="274638"/>
            <a:ext cx="864096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4</a:t>
            </a:r>
            <a:r>
              <a:rPr lang="en-IN" dirty="0" smtClean="0"/>
              <a:t>. </a:t>
            </a:r>
            <a:r>
              <a:rPr lang="en" b="1" dirty="0">
                <a:latin typeface="Times New Roman"/>
                <a:ea typeface="Times New Roman"/>
                <a:cs typeface="Times New Roman"/>
                <a:sym typeface="Times New Roman"/>
              </a:rPr>
              <a:t>Creating models and finding the best accuracy</a:t>
            </a:r>
            <a:endParaRPr lang="en-IN" dirty="0"/>
          </a:p>
        </p:txBody>
      </p:sp>
      <p:sp>
        <p:nvSpPr>
          <p:cNvPr id="3" name="TextBox 2"/>
          <p:cNvSpPr txBox="1"/>
          <p:nvPr/>
        </p:nvSpPr>
        <p:spPr>
          <a:xfrm>
            <a:off x="323528" y="2060848"/>
            <a:ext cx="8280920" cy="3416320"/>
          </a:xfrm>
          <a:prstGeom prst="rect">
            <a:avLst/>
          </a:prstGeom>
          <a:noFill/>
        </p:spPr>
        <p:txBody>
          <a:bodyPr wrap="square" rtlCol="0">
            <a:spAutoFit/>
          </a:bodyPr>
          <a:lstStyle/>
          <a:p>
            <a:r>
              <a:rPr lang="en-US" dirty="0"/>
              <a:t>As we discussed before, the test file has no data for price range, so we have to split the training data into training data and testing data to find the accuracy of the models. We split them on a 60:40 basis. We set random state to a constant so that the result is same every time the code is run. </a:t>
            </a:r>
          </a:p>
          <a:p>
            <a:r>
              <a:rPr lang="en-US" dirty="0"/>
              <a:t>We create 4 different models. They are: </a:t>
            </a:r>
          </a:p>
          <a:p>
            <a:r>
              <a:rPr lang="en-US" dirty="0"/>
              <a:t>1. Linear Regression </a:t>
            </a:r>
          </a:p>
          <a:p>
            <a:r>
              <a:rPr lang="en-US" dirty="0"/>
              <a:t>2. Logistic Regression </a:t>
            </a:r>
          </a:p>
          <a:p>
            <a:r>
              <a:rPr lang="en-US" dirty="0"/>
              <a:t>3. Random Forest Classifier </a:t>
            </a:r>
          </a:p>
          <a:p>
            <a:r>
              <a:rPr lang="en-US" dirty="0"/>
              <a:t>4. K Nearest </a:t>
            </a:r>
            <a:r>
              <a:rPr lang="en-US" dirty="0" err="1"/>
              <a:t>Neighbours</a:t>
            </a:r>
            <a:r>
              <a:rPr lang="en-US" dirty="0"/>
              <a:t> Classifier </a:t>
            </a:r>
          </a:p>
          <a:p>
            <a:endParaRPr lang="en-US" dirty="0"/>
          </a:p>
          <a:p>
            <a:r>
              <a:rPr lang="en-US" dirty="0"/>
              <a:t>Models 1-3 were simple and straight forward, however K Nearest </a:t>
            </a:r>
            <a:r>
              <a:rPr lang="en-US" dirty="0" err="1"/>
              <a:t>Neighbours</a:t>
            </a:r>
            <a:r>
              <a:rPr lang="en-US" dirty="0"/>
              <a:t> Classifier differs with the value of k set. </a:t>
            </a:r>
            <a:endParaRPr lang="en-US" dirty="0"/>
          </a:p>
        </p:txBody>
      </p:sp>
    </p:spTree>
    <p:extLst>
      <p:ext uri="{BB962C8B-B14F-4D97-AF65-F5344CB8AC3E}">
        <p14:creationId xmlns:p14="http://schemas.microsoft.com/office/powerpoint/2010/main" val="3891428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p16"/>
          <p:cNvSpPr txBox="1">
            <a:spLocks noGrp="1"/>
          </p:cNvSpPr>
          <p:nvPr/>
        </p:nvSpPr>
        <p:spPr>
          <a:xfrm>
            <a:off x="179512" y="620688"/>
            <a:ext cx="8520600" cy="6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pPr marL="0" lvl="0" indent="0" algn="l" rtl="0">
              <a:spcBef>
                <a:spcPts val="0"/>
              </a:spcBef>
              <a:spcAft>
                <a:spcPts val="0"/>
              </a:spcAft>
              <a:buNone/>
            </a:pPr>
            <a:r>
              <a:rPr lang="en" sz="2900" dirty="0" smtClean="0">
                <a:solidFill>
                  <a:srgbClr val="FFFFFF"/>
                </a:solidFill>
                <a:latin typeface="+mj-lt"/>
                <a:ea typeface="Times New Roman"/>
                <a:cs typeface="Times New Roman"/>
                <a:sym typeface="Times New Roman"/>
              </a:rPr>
              <a:t>4.1. K </a:t>
            </a:r>
            <a:r>
              <a:rPr lang="en" sz="2900" dirty="0">
                <a:solidFill>
                  <a:srgbClr val="FFFFFF"/>
                </a:solidFill>
                <a:latin typeface="+mj-lt"/>
                <a:ea typeface="Times New Roman"/>
                <a:cs typeface="Times New Roman"/>
                <a:sym typeface="Times New Roman"/>
              </a:rPr>
              <a:t>Nearest Neighbours Classifier</a:t>
            </a:r>
            <a:endParaRPr sz="2900" dirty="0">
              <a:solidFill>
                <a:srgbClr val="FFFFFF"/>
              </a:solidFill>
              <a:latin typeface="+mj-lt"/>
              <a:ea typeface="Times New Roman"/>
              <a:cs typeface="Times New Roman"/>
              <a:sym typeface="Times New Roman"/>
            </a:endParaRPr>
          </a:p>
          <a:p>
            <a:pPr marL="0" lvl="0" indent="0" algn="l" rtl="0">
              <a:spcBef>
                <a:spcPts val="0"/>
              </a:spcBef>
              <a:spcAft>
                <a:spcPts val="0"/>
              </a:spcAft>
              <a:buNone/>
            </a:pPr>
            <a:endParaRPr sz="2900" dirty="0">
              <a:latin typeface="+mj-lt"/>
            </a:endParaRPr>
          </a:p>
        </p:txBody>
      </p:sp>
      <p:sp>
        <p:nvSpPr>
          <p:cNvPr id="3" name="TextBox 2"/>
          <p:cNvSpPr txBox="1"/>
          <p:nvPr/>
        </p:nvSpPr>
        <p:spPr>
          <a:xfrm>
            <a:off x="144016" y="1823913"/>
            <a:ext cx="3275856" cy="3693319"/>
          </a:xfrm>
          <a:prstGeom prst="rect">
            <a:avLst/>
          </a:prstGeom>
          <a:noFill/>
        </p:spPr>
        <p:txBody>
          <a:bodyPr wrap="square" rtlCol="0">
            <a:spAutoFit/>
          </a:bodyPr>
          <a:lstStyle/>
          <a:p>
            <a:pPr lvl="0"/>
            <a:r>
              <a:rPr lang="en-US" dirty="0">
                <a:ea typeface="Times New Roman"/>
                <a:cs typeface="Times New Roman"/>
                <a:sym typeface="Times New Roman"/>
              </a:rPr>
              <a:t>We create a different model for different values of  k and compare the accuracies. We select k to be a minimum of 4, since there are 4 classes to be classified in price range. We </a:t>
            </a:r>
            <a:r>
              <a:rPr lang="en-US" dirty="0" err="1">
                <a:ea typeface="Times New Roman"/>
                <a:cs typeface="Times New Roman"/>
                <a:sym typeface="Times New Roman"/>
              </a:rPr>
              <a:t>barh</a:t>
            </a:r>
            <a:r>
              <a:rPr lang="en-US" dirty="0">
                <a:ea typeface="Times New Roman"/>
                <a:cs typeface="Times New Roman"/>
                <a:sym typeface="Times New Roman"/>
              </a:rPr>
              <a:t>() from </a:t>
            </a:r>
            <a:r>
              <a:rPr lang="en-US" dirty="0" err="1">
                <a:ea typeface="Times New Roman"/>
                <a:cs typeface="Times New Roman"/>
                <a:sym typeface="Times New Roman"/>
              </a:rPr>
              <a:t>matplotlib</a:t>
            </a:r>
            <a:r>
              <a:rPr lang="en-US" dirty="0">
                <a:ea typeface="Times New Roman"/>
                <a:cs typeface="Times New Roman"/>
                <a:sym typeface="Times New Roman"/>
              </a:rPr>
              <a:t> to graph the data.</a:t>
            </a:r>
          </a:p>
          <a:p>
            <a:endParaRPr lang="en-US" dirty="0" smtClean="0"/>
          </a:p>
          <a:p>
            <a:endParaRPr lang="en-US" dirty="0"/>
          </a:p>
          <a:p>
            <a:r>
              <a:rPr lang="en-US" dirty="0"/>
              <a:t>Since accuracy is maximum for k=13, we select KNN classifier with k=13. </a:t>
            </a:r>
            <a:endParaRPr lang="en-US" dirty="0"/>
          </a:p>
        </p:txBody>
      </p:sp>
      <p:pic>
        <p:nvPicPr>
          <p:cNvPr id="4" name="Google Shape;89;p16"/>
          <p:cNvPicPr preferRelativeResize="0"/>
          <p:nvPr/>
        </p:nvPicPr>
        <p:blipFill>
          <a:blip r:embed="rId2">
            <a:alphaModFix/>
          </a:blip>
          <a:stretch>
            <a:fillRect/>
          </a:stretch>
        </p:blipFill>
        <p:spPr>
          <a:xfrm>
            <a:off x="3203848" y="1804338"/>
            <a:ext cx="5771391" cy="3496870"/>
          </a:xfrm>
          <a:prstGeom prst="rect">
            <a:avLst/>
          </a:prstGeom>
          <a:noFill/>
          <a:ln>
            <a:noFill/>
          </a:ln>
        </p:spPr>
      </p:pic>
    </p:spTree>
    <p:extLst>
      <p:ext uri="{BB962C8B-B14F-4D97-AF65-F5344CB8AC3E}">
        <p14:creationId xmlns:p14="http://schemas.microsoft.com/office/powerpoint/2010/main" val="264516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p16"/>
          <p:cNvSpPr txBox="1">
            <a:spLocks noGrp="1"/>
          </p:cNvSpPr>
          <p:nvPr/>
        </p:nvSpPr>
        <p:spPr>
          <a:xfrm>
            <a:off x="179512" y="620688"/>
            <a:ext cx="8520600" cy="6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pPr lvl="0"/>
            <a:r>
              <a:rPr lang="en" sz="2900" dirty="0" smtClean="0">
                <a:solidFill>
                  <a:schemeClr val="tx1"/>
                </a:solidFill>
                <a:latin typeface="+mj-lt"/>
                <a:ea typeface="Times New Roman"/>
                <a:cs typeface="Times New Roman"/>
                <a:sym typeface="Times New Roman"/>
              </a:rPr>
              <a:t>4.2. </a:t>
            </a:r>
            <a:r>
              <a:rPr lang="en-US" sz="2900" dirty="0">
                <a:solidFill>
                  <a:schemeClr val="tx1"/>
                </a:solidFill>
                <a:latin typeface="+mj-lt"/>
              </a:rPr>
              <a:t>Selecting a model </a:t>
            </a:r>
            <a:endParaRPr sz="2900" dirty="0">
              <a:solidFill>
                <a:schemeClr val="tx1"/>
              </a:solidFill>
              <a:latin typeface="+mj-lt"/>
            </a:endParaRPr>
          </a:p>
        </p:txBody>
      </p:sp>
      <p:sp>
        <p:nvSpPr>
          <p:cNvPr id="3" name="TextBox 2"/>
          <p:cNvSpPr txBox="1"/>
          <p:nvPr/>
        </p:nvSpPr>
        <p:spPr>
          <a:xfrm>
            <a:off x="467544" y="1631594"/>
            <a:ext cx="4824536" cy="646331"/>
          </a:xfrm>
          <a:prstGeom prst="rect">
            <a:avLst/>
          </a:prstGeom>
          <a:noFill/>
        </p:spPr>
        <p:txBody>
          <a:bodyPr wrap="square" rtlCol="0">
            <a:spAutoFit/>
          </a:bodyPr>
          <a:lstStyle/>
          <a:p>
            <a:pPr lvl="0"/>
            <a:r>
              <a:rPr lang="en-US" dirty="0">
                <a:ea typeface="Times New Roman"/>
                <a:cs typeface="Times New Roman"/>
                <a:sym typeface="Times New Roman"/>
              </a:rPr>
              <a:t>We select a model from the models we create by graphing the accuracies</a:t>
            </a:r>
            <a:r>
              <a:rPr lang="en-US" dirty="0" smtClean="0">
                <a:ea typeface="Times New Roman"/>
                <a:cs typeface="Times New Roman"/>
                <a:sym typeface="Times New Roman"/>
              </a:rPr>
              <a:t>.</a:t>
            </a:r>
            <a:endParaRPr lang="en-US" dirty="0">
              <a:ea typeface="Times New Roman"/>
              <a:cs typeface="Times New Roman"/>
              <a:sym typeface="Times New Roman"/>
            </a:endParaRPr>
          </a:p>
        </p:txBody>
      </p:sp>
      <p:pic>
        <p:nvPicPr>
          <p:cNvPr id="4" name="Google Shape;82;p15"/>
          <p:cNvPicPr preferRelativeResize="0"/>
          <p:nvPr/>
        </p:nvPicPr>
        <p:blipFill>
          <a:blip r:embed="rId2">
            <a:alphaModFix/>
          </a:blip>
          <a:stretch>
            <a:fillRect/>
          </a:stretch>
        </p:blipFill>
        <p:spPr>
          <a:xfrm>
            <a:off x="467544" y="2492896"/>
            <a:ext cx="7272808" cy="3096344"/>
          </a:xfrm>
          <a:prstGeom prst="rect">
            <a:avLst/>
          </a:prstGeom>
          <a:noFill/>
          <a:ln>
            <a:noFill/>
          </a:ln>
        </p:spPr>
      </p:pic>
      <p:sp>
        <p:nvSpPr>
          <p:cNvPr id="5" name="TextBox 4"/>
          <p:cNvSpPr txBox="1"/>
          <p:nvPr/>
        </p:nvSpPr>
        <p:spPr>
          <a:xfrm>
            <a:off x="401832" y="5657671"/>
            <a:ext cx="7992888" cy="1200329"/>
          </a:xfrm>
          <a:prstGeom prst="rect">
            <a:avLst/>
          </a:prstGeom>
          <a:noFill/>
        </p:spPr>
        <p:txBody>
          <a:bodyPr wrap="square" rtlCol="0">
            <a:spAutoFit/>
          </a:bodyPr>
          <a:lstStyle/>
          <a:p>
            <a:r>
              <a:rPr lang="en-US" dirty="0"/>
              <a:t>Linear Regression and KNN Classifier have almost the same accuracy. We choose KNN Classifier since we are dealing with classification here </a:t>
            </a:r>
            <a:r>
              <a:rPr lang="en-US" dirty="0" smtClean="0"/>
              <a:t>instead of </a:t>
            </a:r>
            <a:r>
              <a:rPr lang="en-US" dirty="0"/>
              <a:t>discrete values, and Linear Regression is a better choice for regression with continuous values. </a:t>
            </a:r>
            <a:endParaRPr lang="en-US" dirty="0"/>
          </a:p>
        </p:txBody>
      </p:sp>
    </p:spTree>
    <p:extLst>
      <p:ext uri="{BB962C8B-B14F-4D97-AF65-F5344CB8AC3E}">
        <p14:creationId xmlns:p14="http://schemas.microsoft.com/office/powerpoint/2010/main" val="425507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When we think about purchasing a new phone, the most important aspect is usually the budget. The evolution of smartphone has brought a plethora of options and features for us, which can often become overwhelming while looking for a new phone. This is why mobile price classification is so important. It will not only help you in finding a phone with desired features but also within the desired price range. This is the main motive behind the project. We use a dataset that contains the features of a mobile that affect its price, namely processor clock speed, RAM capacity, front camera, primary camera, internal memory and so on. The dataset can be found at </a:t>
            </a:r>
            <a:r>
              <a:rPr lang="en-US" u="sng" dirty="0">
                <a:hlinkClick r:id="rId2"/>
              </a:rPr>
              <a:t>www.kaggle.com</a:t>
            </a:r>
            <a:r>
              <a:rPr lang="en-US" dirty="0"/>
              <a:t> [1]</a:t>
            </a:r>
            <a:br>
              <a:rPr lang="en-US" dirty="0"/>
            </a:br>
            <a:r>
              <a:rPr lang="en-US" dirty="0"/>
              <a:t>20 features were used as input with the output being the price range. </a:t>
            </a:r>
            <a:br>
              <a:rPr lang="en-US" dirty="0"/>
            </a:br>
            <a:r>
              <a:rPr lang="en-US" dirty="0"/>
              <a:t>We code different models with different feature selection algorithms like Linear Regression, Logistic Regression, Random Forest Classifier and KNN Classifier. Ultimately, KNN Classifier is chosen because it has the most accuracy among all the models. The value of k is chosen to be 13 because it provides us the most accuracy.</a:t>
            </a:r>
            <a:br>
              <a:rPr lang="en-US" dirty="0"/>
            </a:br>
            <a:r>
              <a:rPr lang="en-US" dirty="0"/>
              <a:t>Test data evaluation shows that the KNN Classifier model with k = 13 is able to predict the price range with an accuracy of 92.62%. </a:t>
            </a:r>
            <a:endParaRPr lang="en-IN" dirty="0"/>
          </a:p>
        </p:txBody>
      </p:sp>
    </p:spTree>
    <p:extLst>
      <p:ext uri="{BB962C8B-B14F-4D97-AF65-F5344CB8AC3E}">
        <p14:creationId xmlns:p14="http://schemas.microsoft.com/office/powerpoint/2010/main" val="3746863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p16"/>
          <p:cNvSpPr txBox="1">
            <a:spLocks noGrp="1"/>
          </p:cNvSpPr>
          <p:nvPr/>
        </p:nvSpPr>
        <p:spPr>
          <a:xfrm>
            <a:off x="179512" y="620688"/>
            <a:ext cx="8520600" cy="6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pPr lvl="0"/>
            <a:r>
              <a:rPr lang="en" sz="2900" dirty="0" smtClean="0">
                <a:solidFill>
                  <a:schemeClr val="tx1"/>
                </a:solidFill>
                <a:latin typeface="+mj-lt"/>
                <a:ea typeface="Times New Roman"/>
                <a:cs typeface="Times New Roman"/>
                <a:sym typeface="Times New Roman"/>
              </a:rPr>
              <a:t>4.3. </a:t>
            </a:r>
            <a:r>
              <a:rPr lang="en" sz="2800" dirty="0">
                <a:solidFill>
                  <a:srgbClr val="FFFFFF"/>
                </a:solidFill>
                <a:latin typeface="Times New Roman"/>
                <a:ea typeface="Times New Roman"/>
                <a:cs typeface="Times New Roman"/>
                <a:sym typeface="Times New Roman"/>
              </a:rPr>
              <a:t>Confusion Matrix of KNN Classifier model</a:t>
            </a:r>
            <a:endParaRPr sz="2900" dirty="0">
              <a:solidFill>
                <a:schemeClr val="tx1"/>
              </a:solidFill>
              <a:latin typeface="+mj-lt"/>
            </a:endParaRPr>
          </a:p>
        </p:txBody>
      </p:sp>
      <p:pic>
        <p:nvPicPr>
          <p:cNvPr id="3" name="Google Shape;96;p17"/>
          <p:cNvPicPr preferRelativeResize="0"/>
          <p:nvPr/>
        </p:nvPicPr>
        <p:blipFill>
          <a:blip r:embed="rId2">
            <a:alphaModFix/>
          </a:blip>
          <a:stretch>
            <a:fillRect/>
          </a:stretch>
        </p:blipFill>
        <p:spPr>
          <a:xfrm>
            <a:off x="1187624" y="1484784"/>
            <a:ext cx="6624736" cy="3960440"/>
          </a:xfrm>
          <a:prstGeom prst="rect">
            <a:avLst/>
          </a:prstGeom>
          <a:noFill/>
          <a:ln>
            <a:noFill/>
          </a:ln>
        </p:spPr>
      </p:pic>
      <p:sp>
        <p:nvSpPr>
          <p:cNvPr id="4" name="TextBox 3"/>
          <p:cNvSpPr txBox="1"/>
          <p:nvPr/>
        </p:nvSpPr>
        <p:spPr>
          <a:xfrm>
            <a:off x="323528" y="5445224"/>
            <a:ext cx="8280920" cy="1477328"/>
          </a:xfrm>
          <a:prstGeom prst="rect">
            <a:avLst/>
          </a:prstGeom>
          <a:noFill/>
        </p:spPr>
        <p:txBody>
          <a:bodyPr wrap="square" rtlCol="0">
            <a:spAutoFit/>
          </a:bodyPr>
          <a:lstStyle/>
          <a:p>
            <a:pPr lvl="0"/>
            <a:r>
              <a:rPr lang="en-US" dirty="0">
                <a:ea typeface="Times New Roman"/>
                <a:cs typeface="Times New Roman"/>
                <a:sym typeface="Times New Roman"/>
              </a:rPr>
              <a:t>The Confusion Matrix is heavier in the diagonals, suggesting a pretty accurate model. The few inaccuracies are 1 price range apart, since sometimes companies can choose to overprice their phone based on brand value while some companies lower prices to eliminate the competition.</a:t>
            </a:r>
            <a:endParaRPr lang="en-US" b="1" dirty="0">
              <a:ea typeface="Times New Roman"/>
              <a:cs typeface="Times New Roman"/>
              <a:sym typeface="Times New Roman"/>
            </a:endParaRPr>
          </a:p>
          <a:p>
            <a:endParaRPr lang="en-US" dirty="0"/>
          </a:p>
        </p:txBody>
      </p:sp>
    </p:spTree>
    <p:extLst>
      <p:ext uri="{BB962C8B-B14F-4D97-AF65-F5344CB8AC3E}">
        <p14:creationId xmlns:p14="http://schemas.microsoft.com/office/powerpoint/2010/main" val="3903738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1520" y="274638"/>
            <a:ext cx="864096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smtClean="0">
                <a:latin typeface="+mn-lt"/>
              </a:rPr>
              <a:t>5. </a:t>
            </a:r>
            <a:r>
              <a:rPr lang="en" dirty="0">
                <a:solidFill>
                  <a:srgbClr val="FFFFFF"/>
                </a:solidFill>
                <a:latin typeface="+mn-lt"/>
                <a:ea typeface="Times New Roman"/>
                <a:cs typeface="Times New Roman"/>
                <a:sym typeface="Times New Roman"/>
              </a:rPr>
              <a:t>Predicting price range in test data</a:t>
            </a:r>
            <a:endParaRPr lang="en-IN" dirty="0">
              <a:latin typeface="+mn-lt"/>
            </a:endParaRPr>
          </a:p>
        </p:txBody>
      </p:sp>
      <p:sp>
        <p:nvSpPr>
          <p:cNvPr id="3" name="Google Shape;102;p18"/>
          <p:cNvSpPr txBox="1">
            <a:spLocks noGrp="1"/>
          </p:cNvSpPr>
          <p:nvPr/>
        </p:nvSpPr>
        <p:spPr>
          <a:xfrm>
            <a:off x="311700" y="1853550"/>
            <a:ext cx="8520600" cy="31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lvl="0" indent="0">
              <a:lnSpc>
                <a:spcPct val="100000"/>
              </a:lnSpc>
              <a:spcBef>
                <a:spcPts val="1200"/>
              </a:spcBef>
              <a:spcAft>
                <a:spcPts val="300"/>
              </a:spcAft>
              <a:buNone/>
            </a:pPr>
            <a:r>
              <a:rPr lang="en" sz="2400" dirty="0">
                <a:solidFill>
                  <a:schemeClr val="tx1"/>
                </a:solidFill>
                <a:latin typeface="+mn-lt"/>
                <a:ea typeface="Times New Roman"/>
                <a:cs typeface="Times New Roman"/>
                <a:sym typeface="Times New Roman"/>
              </a:rPr>
              <a:t>As we discussed earlier, the test dataset has no column for price_range. So, we use our model to predict the price_range for the test dataset. There is, however, no way of knowing if the results are correct. As we covered earlier, the average RAM capacity is pretty significant at different price  ranges, so we can compare the average RAM capacities for the test dataset to check if our model is working as expected</a:t>
            </a:r>
            <a:r>
              <a:rPr lang="en" sz="2400" dirty="0" smtClean="0">
                <a:solidFill>
                  <a:schemeClr val="tx1"/>
                </a:solidFill>
                <a:latin typeface="+mn-lt"/>
                <a:ea typeface="Times New Roman"/>
                <a:cs typeface="Times New Roman"/>
                <a:sym typeface="Times New Roman"/>
              </a:rPr>
              <a:t>. </a:t>
            </a:r>
            <a:r>
              <a:rPr lang="en-US" sz="2400" dirty="0">
                <a:solidFill>
                  <a:schemeClr val="tx1"/>
                </a:solidFill>
                <a:latin typeface="+mn-lt"/>
              </a:rPr>
              <a:t>We read the test dataset into a </a:t>
            </a:r>
            <a:r>
              <a:rPr lang="en-US" sz="2400" dirty="0" err="1">
                <a:solidFill>
                  <a:schemeClr val="tx1"/>
                </a:solidFill>
                <a:latin typeface="+mn-lt"/>
              </a:rPr>
              <a:t>DataFrame</a:t>
            </a:r>
            <a:r>
              <a:rPr lang="en-US" sz="2400" dirty="0">
                <a:solidFill>
                  <a:schemeClr val="tx1"/>
                </a:solidFill>
                <a:latin typeface="+mn-lt"/>
              </a:rPr>
              <a:t> using </a:t>
            </a:r>
            <a:r>
              <a:rPr lang="en-US" sz="2400" dirty="0" err="1">
                <a:solidFill>
                  <a:schemeClr val="tx1"/>
                </a:solidFill>
                <a:latin typeface="+mn-lt"/>
              </a:rPr>
              <a:t>read_csv</a:t>
            </a:r>
            <a:r>
              <a:rPr lang="en-US" sz="2400" dirty="0">
                <a:solidFill>
                  <a:schemeClr val="tx1"/>
                </a:solidFill>
                <a:latin typeface="+mn-lt"/>
              </a:rPr>
              <a:t>() from pandas. Then we use predict() from our KNN Classifier model to get the predicted values. </a:t>
            </a:r>
            <a:endParaRPr sz="2400" dirty="0">
              <a:solidFill>
                <a:schemeClr val="tx1"/>
              </a:solidFill>
              <a:latin typeface="+mn-lt"/>
            </a:endParaRPr>
          </a:p>
        </p:txBody>
      </p:sp>
    </p:spTree>
    <p:extLst>
      <p:ext uri="{BB962C8B-B14F-4D97-AF65-F5344CB8AC3E}">
        <p14:creationId xmlns:p14="http://schemas.microsoft.com/office/powerpoint/2010/main" val="22995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7;p19"/>
          <p:cNvSpPr txBox="1">
            <a:spLocks noGrp="1"/>
          </p:cNvSpPr>
          <p:nvPr/>
        </p:nvSpPr>
        <p:spPr>
          <a:xfrm>
            <a:off x="331055" y="620688"/>
            <a:ext cx="8520600" cy="6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pPr marL="0" lvl="0" indent="0" algn="l" rtl="0">
              <a:spcBef>
                <a:spcPts val="0"/>
              </a:spcBef>
              <a:spcAft>
                <a:spcPts val="0"/>
              </a:spcAft>
              <a:buNone/>
            </a:pPr>
            <a:r>
              <a:rPr lang="en" sz="2900" dirty="0" smtClean="0">
                <a:solidFill>
                  <a:srgbClr val="FFFFFF"/>
                </a:solidFill>
                <a:latin typeface="+mj-lt"/>
                <a:ea typeface="Times New Roman"/>
                <a:cs typeface="Times New Roman"/>
                <a:sym typeface="Times New Roman"/>
              </a:rPr>
              <a:t>5.1. Number </a:t>
            </a:r>
            <a:r>
              <a:rPr lang="en" sz="2900" dirty="0">
                <a:solidFill>
                  <a:srgbClr val="FFFFFF"/>
                </a:solidFill>
                <a:latin typeface="+mj-lt"/>
                <a:ea typeface="Times New Roman"/>
                <a:cs typeface="Times New Roman"/>
                <a:sym typeface="Times New Roman"/>
              </a:rPr>
              <a:t>of phones in each price range in test dataset</a:t>
            </a:r>
            <a:endParaRPr sz="2900" dirty="0">
              <a:solidFill>
                <a:srgbClr val="FFFFFF"/>
              </a:solidFill>
              <a:latin typeface="+mj-lt"/>
            </a:endParaRPr>
          </a:p>
        </p:txBody>
      </p:sp>
      <p:sp>
        <p:nvSpPr>
          <p:cNvPr id="3" name="TextBox 2"/>
          <p:cNvSpPr txBox="1"/>
          <p:nvPr/>
        </p:nvSpPr>
        <p:spPr>
          <a:xfrm>
            <a:off x="755576" y="2564905"/>
            <a:ext cx="3168352" cy="2862322"/>
          </a:xfrm>
          <a:prstGeom prst="rect">
            <a:avLst/>
          </a:prstGeom>
          <a:noFill/>
        </p:spPr>
        <p:txBody>
          <a:bodyPr wrap="square" rtlCol="0">
            <a:spAutoFit/>
          </a:bodyPr>
          <a:lstStyle/>
          <a:p>
            <a:pPr lvl="0"/>
            <a:r>
              <a:rPr lang="en-US" dirty="0">
                <a:ea typeface="Times New Roman"/>
                <a:cs typeface="Times New Roman"/>
                <a:sym typeface="Times New Roman"/>
              </a:rPr>
              <a:t>We count the number of phones in each price range, 0 to 3, and graph them to check how </a:t>
            </a:r>
            <a:r>
              <a:rPr lang="en-US" dirty="0" smtClean="0">
                <a:ea typeface="Times New Roman"/>
                <a:cs typeface="Times New Roman"/>
                <a:sym typeface="Times New Roman"/>
              </a:rPr>
              <a:t>distributed </a:t>
            </a:r>
            <a:r>
              <a:rPr lang="en-US" dirty="0">
                <a:ea typeface="Times New Roman"/>
                <a:cs typeface="Times New Roman"/>
                <a:sym typeface="Times New Roman"/>
              </a:rPr>
              <a:t>the price ranges are. </a:t>
            </a:r>
          </a:p>
          <a:p>
            <a:pPr lvl="0"/>
            <a:endParaRPr lang="en-US" dirty="0" smtClean="0">
              <a:ea typeface="Times New Roman"/>
              <a:cs typeface="Times New Roman"/>
              <a:sym typeface="Times New Roman"/>
            </a:endParaRPr>
          </a:p>
          <a:p>
            <a:pPr lvl="0"/>
            <a:r>
              <a:rPr lang="en-US" dirty="0"/>
              <a:t>Except for price range 1, all the other ranges are very well distributed again. </a:t>
            </a:r>
            <a:endParaRPr lang="en-US" dirty="0">
              <a:ea typeface="Times New Roman"/>
              <a:cs typeface="Times New Roman"/>
              <a:sym typeface="Times New Roman"/>
            </a:endParaRPr>
          </a:p>
          <a:p>
            <a:endParaRPr lang="en-US" dirty="0"/>
          </a:p>
        </p:txBody>
      </p:sp>
      <p:pic>
        <p:nvPicPr>
          <p:cNvPr id="4" name="Google Shape;109;p19"/>
          <p:cNvPicPr preferRelativeResize="0"/>
          <p:nvPr/>
        </p:nvPicPr>
        <p:blipFill>
          <a:blip r:embed="rId2">
            <a:alphaModFix/>
          </a:blip>
          <a:stretch>
            <a:fillRect/>
          </a:stretch>
        </p:blipFill>
        <p:spPr>
          <a:xfrm>
            <a:off x="3923928" y="1628800"/>
            <a:ext cx="4927727" cy="3744416"/>
          </a:xfrm>
          <a:prstGeom prst="rect">
            <a:avLst/>
          </a:prstGeom>
          <a:noFill/>
          <a:ln>
            <a:noFill/>
          </a:ln>
        </p:spPr>
      </p:pic>
    </p:spTree>
    <p:extLst>
      <p:ext uri="{BB962C8B-B14F-4D97-AF65-F5344CB8AC3E}">
        <p14:creationId xmlns:p14="http://schemas.microsoft.com/office/powerpoint/2010/main" val="124282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4;p20"/>
          <p:cNvSpPr txBox="1">
            <a:spLocks noGrp="1"/>
          </p:cNvSpPr>
          <p:nvPr/>
        </p:nvSpPr>
        <p:spPr>
          <a:xfrm>
            <a:off x="311700" y="404664"/>
            <a:ext cx="8520600" cy="6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pPr marL="0" lvl="0" indent="0" algn="l" rtl="0">
              <a:spcBef>
                <a:spcPts val="0"/>
              </a:spcBef>
              <a:spcAft>
                <a:spcPts val="0"/>
              </a:spcAft>
              <a:buNone/>
            </a:pPr>
            <a:r>
              <a:rPr lang="en" sz="2900" dirty="0" smtClean="0">
                <a:solidFill>
                  <a:srgbClr val="FFFFFF"/>
                </a:solidFill>
                <a:latin typeface="+mj-lt"/>
                <a:ea typeface="Times New Roman"/>
                <a:cs typeface="Times New Roman"/>
                <a:sym typeface="Times New Roman"/>
              </a:rPr>
              <a:t>5.2. Average </a:t>
            </a:r>
            <a:r>
              <a:rPr lang="en" sz="2900" dirty="0">
                <a:solidFill>
                  <a:srgbClr val="FFFFFF"/>
                </a:solidFill>
                <a:latin typeface="+mj-lt"/>
                <a:ea typeface="Times New Roman"/>
                <a:cs typeface="Times New Roman"/>
                <a:sym typeface="Times New Roman"/>
              </a:rPr>
              <a:t>RAM capacity of phones at different price ranges in test dataset</a:t>
            </a:r>
            <a:endParaRPr sz="2900" b="0" dirty="0">
              <a:solidFill>
                <a:srgbClr val="FFFFFF"/>
              </a:solidFill>
              <a:latin typeface="+mj-lt"/>
              <a:ea typeface="Times New Roman"/>
              <a:cs typeface="Times New Roman"/>
              <a:sym typeface="Times New Roman"/>
            </a:endParaRPr>
          </a:p>
          <a:p>
            <a:pPr marL="0" lvl="0" indent="0" algn="l" rtl="0">
              <a:spcBef>
                <a:spcPts val="0"/>
              </a:spcBef>
              <a:spcAft>
                <a:spcPts val="0"/>
              </a:spcAft>
              <a:buNone/>
            </a:pPr>
            <a:endParaRPr sz="2900" dirty="0">
              <a:latin typeface="+mj-lt"/>
            </a:endParaRPr>
          </a:p>
        </p:txBody>
      </p:sp>
      <p:sp>
        <p:nvSpPr>
          <p:cNvPr id="3" name="Google Shape;115;p20"/>
          <p:cNvSpPr txBox="1">
            <a:spLocks noGrp="1"/>
          </p:cNvSpPr>
          <p:nvPr/>
        </p:nvSpPr>
        <p:spPr>
          <a:xfrm>
            <a:off x="311700" y="1505734"/>
            <a:ext cx="8148732" cy="1503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lvl="0" indent="0">
              <a:lnSpc>
                <a:spcPct val="100000"/>
              </a:lnSpc>
              <a:buNone/>
            </a:pPr>
            <a:r>
              <a:rPr lang="en" dirty="0">
                <a:solidFill>
                  <a:schemeClr val="tx1"/>
                </a:solidFill>
                <a:latin typeface="+mn-lt"/>
                <a:ea typeface="Times New Roman"/>
                <a:cs typeface="Times New Roman"/>
                <a:sym typeface="Times New Roman"/>
              </a:rPr>
              <a:t>As we have seen earlier, RAM capacity is one of the features that affects price the most. The difference in average RAM capacity at different price ranges is pretty solid</a:t>
            </a:r>
            <a:r>
              <a:rPr lang="en" dirty="0" smtClean="0">
                <a:solidFill>
                  <a:schemeClr val="tx1"/>
                </a:solidFill>
                <a:latin typeface="+mn-lt"/>
                <a:ea typeface="Times New Roman"/>
                <a:cs typeface="Times New Roman"/>
                <a:sym typeface="Times New Roman"/>
              </a:rPr>
              <a:t>. </a:t>
            </a:r>
            <a:r>
              <a:rPr lang="en-US" dirty="0">
                <a:solidFill>
                  <a:schemeClr val="tx1"/>
                </a:solidFill>
                <a:latin typeface="+mn-lt"/>
              </a:rPr>
              <a:t>As earlier, we find the average RAM capacity of phones in each price range using mean() from pandas and </a:t>
            </a:r>
            <a:r>
              <a:rPr lang="en-US" dirty="0" err="1">
                <a:solidFill>
                  <a:schemeClr val="tx1"/>
                </a:solidFill>
                <a:latin typeface="+mn-lt"/>
              </a:rPr>
              <a:t>barh</a:t>
            </a:r>
            <a:r>
              <a:rPr lang="en-US" dirty="0">
                <a:solidFill>
                  <a:schemeClr val="tx1"/>
                </a:solidFill>
                <a:latin typeface="+mn-lt"/>
              </a:rPr>
              <a:t>() from </a:t>
            </a:r>
            <a:r>
              <a:rPr lang="en-US" dirty="0" err="1">
                <a:solidFill>
                  <a:schemeClr val="tx1"/>
                </a:solidFill>
                <a:latin typeface="+mn-lt"/>
              </a:rPr>
              <a:t>matplotlib</a:t>
            </a:r>
            <a:r>
              <a:rPr lang="en-US" dirty="0">
                <a:solidFill>
                  <a:schemeClr val="tx1"/>
                </a:solidFill>
                <a:latin typeface="+mn-lt"/>
              </a:rPr>
              <a:t>. </a:t>
            </a:r>
            <a:endParaRPr dirty="0">
              <a:solidFill>
                <a:schemeClr val="tx1"/>
              </a:solidFill>
              <a:latin typeface="+mn-lt"/>
            </a:endParaRPr>
          </a:p>
        </p:txBody>
      </p:sp>
      <p:pic>
        <p:nvPicPr>
          <p:cNvPr id="4" name="Google Shape;116;p20"/>
          <p:cNvPicPr preferRelativeResize="0"/>
          <p:nvPr/>
        </p:nvPicPr>
        <p:blipFill>
          <a:blip r:embed="rId2">
            <a:alphaModFix/>
          </a:blip>
          <a:stretch>
            <a:fillRect/>
          </a:stretch>
        </p:blipFill>
        <p:spPr>
          <a:xfrm>
            <a:off x="1691680" y="2708920"/>
            <a:ext cx="5688632" cy="3312368"/>
          </a:xfrm>
          <a:prstGeom prst="rect">
            <a:avLst/>
          </a:prstGeom>
          <a:noFill/>
          <a:ln>
            <a:noFill/>
          </a:ln>
        </p:spPr>
      </p:pic>
      <p:sp>
        <p:nvSpPr>
          <p:cNvPr id="5" name="TextBox 4"/>
          <p:cNvSpPr txBox="1"/>
          <p:nvPr/>
        </p:nvSpPr>
        <p:spPr>
          <a:xfrm>
            <a:off x="28667" y="5951021"/>
            <a:ext cx="9115333" cy="646331"/>
          </a:xfrm>
          <a:prstGeom prst="rect">
            <a:avLst/>
          </a:prstGeom>
          <a:noFill/>
        </p:spPr>
        <p:txBody>
          <a:bodyPr wrap="square" rtlCol="0">
            <a:spAutoFit/>
          </a:bodyPr>
          <a:lstStyle/>
          <a:p>
            <a:r>
              <a:rPr lang="en-US" dirty="0"/>
              <a:t>The average RAM capacity for each price range in test dataset is almost the same as that of testing dataset, so we can safely conclude that our model is working pretty well. </a:t>
            </a:r>
            <a:endParaRPr lang="en-US" dirty="0"/>
          </a:p>
        </p:txBody>
      </p:sp>
    </p:spTree>
    <p:extLst>
      <p:ext uri="{BB962C8B-B14F-4D97-AF65-F5344CB8AC3E}">
        <p14:creationId xmlns:p14="http://schemas.microsoft.com/office/powerpoint/2010/main" val="3827281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92696"/>
            <a:ext cx="4263411" cy="769441"/>
          </a:xfrm>
          <a:prstGeom prst="rect">
            <a:avLst/>
          </a:prstGeom>
          <a:noFill/>
        </p:spPr>
        <p:txBody>
          <a:bodyPr wrap="none" rtlCol="0">
            <a:spAutoFit/>
          </a:bodyPr>
          <a:lstStyle/>
          <a:p>
            <a:r>
              <a:rPr lang="en-US" sz="4400" b="1" dirty="0" smtClean="0">
                <a:latin typeface="+mj-lt"/>
              </a:rPr>
              <a:t>6. FUTURE SCOPE</a:t>
            </a:r>
            <a:endParaRPr lang="en-US" sz="4400" b="1" dirty="0">
              <a:latin typeface="+mj-lt"/>
            </a:endParaRPr>
          </a:p>
        </p:txBody>
      </p:sp>
      <p:sp>
        <p:nvSpPr>
          <p:cNvPr id="3" name="TextBox 2"/>
          <p:cNvSpPr txBox="1"/>
          <p:nvPr/>
        </p:nvSpPr>
        <p:spPr>
          <a:xfrm>
            <a:off x="683568" y="2348880"/>
            <a:ext cx="7560840" cy="3046988"/>
          </a:xfrm>
          <a:prstGeom prst="rect">
            <a:avLst/>
          </a:prstGeom>
          <a:noFill/>
        </p:spPr>
        <p:txBody>
          <a:bodyPr wrap="square" rtlCol="0">
            <a:spAutoFit/>
          </a:bodyPr>
          <a:lstStyle/>
          <a:p>
            <a:r>
              <a:rPr lang="en-US" sz="2400" dirty="0"/>
              <a:t>The accuracy of our KNN classifier is 92.62%, but the accuracy can be improved by using advanced AI tools such as Convolution Neural Network (CNN). To achieve maximum accuracy and predict more accurate, more and more instances should be added to the data set. And selecting more appropriate features can also increase the accuracy. So data set should be large and more appropriate features should be selected to achieve higher accuracy. [4] </a:t>
            </a:r>
            <a:endParaRPr lang="en-US" sz="2400" dirty="0"/>
          </a:p>
        </p:txBody>
      </p:sp>
    </p:spTree>
    <p:extLst>
      <p:ext uri="{BB962C8B-B14F-4D97-AF65-F5344CB8AC3E}">
        <p14:creationId xmlns:p14="http://schemas.microsoft.com/office/powerpoint/2010/main" val="2644916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469" y="1191005"/>
            <a:ext cx="3676904" cy="769441"/>
          </a:xfrm>
          <a:prstGeom prst="rect">
            <a:avLst/>
          </a:prstGeom>
          <a:noFill/>
        </p:spPr>
        <p:txBody>
          <a:bodyPr wrap="none" rtlCol="0">
            <a:spAutoFit/>
          </a:bodyPr>
          <a:lstStyle/>
          <a:p>
            <a:r>
              <a:rPr lang="en-US" sz="4400" b="1" dirty="0" smtClean="0">
                <a:latin typeface="+mj-lt"/>
              </a:rPr>
              <a:t>7. REFERENCES</a:t>
            </a:r>
            <a:endParaRPr lang="en-US" sz="4400" b="1" dirty="0">
              <a:latin typeface="+mj-lt"/>
            </a:endParaRPr>
          </a:p>
        </p:txBody>
      </p:sp>
      <p:sp>
        <p:nvSpPr>
          <p:cNvPr id="3" name="TextBox 2"/>
          <p:cNvSpPr txBox="1"/>
          <p:nvPr/>
        </p:nvSpPr>
        <p:spPr>
          <a:xfrm>
            <a:off x="395536" y="2276872"/>
            <a:ext cx="8208912" cy="2554545"/>
          </a:xfrm>
          <a:prstGeom prst="rect">
            <a:avLst/>
          </a:prstGeom>
          <a:noFill/>
        </p:spPr>
        <p:txBody>
          <a:bodyPr wrap="square" rtlCol="0">
            <a:spAutoFit/>
          </a:bodyPr>
          <a:lstStyle/>
          <a:p>
            <a:r>
              <a:rPr lang="en-US" sz="2000" b="1" dirty="0"/>
              <a:t>[1] </a:t>
            </a:r>
            <a:r>
              <a:rPr lang="en-US" sz="2000" dirty="0"/>
              <a:t>https://www.kaggle.com/iabhishekofficial/mobile-price-classification, </a:t>
            </a:r>
            <a:r>
              <a:rPr lang="en-US" sz="2000" dirty="0" err="1"/>
              <a:t>Abhishek</a:t>
            </a:r>
            <a:r>
              <a:rPr lang="en-US" sz="2000" dirty="0"/>
              <a:t> Sharma </a:t>
            </a:r>
          </a:p>
          <a:p>
            <a:r>
              <a:rPr lang="en-US" sz="2000" b="1" dirty="0"/>
              <a:t>[2] </a:t>
            </a:r>
            <a:r>
              <a:rPr lang="en-US" sz="2000" dirty="0"/>
              <a:t>ANN for Predicting Mobile Phone Price Range, Ibrahim M. Nasser and Mohammed Al-</a:t>
            </a:r>
            <a:r>
              <a:rPr lang="en-US" sz="2000" dirty="0" err="1"/>
              <a:t>Shawwa</a:t>
            </a:r>
            <a:r>
              <a:rPr lang="en-US" sz="2000" dirty="0"/>
              <a:t>, IJAISR, Pg. 2 </a:t>
            </a:r>
          </a:p>
          <a:p>
            <a:r>
              <a:rPr lang="fi-FI" sz="2000" b="1" dirty="0"/>
              <a:t>[3] </a:t>
            </a:r>
            <a:r>
              <a:rPr lang="fi-FI" sz="2000" dirty="0"/>
              <a:t>https://medium.com/@sai.teja667edu/mobile-price-prediction-using-machine-learning-classification-techniques-1893262704e6, Saiteja </a:t>
            </a:r>
          </a:p>
          <a:p>
            <a:r>
              <a:rPr lang="en-US" sz="2000" b="1" dirty="0"/>
              <a:t>[4] </a:t>
            </a:r>
            <a:r>
              <a:rPr lang="en-US" sz="2000" dirty="0"/>
              <a:t>Mobile Price Class prediction using Machine Learning Techniques, Muhammad </a:t>
            </a:r>
            <a:r>
              <a:rPr lang="en-US" sz="2000" dirty="0" err="1"/>
              <a:t>Asim</a:t>
            </a:r>
            <a:r>
              <a:rPr lang="en-US" sz="2000" dirty="0"/>
              <a:t> and </a:t>
            </a:r>
            <a:r>
              <a:rPr lang="en-US" sz="2000" dirty="0" err="1"/>
              <a:t>Zafar</a:t>
            </a:r>
            <a:r>
              <a:rPr lang="en-US" sz="2000" dirty="0"/>
              <a:t> Khan, IJCA, Pg. 11 </a:t>
            </a:r>
            <a:endParaRPr lang="en-US" sz="2000" dirty="0"/>
          </a:p>
        </p:txBody>
      </p:sp>
    </p:spTree>
    <p:extLst>
      <p:ext uri="{BB962C8B-B14F-4D97-AF65-F5344CB8AC3E}">
        <p14:creationId xmlns:p14="http://schemas.microsoft.com/office/powerpoint/2010/main" val="61951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INTRODUCTION</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sz="4600" dirty="0" smtClean="0"/>
              <a:t>1.1. MOTIVATION</a:t>
            </a:r>
          </a:p>
          <a:p>
            <a:r>
              <a:rPr lang="en-US" dirty="0"/>
              <a:t>Mobile phone is a device which was invented as a compact alternative to telephones. It has since evolved to the point that we not only have smartphones, but we also cannot imagine life without a mobile. With time, many companies have started manufacturing mobiles, each with their own set of features and price. With so many mobile brands, models and features to choose from, we are left confused to which phone we must buy. We are torn in anxiety, are we receiving the right value for our money? This is where this project comes in, we take a dataset of mobile phones and their features along with a price range. We create a Machine Learning model to predict the price range of a mobile based on its feature, using the data of the previous mobile phones in our dataset. </a:t>
            </a:r>
            <a:endParaRPr lang="en-IN" dirty="0"/>
          </a:p>
          <a:p>
            <a:r>
              <a:rPr lang="en-US" dirty="0"/>
              <a:t>The models we use are: Linear Regression, Logistic Regression, Random Forest Classifier and KNN Classifier. We check the accuracy for each and choose the model with the most accuracy.</a:t>
            </a:r>
            <a:endParaRPr lang="en-IN" dirty="0"/>
          </a:p>
          <a:p>
            <a:endParaRPr lang="en-IN" dirty="0"/>
          </a:p>
        </p:txBody>
      </p:sp>
    </p:spTree>
    <p:extLst>
      <p:ext uri="{BB962C8B-B14F-4D97-AF65-F5344CB8AC3E}">
        <p14:creationId xmlns:p14="http://schemas.microsoft.com/office/powerpoint/2010/main" val="371487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229600" cy="5073427"/>
          </a:xfrm>
        </p:spPr>
        <p:txBody>
          <a:bodyPr>
            <a:normAutofit fontScale="25000" lnSpcReduction="20000"/>
          </a:bodyPr>
          <a:lstStyle/>
          <a:p>
            <a:pPr marL="0" indent="0">
              <a:buNone/>
            </a:pPr>
            <a:r>
              <a:rPr lang="en-IN" sz="11200" dirty="0" smtClean="0"/>
              <a:t>1.2. </a:t>
            </a:r>
            <a:r>
              <a:rPr lang="en-IN" sz="11600" dirty="0" smtClean="0"/>
              <a:t>BACKGROUND</a:t>
            </a:r>
          </a:p>
          <a:p>
            <a:pPr marL="0" indent="0">
              <a:buNone/>
            </a:pPr>
            <a:r>
              <a:rPr lang="en-US" sz="5600" dirty="0"/>
              <a:t>In our dataset, we have a train file and a test file. But the test file has no data for price range, so we have to split the training data into training data and testing data to find the accuracy of the models. We will use the test dataset to predict the price range of those mobiles and compare some features with the training dataset to check if our model works as expected. Let's take this opportunity to explore the columns in the dataset: [2]</a:t>
            </a:r>
            <a:endParaRPr lang="en-IN" sz="5600" dirty="0"/>
          </a:p>
          <a:p>
            <a:pPr lvl="0"/>
            <a:r>
              <a:rPr lang="en-US" sz="5600" dirty="0" err="1"/>
              <a:t>battery_power</a:t>
            </a:r>
            <a:r>
              <a:rPr lang="en-US" sz="5600" dirty="0"/>
              <a:t> - The total energy that can be stored by the mobile battery, in </a:t>
            </a:r>
            <a:r>
              <a:rPr lang="en-US" sz="5600" dirty="0" err="1"/>
              <a:t>mAh</a:t>
            </a:r>
            <a:endParaRPr lang="en-IN" sz="5600" dirty="0"/>
          </a:p>
          <a:p>
            <a:pPr lvl="0"/>
            <a:r>
              <a:rPr lang="en-US" sz="5600" dirty="0"/>
              <a:t>blue - Indicates whether the phone has </a:t>
            </a:r>
            <a:r>
              <a:rPr lang="en-US" sz="5600" dirty="0" err="1"/>
              <a:t>bluetooth</a:t>
            </a:r>
            <a:r>
              <a:rPr lang="en-US" sz="5600" dirty="0"/>
              <a:t> or not(0 for no, 1 for yes)</a:t>
            </a:r>
            <a:endParaRPr lang="en-IN" sz="5600" dirty="0"/>
          </a:p>
          <a:p>
            <a:pPr lvl="0"/>
            <a:r>
              <a:rPr lang="en-US" sz="5600" dirty="0" err="1"/>
              <a:t>clock_speed</a:t>
            </a:r>
            <a:r>
              <a:rPr lang="en-US" sz="5600" dirty="0"/>
              <a:t> - The speed at which the mobile processor runs</a:t>
            </a:r>
            <a:endParaRPr lang="en-IN" sz="5600" dirty="0"/>
          </a:p>
          <a:p>
            <a:pPr lvl="0"/>
            <a:r>
              <a:rPr lang="en-US" sz="5600" dirty="0" err="1"/>
              <a:t>dual_sum</a:t>
            </a:r>
            <a:r>
              <a:rPr lang="en-US" sz="5600" dirty="0"/>
              <a:t> - Indicates whether the phone has dual </a:t>
            </a:r>
            <a:r>
              <a:rPr lang="en-US" sz="5600" dirty="0" err="1"/>
              <a:t>sim</a:t>
            </a:r>
            <a:r>
              <a:rPr lang="en-US" sz="5600" dirty="0"/>
              <a:t> support or not(0 for no, 1 for yes)</a:t>
            </a:r>
            <a:endParaRPr lang="en-IN" sz="5600" dirty="0"/>
          </a:p>
          <a:p>
            <a:pPr lvl="0"/>
            <a:r>
              <a:rPr lang="en-US" sz="5600" dirty="0"/>
              <a:t>fc - The megapixels of the front camera</a:t>
            </a:r>
            <a:endParaRPr lang="en-IN" sz="5600" dirty="0"/>
          </a:p>
          <a:p>
            <a:pPr lvl="0"/>
            <a:r>
              <a:rPr lang="en-US" sz="5600" dirty="0" err="1"/>
              <a:t>four_g</a:t>
            </a:r>
            <a:r>
              <a:rPr lang="en-US" sz="5600" dirty="0"/>
              <a:t> - Indicates whether the phone has 4G support or not(0 for no, 1 for yes)</a:t>
            </a:r>
            <a:endParaRPr lang="en-IN" sz="5600" dirty="0"/>
          </a:p>
          <a:p>
            <a:pPr lvl="0"/>
            <a:r>
              <a:rPr lang="en-US" sz="5600" dirty="0" err="1"/>
              <a:t>int_memory</a:t>
            </a:r>
            <a:r>
              <a:rPr lang="en-US" sz="5600" dirty="0"/>
              <a:t> - Internal memory of the phone, in GB</a:t>
            </a:r>
            <a:endParaRPr lang="en-IN" sz="5600" dirty="0"/>
          </a:p>
          <a:p>
            <a:pPr lvl="0"/>
            <a:r>
              <a:rPr lang="en-US" sz="5600" dirty="0" err="1"/>
              <a:t>m_dep</a:t>
            </a:r>
            <a:r>
              <a:rPr lang="en-US" sz="5600" dirty="0"/>
              <a:t> - Depth of mobile, in cm</a:t>
            </a:r>
            <a:endParaRPr lang="en-IN" sz="5600" dirty="0"/>
          </a:p>
          <a:p>
            <a:pPr lvl="0"/>
            <a:r>
              <a:rPr lang="en-US" sz="5600" dirty="0" err="1"/>
              <a:t>mobile_wt</a:t>
            </a:r>
            <a:r>
              <a:rPr lang="en-US" sz="5600" dirty="0"/>
              <a:t> - Weight of mobile, in grams</a:t>
            </a:r>
            <a:endParaRPr lang="en-IN" sz="5600" dirty="0"/>
          </a:p>
          <a:p>
            <a:pPr lvl="0"/>
            <a:r>
              <a:rPr lang="en-US" sz="5600" dirty="0" err="1"/>
              <a:t>n_cores</a:t>
            </a:r>
            <a:r>
              <a:rPr lang="en-US" sz="5600" dirty="0"/>
              <a:t> - Number of cores of mobile processor</a:t>
            </a:r>
            <a:endParaRPr lang="en-IN" sz="5600" dirty="0"/>
          </a:p>
          <a:p>
            <a:pPr lvl="0"/>
            <a:r>
              <a:rPr lang="en-US" sz="5600" dirty="0"/>
              <a:t>pc - The megapixels of the primary or back camera</a:t>
            </a:r>
            <a:endParaRPr lang="en-IN" sz="5600" dirty="0"/>
          </a:p>
          <a:p>
            <a:pPr lvl="0"/>
            <a:r>
              <a:rPr lang="en-US" sz="5600" dirty="0" err="1"/>
              <a:t>px_height</a:t>
            </a:r>
            <a:r>
              <a:rPr lang="en-US" sz="5600" dirty="0"/>
              <a:t> - Pixel resolution height</a:t>
            </a:r>
            <a:endParaRPr lang="en-IN" sz="5600" dirty="0"/>
          </a:p>
          <a:p>
            <a:pPr lvl="0"/>
            <a:r>
              <a:rPr lang="en-US" sz="5600" dirty="0" err="1"/>
              <a:t>px_width</a:t>
            </a:r>
            <a:r>
              <a:rPr lang="en-US" sz="5600" dirty="0"/>
              <a:t> - Pixel resolution width</a:t>
            </a:r>
            <a:endParaRPr lang="en-IN" sz="5600" dirty="0"/>
          </a:p>
          <a:p>
            <a:pPr lvl="0"/>
            <a:r>
              <a:rPr lang="en-US" sz="5600" dirty="0"/>
              <a:t>ram - RAM capacity, in MB</a:t>
            </a:r>
            <a:endParaRPr lang="en-IN" sz="5600" dirty="0"/>
          </a:p>
          <a:p>
            <a:pPr lvl="0"/>
            <a:r>
              <a:rPr lang="en-US" sz="5600" dirty="0" err="1"/>
              <a:t>sc_h</a:t>
            </a:r>
            <a:r>
              <a:rPr lang="en-US" sz="5600" dirty="0"/>
              <a:t> - Screen height</a:t>
            </a:r>
            <a:endParaRPr lang="en-IN" sz="5600" dirty="0"/>
          </a:p>
          <a:p>
            <a:pPr lvl="0"/>
            <a:r>
              <a:rPr lang="en-US" sz="5600" dirty="0" err="1"/>
              <a:t>sc_w</a:t>
            </a:r>
            <a:r>
              <a:rPr lang="en-US" sz="5600" dirty="0"/>
              <a:t> - Screen width</a:t>
            </a:r>
            <a:endParaRPr lang="en-IN" sz="5600" dirty="0"/>
          </a:p>
          <a:p>
            <a:pPr lvl="0"/>
            <a:r>
              <a:rPr lang="en-US" sz="5600" dirty="0" err="1"/>
              <a:t>talktime</a:t>
            </a:r>
            <a:r>
              <a:rPr lang="en-US" sz="5600" dirty="0"/>
              <a:t> - The longest time that one battery charge will last</a:t>
            </a:r>
            <a:endParaRPr lang="en-IN" sz="5600" dirty="0"/>
          </a:p>
          <a:p>
            <a:pPr lvl="0"/>
            <a:r>
              <a:rPr lang="en-US" sz="5600" dirty="0" err="1"/>
              <a:t>three_g</a:t>
            </a:r>
            <a:r>
              <a:rPr lang="en-US" sz="5600" dirty="0"/>
              <a:t> - Indicates whether the phone has 3G support or not(0 for no, 1 for yes)</a:t>
            </a:r>
            <a:endParaRPr lang="en-IN" sz="5600" dirty="0"/>
          </a:p>
          <a:p>
            <a:pPr lvl="0"/>
            <a:r>
              <a:rPr lang="en-US" sz="5600" dirty="0" err="1"/>
              <a:t>touch_screen</a:t>
            </a:r>
            <a:r>
              <a:rPr lang="en-US" sz="5600" dirty="0"/>
              <a:t> - Indicates whether the phone has touchscreen or not(0 for no, 1 for yes)</a:t>
            </a:r>
            <a:endParaRPr lang="en-IN" sz="5600" dirty="0"/>
          </a:p>
          <a:p>
            <a:pPr lvl="0"/>
            <a:r>
              <a:rPr lang="en-US" sz="5600" dirty="0" err="1"/>
              <a:t>wifi</a:t>
            </a:r>
            <a:r>
              <a:rPr lang="en-US" sz="5600" dirty="0"/>
              <a:t> - Indicates whether the phone has </a:t>
            </a:r>
            <a:r>
              <a:rPr lang="en-US" sz="5600" dirty="0" err="1"/>
              <a:t>WiFi</a:t>
            </a:r>
            <a:r>
              <a:rPr lang="en-US" sz="5600" dirty="0"/>
              <a:t> support or not(0 for no, 1 for yes)</a:t>
            </a:r>
            <a:endParaRPr lang="en-IN" sz="5600" dirty="0"/>
          </a:p>
          <a:p>
            <a:pPr lvl="0"/>
            <a:r>
              <a:rPr lang="en-US" sz="5600" dirty="0" err="1"/>
              <a:t>price_range</a:t>
            </a:r>
            <a:r>
              <a:rPr lang="en-US" sz="5600" dirty="0"/>
              <a:t> - Indicates the price range the mobile belongs to(0 for cheap, 1 for average, 2 for expensive, 3 for very expensive)</a:t>
            </a:r>
            <a:endParaRPr lang="en-IN" sz="5600" dirty="0"/>
          </a:p>
          <a:p>
            <a:pPr marL="0" indent="0">
              <a:buNone/>
            </a:pPr>
            <a:r>
              <a:rPr lang="en-US" sz="5600" dirty="0"/>
              <a:t>The training dataset has 2000 rows, with 21 features. The testing dataset has 1000 rows, with 20 features. The testing dataset does not include </a:t>
            </a:r>
            <a:r>
              <a:rPr lang="en-US" sz="5600" dirty="0" err="1"/>
              <a:t>price_range</a:t>
            </a:r>
            <a:r>
              <a:rPr lang="en-US" sz="5600" dirty="0"/>
              <a:t>, so we will use our model to predict </a:t>
            </a:r>
            <a:r>
              <a:rPr lang="en-US" sz="5600" dirty="0" err="1"/>
              <a:t>price_range</a:t>
            </a:r>
            <a:r>
              <a:rPr lang="en-US" sz="5600" dirty="0"/>
              <a:t>.</a:t>
            </a:r>
            <a:endParaRPr lang="en-IN" sz="5600" dirty="0"/>
          </a:p>
          <a:p>
            <a:endParaRPr lang="en-IN" sz="4800" dirty="0"/>
          </a:p>
        </p:txBody>
      </p:sp>
    </p:spTree>
    <p:extLst>
      <p:ext uri="{BB962C8B-B14F-4D97-AF65-F5344CB8AC3E}">
        <p14:creationId xmlns:p14="http://schemas.microsoft.com/office/powerpoint/2010/main" val="290056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Autofit/>
          </a:bodyPr>
          <a:lstStyle/>
          <a:p>
            <a:r>
              <a:rPr lang="en-US" sz="2800" b="1" dirty="0"/>
              <a:t>First 5 rows of the dataset using head()</a:t>
            </a:r>
            <a:endParaRPr lang="en-IN" sz="2800" dirty="0"/>
          </a:p>
        </p:txBody>
      </p:sp>
      <p:pic>
        <p:nvPicPr>
          <p:cNvPr id="5" name="Picture Placeholder 4"/>
          <p:cNvPicPr>
            <a:picLocks noGrp="1"/>
          </p:cNvPicPr>
          <p:nvPr>
            <p:ph type="pic" idx="1"/>
          </p:nvPr>
        </p:nvPicPr>
        <p:blipFill rotWithShape="1">
          <a:blip r:embed="rId2">
            <a:extLst>
              <a:ext uri="{28A0092B-C50C-407E-A947-70E740481C1C}">
                <a14:useLocalDpi xmlns:a14="http://schemas.microsoft.com/office/drawing/2010/main" val="0"/>
              </a:ext>
            </a:extLst>
          </a:blip>
          <a:srcRect l="16453" t="38242" r="13369" b="32766"/>
          <a:stretch/>
        </p:blipFill>
        <p:spPr bwMode="auto">
          <a:xfrm>
            <a:off x="971600" y="692696"/>
            <a:ext cx="7488832" cy="230425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extLst>
              <a:ext uri="{28A0092B-C50C-407E-A947-70E740481C1C}">
                <a14:useLocalDpi xmlns:a14="http://schemas.microsoft.com/office/drawing/2010/main" val="0"/>
              </a:ext>
            </a:extLst>
          </a:blip>
          <a:srcRect l="14803" t="39053" r="8986" b="32236"/>
          <a:stretch/>
        </p:blipFill>
        <p:spPr bwMode="auto">
          <a:xfrm>
            <a:off x="971600" y="2996952"/>
            <a:ext cx="7488832" cy="23762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763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11560" y="332657"/>
            <a:ext cx="7772400" cy="79208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900" dirty="0" smtClean="0"/>
              <a:t>1.3. SUMMARY OF PREVIOUS WORK</a:t>
            </a:r>
            <a:endParaRPr lang="en-IN" sz="2900" dirty="0"/>
          </a:p>
        </p:txBody>
      </p:sp>
      <p:sp>
        <p:nvSpPr>
          <p:cNvPr id="3" name="TextBox 2"/>
          <p:cNvSpPr txBox="1"/>
          <p:nvPr/>
        </p:nvSpPr>
        <p:spPr>
          <a:xfrm>
            <a:off x="755576" y="1340768"/>
            <a:ext cx="7848872" cy="3785652"/>
          </a:xfrm>
          <a:prstGeom prst="rect">
            <a:avLst/>
          </a:prstGeom>
          <a:noFill/>
        </p:spPr>
        <p:txBody>
          <a:bodyPr wrap="square" rtlCol="0">
            <a:spAutoFit/>
          </a:bodyPr>
          <a:lstStyle/>
          <a:p>
            <a:r>
              <a:rPr lang="en-US" sz="2400" dirty="0"/>
              <a:t>The previous work on this dataset can be found at </a:t>
            </a:r>
            <a:r>
              <a:rPr lang="en-US" sz="2400" dirty="0" smtClean="0"/>
              <a:t>www.medium.com </a:t>
            </a:r>
            <a:r>
              <a:rPr lang="en-US" sz="2400" dirty="0"/>
              <a:t>[3</a:t>
            </a:r>
            <a:r>
              <a:rPr lang="en-US" sz="2400" dirty="0" smtClean="0"/>
              <a:t>]. </a:t>
            </a:r>
            <a:r>
              <a:rPr lang="en-US" sz="2400" dirty="0"/>
              <a:t>In our project, we try to use simpler models that can be explained easily and have similar accuracy as the models used earlier. We also try to find a feature that has a high impact on price. For the feature, we find average values in every price range in the training dataset and keep it noted. We predict the price range for every phone in testing dataset, and find average values for the feature in every price range and compare the values. We also try to explain some features that appear ambiguous for different price ranges. </a:t>
            </a:r>
          </a:p>
        </p:txBody>
      </p:sp>
    </p:spTree>
    <p:extLst>
      <p:ext uri="{BB962C8B-B14F-4D97-AF65-F5344CB8AC3E}">
        <p14:creationId xmlns:p14="http://schemas.microsoft.com/office/powerpoint/2010/main" val="360042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560" y="1844824"/>
            <a:ext cx="7811145" cy="3282156"/>
          </a:xfrm>
        </p:spPr>
        <p:txBody>
          <a:bodyPr>
            <a:normAutofit fontScale="25000" lnSpcReduction="20000"/>
          </a:bodyPr>
          <a:lstStyle/>
          <a:p>
            <a:r>
              <a:rPr lang="en-US" sz="7200" dirty="0"/>
              <a:t>We use Python 3.7 as our base programming language. The packages we import in Python are:</a:t>
            </a:r>
            <a:endParaRPr lang="en-IN" sz="7200" dirty="0"/>
          </a:p>
          <a:p>
            <a:pPr marL="857250" lvl="0" indent="-857250">
              <a:buFont typeface="Arial" pitchFamily="34" charset="0"/>
              <a:buChar char="•"/>
            </a:pPr>
            <a:r>
              <a:rPr lang="en-US" sz="7200" dirty="0" err="1"/>
              <a:t>numpy</a:t>
            </a:r>
            <a:r>
              <a:rPr lang="en-US" sz="7200" dirty="0"/>
              <a:t> – To deal with statistics</a:t>
            </a:r>
            <a:endParaRPr lang="en-IN" sz="7200" dirty="0"/>
          </a:p>
          <a:p>
            <a:pPr marL="857250" lvl="0" indent="-857250">
              <a:buFont typeface="Arial" pitchFamily="34" charset="0"/>
              <a:buChar char="•"/>
            </a:pPr>
            <a:r>
              <a:rPr lang="en-US" sz="7200" dirty="0"/>
              <a:t>pandas – To read the </a:t>
            </a:r>
            <a:r>
              <a:rPr lang="en-US" sz="7200" dirty="0" err="1"/>
              <a:t>csv</a:t>
            </a:r>
            <a:r>
              <a:rPr lang="en-US" sz="7200" dirty="0"/>
              <a:t> files, store it and perform various operations on it</a:t>
            </a:r>
            <a:endParaRPr lang="en-IN" sz="7200" dirty="0"/>
          </a:p>
          <a:p>
            <a:pPr marL="857250" lvl="0" indent="-857250">
              <a:buFont typeface="Arial" pitchFamily="34" charset="0"/>
              <a:buChar char="•"/>
            </a:pPr>
            <a:r>
              <a:rPr lang="en-US" sz="7200" dirty="0" err="1"/>
              <a:t>matplotlib</a:t>
            </a:r>
            <a:r>
              <a:rPr lang="en-US" sz="7200" dirty="0"/>
              <a:t> and </a:t>
            </a:r>
            <a:r>
              <a:rPr lang="en-US" sz="7200" dirty="0" err="1"/>
              <a:t>seaborn</a:t>
            </a:r>
            <a:r>
              <a:rPr lang="en-US" sz="7200" dirty="0"/>
              <a:t> – To create graphs</a:t>
            </a:r>
            <a:endParaRPr lang="en-IN" sz="7200" dirty="0"/>
          </a:p>
          <a:p>
            <a:pPr marL="857250" lvl="0" indent="-857250">
              <a:buFont typeface="Arial" pitchFamily="34" charset="0"/>
              <a:buChar char="•"/>
            </a:pPr>
            <a:r>
              <a:rPr lang="en-US" sz="7200" dirty="0" err="1"/>
              <a:t>sklearn.model_selection</a:t>
            </a:r>
            <a:r>
              <a:rPr lang="en-US" sz="7200" dirty="0"/>
              <a:t> – To split data into training data and testing data</a:t>
            </a:r>
            <a:endParaRPr lang="en-IN" sz="7200" dirty="0"/>
          </a:p>
          <a:p>
            <a:pPr marL="857250" lvl="0" indent="-857250">
              <a:buFont typeface="Arial" pitchFamily="34" charset="0"/>
              <a:buChar char="•"/>
            </a:pPr>
            <a:r>
              <a:rPr lang="en-US" sz="7200" dirty="0" err="1"/>
              <a:t>sklearn.linear_model</a:t>
            </a:r>
            <a:r>
              <a:rPr lang="en-US" sz="7200" dirty="0"/>
              <a:t> – To create Linear Regression and Logistic Regression models</a:t>
            </a:r>
            <a:endParaRPr lang="en-IN" sz="7200" dirty="0"/>
          </a:p>
          <a:p>
            <a:pPr marL="857250" lvl="0" indent="-857250">
              <a:buFont typeface="Arial" pitchFamily="34" charset="0"/>
              <a:buChar char="•"/>
            </a:pPr>
            <a:r>
              <a:rPr lang="en-US" sz="7200" dirty="0" err="1"/>
              <a:t>sklearn.ensemble</a:t>
            </a:r>
            <a:r>
              <a:rPr lang="en-US" sz="7200" dirty="0"/>
              <a:t> – To create Random Forest Classifier model</a:t>
            </a:r>
            <a:endParaRPr lang="en-IN" sz="7200" dirty="0"/>
          </a:p>
          <a:p>
            <a:pPr marL="857250" lvl="0" indent="-857250">
              <a:buFont typeface="Arial" pitchFamily="34" charset="0"/>
              <a:buChar char="•"/>
            </a:pPr>
            <a:r>
              <a:rPr lang="en-US" sz="7200" dirty="0" err="1"/>
              <a:t>sklearn.neighbors</a:t>
            </a:r>
            <a:r>
              <a:rPr lang="en-US" sz="7200" dirty="0"/>
              <a:t> – To create K Nearest </a:t>
            </a:r>
            <a:r>
              <a:rPr lang="en-US" sz="7200" dirty="0" err="1"/>
              <a:t>Neighbours</a:t>
            </a:r>
            <a:r>
              <a:rPr lang="en-US" sz="7200" dirty="0"/>
              <a:t> model</a:t>
            </a:r>
            <a:endParaRPr lang="en-IN" sz="7200" dirty="0"/>
          </a:p>
          <a:p>
            <a:pPr marL="857250" lvl="0" indent="-857250">
              <a:buFont typeface="Arial" pitchFamily="34" charset="0"/>
              <a:buChar char="•"/>
            </a:pPr>
            <a:r>
              <a:rPr lang="en-US" sz="7200" dirty="0" err="1"/>
              <a:t>sklearn.metrics</a:t>
            </a:r>
            <a:r>
              <a:rPr lang="en-US" sz="7200" dirty="0"/>
              <a:t> – To find the confusion matrix for the model we select</a:t>
            </a:r>
            <a:endParaRPr lang="en-IN" sz="7200" dirty="0"/>
          </a:p>
          <a:p>
            <a:r>
              <a:rPr lang="en-US" sz="7200" b="1" dirty="0"/>
              <a:t> </a:t>
            </a:r>
            <a:endParaRPr lang="en-IN" sz="7200" b="1" dirty="0"/>
          </a:p>
          <a:p>
            <a:endParaRPr lang="en-IN" dirty="0"/>
          </a:p>
        </p:txBody>
      </p:sp>
      <p:sp>
        <p:nvSpPr>
          <p:cNvPr id="2" name="Title 1"/>
          <p:cNvSpPr>
            <a:spLocks noGrp="1"/>
          </p:cNvSpPr>
          <p:nvPr>
            <p:ph type="title"/>
          </p:nvPr>
        </p:nvSpPr>
        <p:spPr>
          <a:xfrm>
            <a:off x="611560" y="332657"/>
            <a:ext cx="7772400" cy="792088"/>
          </a:xfrm>
        </p:spPr>
        <p:txBody>
          <a:bodyPr>
            <a:normAutofit/>
          </a:bodyPr>
          <a:lstStyle/>
          <a:p>
            <a:r>
              <a:rPr lang="en-IN" sz="2900" dirty="0" smtClean="0"/>
              <a:t>1.4. SOFTWARES USED</a:t>
            </a:r>
            <a:endParaRPr lang="en-IN" sz="2900" dirty="0"/>
          </a:p>
        </p:txBody>
      </p:sp>
    </p:spTree>
    <p:extLst>
      <p:ext uri="{BB962C8B-B14F-4D97-AF65-F5344CB8AC3E}">
        <p14:creationId xmlns:p14="http://schemas.microsoft.com/office/powerpoint/2010/main" val="155392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4752528" cy="648072"/>
          </a:xfrm>
        </p:spPr>
        <p:txBody>
          <a:bodyPr>
            <a:noAutofit/>
          </a:bodyPr>
          <a:lstStyle/>
          <a:p>
            <a:r>
              <a:rPr lang="en-IN" sz="4400" dirty="0" smtClean="0"/>
              <a:t>2. PREPROCESSING</a:t>
            </a:r>
            <a:endParaRPr lang="en-IN" sz="4400" dirty="0"/>
          </a:p>
        </p:txBody>
      </p:sp>
      <p:sp>
        <p:nvSpPr>
          <p:cNvPr id="4" name="Text Placeholder 3"/>
          <p:cNvSpPr>
            <a:spLocks noGrp="1"/>
          </p:cNvSpPr>
          <p:nvPr>
            <p:ph type="body" sz="half" idx="2"/>
          </p:nvPr>
        </p:nvSpPr>
        <p:spPr>
          <a:xfrm>
            <a:off x="457200" y="1435100"/>
            <a:ext cx="4546848" cy="4691063"/>
          </a:xfrm>
        </p:spPr>
        <p:txBody>
          <a:bodyPr>
            <a:normAutofit fontScale="92500" lnSpcReduction="20000"/>
          </a:bodyPr>
          <a:lstStyle/>
          <a:p>
            <a:r>
              <a:rPr lang="en-US" sz="3200" dirty="0" smtClean="0"/>
              <a:t>2.1. Loading </a:t>
            </a:r>
            <a:r>
              <a:rPr lang="en-US" sz="3200" dirty="0"/>
              <a:t>the dataset and cleaning </a:t>
            </a:r>
            <a:endParaRPr lang="en-US" sz="2900" dirty="0" smtClean="0"/>
          </a:p>
          <a:p>
            <a:r>
              <a:rPr lang="en-US" sz="2000" dirty="0" smtClean="0"/>
              <a:t>Since </a:t>
            </a:r>
            <a:r>
              <a:rPr lang="en-US" sz="2000" dirty="0"/>
              <a:t>the dataset is a </a:t>
            </a:r>
            <a:r>
              <a:rPr lang="en-US" sz="2000" dirty="0" err="1"/>
              <a:t>csv</a:t>
            </a:r>
            <a:r>
              <a:rPr lang="en-US" sz="2000" dirty="0"/>
              <a:t> file, we use </a:t>
            </a:r>
            <a:r>
              <a:rPr lang="en-US" sz="2000" dirty="0" err="1"/>
              <a:t>read_csv</a:t>
            </a:r>
            <a:r>
              <a:rPr lang="en-US" sz="2000" dirty="0"/>
              <a:t>() from pandas to read the training dataset into a </a:t>
            </a:r>
            <a:r>
              <a:rPr lang="en-US" sz="2000" dirty="0" err="1"/>
              <a:t>DataFrame</a:t>
            </a:r>
            <a:r>
              <a:rPr lang="en-US" sz="2000" dirty="0"/>
              <a:t>. Cleaning a dataset is removing rows where one or more columns have null values, so we need to find if any column has null values. We do that by using info() on our </a:t>
            </a:r>
            <a:r>
              <a:rPr lang="en-US" sz="2000" dirty="0" err="1"/>
              <a:t>DataFrame</a:t>
            </a:r>
            <a:r>
              <a:rPr lang="en-US" sz="2000" dirty="0"/>
              <a:t>. We get the </a:t>
            </a:r>
            <a:r>
              <a:rPr lang="en-US" sz="2000" dirty="0" smtClean="0"/>
              <a:t>following:</a:t>
            </a:r>
          </a:p>
          <a:p>
            <a:endParaRPr lang="en-US" sz="2000" dirty="0"/>
          </a:p>
          <a:p>
            <a:endParaRPr lang="en-US" sz="2000" dirty="0" smtClean="0"/>
          </a:p>
          <a:p>
            <a:r>
              <a:rPr lang="en-US" sz="2000" dirty="0"/>
              <a:t>All the columns have 2000 non-null values, so the dataset does not need any cleaning. Hence we can proceed without much preprocessing. </a:t>
            </a:r>
            <a:endParaRPr lang="en-IN" sz="2000" dirty="0"/>
          </a:p>
        </p:txBody>
      </p:sp>
      <p:pic>
        <p:nvPicPr>
          <p:cNvPr id="5" name="Content Placeholder 4"/>
          <p:cNvPicPr>
            <a:picLocks noGrp="1"/>
          </p:cNvPicPr>
          <p:nvPr>
            <p:ph idx="1"/>
          </p:nvPr>
        </p:nvPicPr>
        <p:blipFill rotWithShape="1">
          <a:blip r:embed="rId2"/>
          <a:srcRect l="15302" t="31657" r="56909" b="5593"/>
          <a:stretch/>
        </p:blipFill>
        <p:spPr bwMode="auto">
          <a:xfrm>
            <a:off x="5175525" y="620688"/>
            <a:ext cx="3942823" cy="51845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013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704856" cy="1162050"/>
          </a:xfrm>
        </p:spPr>
        <p:txBody>
          <a:bodyPr>
            <a:noAutofit/>
          </a:bodyPr>
          <a:lstStyle/>
          <a:p>
            <a:r>
              <a:rPr lang="en-IN" sz="2900" dirty="0" smtClean="0"/>
              <a:t>2.2. NUMBER OF PHONES IN EACH PRICE RANGE</a:t>
            </a:r>
            <a:endParaRPr lang="en-IN" sz="2900" dirty="0"/>
          </a:p>
        </p:txBody>
      </p:sp>
      <p:sp>
        <p:nvSpPr>
          <p:cNvPr id="4" name="Text Placeholder 3"/>
          <p:cNvSpPr>
            <a:spLocks noGrp="1"/>
          </p:cNvSpPr>
          <p:nvPr>
            <p:ph type="body" sz="half" idx="2"/>
          </p:nvPr>
        </p:nvSpPr>
        <p:spPr/>
        <p:txBody>
          <a:bodyPr/>
          <a:lstStyle/>
          <a:p>
            <a:r>
              <a:rPr lang="en-US" sz="1800" dirty="0"/>
              <a:t>We count the number of phones in each price range, 0 to 3, and graph them to have an initial idea of how well distributed the data is. We use pandas function shape()  and the appropriate conditions to graph it with </a:t>
            </a:r>
            <a:r>
              <a:rPr lang="en-US" sz="1800" dirty="0" err="1"/>
              <a:t>matplotlib</a:t>
            </a:r>
            <a:r>
              <a:rPr lang="en-US" sz="1800" dirty="0"/>
              <a:t> </a:t>
            </a:r>
            <a:r>
              <a:rPr lang="en-US" sz="1800" dirty="0" err="1"/>
              <a:t>barh</a:t>
            </a:r>
            <a:r>
              <a:rPr lang="en-US" sz="1800" dirty="0"/>
              <a:t>().</a:t>
            </a:r>
            <a:endParaRPr lang="en-IN" sz="1800" dirty="0"/>
          </a:p>
          <a:p>
            <a:r>
              <a:rPr lang="en-US" sz="1800" dirty="0"/>
              <a:t>Each price range has 500 mobiles. The dataset is very evenly distributed. We do not any preprocessing, we proceed to analyzing the features</a:t>
            </a:r>
            <a:r>
              <a:rPr lang="en-US" dirty="0"/>
              <a:t>.</a:t>
            </a:r>
            <a:endParaRPr lang="en-IN" dirty="0"/>
          </a:p>
          <a:p>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51920" y="1700808"/>
            <a:ext cx="4827100" cy="4104456"/>
          </a:xfrm>
          <a:prstGeom prst="rect">
            <a:avLst/>
          </a:prstGeom>
        </p:spPr>
      </p:pic>
    </p:spTree>
    <p:extLst>
      <p:ext uri="{BB962C8B-B14F-4D97-AF65-F5344CB8AC3E}">
        <p14:creationId xmlns:p14="http://schemas.microsoft.com/office/powerpoint/2010/main" val="1970447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2528</Words>
  <Application>Microsoft Office PowerPoint</Application>
  <PresentationFormat>On-screen Show (4:3)</PresentationFormat>
  <Paragraphs>121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Mobile Price Prediction Using KNN Classifier </vt:lpstr>
      <vt:lpstr>ABSTRACT</vt:lpstr>
      <vt:lpstr>1. INTRODUCTION</vt:lpstr>
      <vt:lpstr>PowerPoint Presentation</vt:lpstr>
      <vt:lpstr>PowerPoint Presentation</vt:lpstr>
      <vt:lpstr>PowerPoint Presentation</vt:lpstr>
      <vt:lpstr>1.4. SOFTWARES USED</vt:lpstr>
      <vt:lpstr>2. PREPROCESSING</vt:lpstr>
      <vt:lpstr>2.2. NUMBER OF PHONES IN EACH PRICE RANGE</vt:lpstr>
      <vt:lpstr>3. EFFECTS OF FEATURES ON PRICE</vt:lpstr>
      <vt:lpstr>3.1. PERCENTAGE OF 4G PHONES IN EACH PRICE RANGE</vt:lpstr>
      <vt:lpstr>3.2. PERCENTAGE OF PHONES WITH BLUETOOTH IN EACH PRICE RANGE</vt:lpstr>
      <vt:lpstr> 3.3. Average Internal Memory of phones at different price ranges   </vt:lpstr>
      <vt:lpstr> 3.4. Average Battery Power of phones at different price ranges   </vt:lpstr>
      <vt:lpstr>3.5. Average Processor Clock Speed of phones at different price ranges  </vt:lpstr>
      <vt:lpstr>3.6. Average RAM capacity of phones at different price ranges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Prediction Using KNN Classifier</dc:title>
  <dc:creator>Windows User</dc:creator>
  <cp:lastModifiedBy>Debjit G</cp:lastModifiedBy>
  <cp:revision>24</cp:revision>
  <dcterms:created xsi:type="dcterms:W3CDTF">2020-07-04T16:34:40Z</dcterms:created>
  <dcterms:modified xsi:type="dcterms:W3CDTF">2020-07-05T14:24:53Z</dcterms:modified>
</cp:coreProperties>
</file>