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93" r:id="rId18"/>
    <p:sldId id="277" r:id="rId19"/>
    <p:sldId id="278" r:id="rId20"/>
    <p:sldId id="279" r:id="rId21"/>
    <p:sldId id="280" r:id="rId22"/>
    <p:sldId id="281" r:id="rId23"/>
    <p:sldId id="282" r:id="rId24"/>
    <p:sldId id="291" r:id="rId25"/>
    <p:sldId id="283" r:id="rId26"/>
    <p:sldId id="284" r:id="rId27"/>
    <p:sldId id="285" r:id="rId28"/>
    <p:sldId id="286" r:id="rId29"/>
    <p:sldId id="288" r:id="rId30"/>
    <p:sldId id="287" r:id="rId31"/>
    <p:sldId id="292" r:id="rId32"/>
    <p:sldId id="289" r:id="rId33"/>
    <p:sldId id="290" r:id="rId34"/>
    <p:sldId id="29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49" autoAdjust="0"/>
  </p:normalViewPr>
  <p:slideViewPr>
    <p:cSldViewPr>
      <p:cViewPr varScale="1">
        <p:scale>
          <a:sx n="67" d="100"/>
          <a:sy n="67" d="100"/>
        </p:scale>
        <p:origin x="-147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846ACA5-1711-4206-9F47-CC8C6238A6C0}" type="datetimeFigureOut">
              <a:rPr lang="en-US" smtClean="0"/>
              <a:pPr/>
              <a:t>8/31/2016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289C85D-ECC1-4958-93A2-F18188F0438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846ACA5-1711-4206-9F47-CC8C6238A6C0}" type="datetimeFigureOut">
              <a:rPr lang="en-US" smtClean="0"/>
              <a:pPr/>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9C85D-ECC1-4958-93A2-F18188F0438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846ACA5-1711-4206-9F47-CC8C6238A6C0}" type="datetimeFigureOut">
              <a:rPr lang="en-US" smtClean="0"/>
              <a:pPr/>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9C85D-ECC1-4958-93A2-F18188F043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846ACA5-1711-4206-9F47-CC8C6238A6C0}" type="datetimeFigureOut">
              <a:rPr lang="en-US" smtClean="0"/>
              <a:pPr/>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9C85D-ECC1-4958-93A2-F18188F0438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846ACA5-1711-4206-9F47-CC8C6238A6C0}" type="datetimeFigureOut">
              <a:rPr lang="en-US" smtClean="0"/>
              <a:pPr/>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9C85D-ECC1-4958-93A2-F18188F0438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846ACA5-1711-4206-9F47-CC8C6238A6C0}" type="datetimeFigureOut">
              <a:rPr lang="en-US" smtClean="0"/>
              <a:pPr/>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89C85D-ECC1-4958-93A2-F18188F0438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846ACA5-1711-4206-9F47-CC8C6238A6C0}" type="datetimeFigureOut">
              <a:rPr lang="en-US" smtClean="0"/>
              <a:pPr/>
              <a:t>8/31/2016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89C85D-ECC1-4958-93A2-F18188F0438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9846ACA5-1711-4206-9F47-CC8C6238A6C0}" type="datetimeFigureOut">
              <a:rPr lang="en-US" smtClean="0"/>
              <a:pPr/>
              <a:t>8/31/2016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89C85D-ECC1-4958-93A2-F18188F0438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46ACA5-1711-4206-9F47-CC8C6238A6C0}" type="datetimeFigureOut">
              <a:rPr lang="en-US" smtClean="0"/>
              <a:pPr/>
              <a:t>8/31/2016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89C85D-ECC1-4958-93A2-F18188F0438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846ACA5-1711-4206-9F47-CC8C6238A6C0}" type="datetimeFigureOut">
              <a:rPr lang="en-US" smtClean="0"/>
              <a:pPr/>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89C85D-ECC1-4958-93A2-F18188F0438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846ACA5-1711-4206-9F47-CC8C6238A6C0}" type="datetimeFigureOut">
              <a:rPr lang="en-US" smtClean="0"/>
              <a:pPr/>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289C85D-ECC1-4958-93A2-F18188F0438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846ACA5-1711-4206-9F47-CC8C6238A6C0}" type="datetimeFigureOut">
              <a:rPr lang="en-US" smtClean="0"/>
              <a:pPr/>
              <a:t>8/31/2016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289C85D-ECC1-4958-93A2-F18188F0438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wbcomtax.nic.i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wbcomtax.nic.i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851648" cy="2514600"/>
          </a:xfrm>
          <a:ln>
            <a:solidFill>
              <a:schemeClr val="tx1"/>
            </a:solidFill>
          </a:ln>
        </p:spPr>
        <p:txBody>
          <a:bodyPr>
            <a:noAutofit/>
          </a:bodyPr>
          <a:lstStyle/>
          <a:p>
            <a:pPr algn="ctr"/>
            <a:r>
              <a:rPr lang="en-US" sz="3200" b="0" dirty="0">
                <a:effectLst>
                  <a:outerShdw blurRad="38100" dist="38100" dir="2700000" algn="tl">
                    <a:srgbClr val="000000">
                      <a:alpha val="43137"/>
                    </a:srgbClr>
                  </a:outerShdw>
                </a:effectLst>
              </a:rPr>
              <a:t>The Relation Between Expenditure And Revenue  Earned By West Bengal </a:t>
            </a:r>
            <a:r>
              <a:rPr lang="en-US" sz="3200" b="0" dirty="0" err="1">
                <a:effectLst>
                  <a:outerShdw blurRad="38100" dist="38100" dir="2700000" algn="tl">
                    <a:srgbClr val="000000">
                      <a:alpha val="43137"/>
                    </a:srgbClr>
                  </a:outerShdw>
                </a:effectLst>
              </a:rPr>
              <a:t>Govt.Through</a:t>
            </a:r>
            <a:br>
              <a:rPr lang="en-US" sz="3200" b="0" dirty="0">
                <a:effectLst>
                  <a:outerShdw blurRad="38100" dist="38100" dir="2700000" algn="tl">
                    <a:srgbClr val="000000">
                      <a:alpha val="43137"/>
                    </a:srgbClr>
                  </a:outerShdw>
                </a:effectLst>
              </a:rPr>
            </a:br>
            <a:r>
              <a:rPr lang="en-US" sz="3200" b="0" dirty="0">
                <a:effectLst>
                  <a:outerShdw blurRad="38100" dist="38100" dir="2700000" algn="tl">
                    <a:srgbClr val="000000">
                      <a:alpha val="43137"/>
                    </a:srgbClr>
                  </a:outerShdw>
                </a:effectLst>
              </a:rPr>
              <a:t>Taxation</a:t>
            </a:r>
            <a:br>
              <a:rPr lang="en-US" sz="3200" b="0" dirty="0">
                <a:effectLst>
                  <a:outerShdw blurRad="38100" dist="38100" dir="2700000" algn="tl">
                    <a:srgbClr val="000000">
                      <a:alpha val="43137"/>
                    </a:srgbClr>
                  </a:outerShdw>
                </a:effectLst>
              </a:rPr>
            </a:br>
            <a:endParaRPr lang="en-US" sz="3200" b="0" dirty="0">
              <a:solidFill>
                <a:schemeClr val="tx1"/>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914400" y="2819400"/>
            <a:ext cx="7854696" cy="3581400"/>
          </a:xfrm>
        </p:spPr>
        <p:txBody>
          <a:bodyPr vert="horz" lIns="0" rIns="18288" anchor="t">
            <a:normAutofit/>
          </a:bodyPr>
          <a:lstStyle/>
          <a:p>
            <a:pPr algn="ctr"/>
            <a:endParaRPr lang="en-US" sz="2000" dirty="0"/>
          </a:p>
          <a:p>
            <a:pPr algn="ctr"/>
            <a:r>
              <a:rPr lang="EN-US" dirty="0"/>
              <a:t>UG SECOND SEMESTER PROJECT</a:t>
            </a:r>
          </a:p>
          <a:p>
            <a:pPr algn="ctr"/>
            <a:endParaRPr lang="en-US" dirty="0"/>
          </a:p>
          <a:p>
            <a:pPr algn="ctr"/>
            <a:r>
              <a:rPr lang="EN-US" dirty="0"/>
              <a:t>INSTRUCTOR - Dr. SHARMISHTHA MITRA</a:t>
            </a:r>
          </a:p>
          <a:p>
            <a:pPr algn="ctr"/>
            <a:endParaRPr lang="en-US" dirty="0"/>
          </a:p>
          <a:p>
            <a:pPr algn="ctr"/>
            <a:endParaRPr lang="en-US" dirty="0"/>
          </a:p>
          <a:p>
            <a:pPr algn="ctr"/>
            <a:r>
              <a:rPr lang="EN-US" dirty="0"/>
              <a:t> DEBLINA MONDAL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533400"/>
            <a:ext cx="8305800" cy="533400"/>
          </a:xfrm>
        </p:spPr>
        <p:txBody>
          <a:bodyPr>
            <a:normAutofit/>
          </a:bodyPr>
          <a:lstStyle/>
          <a:p>
            <a:r>
              <a:rPr lang="en-US" sz="3200" dirty="0">
                <a:solidFill>
                  <a:srgbClr val="FF0000"/>
                </a:solidFill>
              </a:rPr>
              <a:t>Outlier Checking:</a:t>
            </a:r>
          </a:p>
        </p:txBody>
      </p:sp>
      <p:sp>
        <p:nvSpPr>
          <p:cNvPr id="17409" name="Rectangle 1"/>
          <p:cNvSpPr>
            <a:spLocks noGrp="1" noChangeArrowheads="1"/>
          </p:cNvSpPr>
          <p:nvPr>
            <p:ph idx="4294967295"/>
          </p:nvPr>
        </p:nvSpPr>
        <p:spPr bwMode="auto">
          <a:xfrm>
            <a:off x="0" y="838200"/>
            <a:ext cx="8077200" cy="56324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FF"/>
              </a:solidFill>
              <a:effectLst/>
              <a:latin typeface="+mj-lt"/>
              <a:ea typeface="Calibri" pitchFamily="34" charset="0"/>
              <a:cs typeface="Consolas" pitchFamily="49"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FF"/>
                </a:solidFill>
                <a:effectLst/>
                <a:latin typeface="+mj-lt"/>
                <a:ea typeface="Calibri" pitchFamily="34" charset="0"/>
                <a:cs typeface="Consolas" pitchFamily="49" charset="0"/>
              </a:rPr>
              <a:t>The SAS System</a:t>
            </a:r>
            <a:endParaRPr kumimoji="0" lang="en-US" sz="1800" b="0" i="0" u="none" strike="noStrike" cap="none" normalizeH="0" baseline="0" dirty="0">
              <a:ln>
                <a:noFill/>
              </a:ln>
              <a:solidFill>
                <a:schemeClr val="tx1"/>
              </a:solidFill>
              <a:effectLst/>
              <a:latin typeface="+mj-lt"/>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FF"/>
                </a:solidFill>
                <a:effectLst/>
                <a:latin typeface="+mj-lt"/>
                <a:ea typeface="Calibri" pitchFamily="34" charset="0"/>
                <a:cs typeface="Consolas" pitchFamily="49" charset="0"/>
              </a:rPr>
              <a:t>The REG Procedure</a:t>
            </a:r>
            <a:endParaRPr kumimoji="0" lang="en-US" sz="1800" b="0" i="0" u="none" strike="noStrike" cap="none" normalizeH="0" baseline="0" dirty="0">
              <a:ln>
                <a:noFill/>
              </a:ln>
              <a:solidFill>
                <a:schemeClr val="tx1"/>
              </a:solidFill>
              <a:effectLst/>
              <a:latin typeface="+mj-lt"/>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FF"/>
                </a:solidFill>
                <a:effectLst/>
                <a:latin typeface="+mj-lt"/>
                <a:ea typeface="Calibri" pitchFamily="34" charset="0"/>
                <a:cs typeface="Consolas" pitchFamily="49" charset="0"/>
              </a:rPr>
              <a:t>Dependent Variable: y</a:t>
            </a:r>
            <a:endParaRPr kumimoji="0" lang="en-US" sz="1800" b="0" i="0" u="none" strike="noStrike" cap="none" normalizeH="0" baseline="0" dirty="0">
              <a:ln>
                <a:noFill/>
              </a:ln>
              <a:solidFill>
                <a:schemeClr val="tx1"/>
              </a:solidFill>
              <a:effectLst/>
              <a:latin typeface="+mj-lt"/>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FF"/>
                </a:solidFill>
                <a:effectLst/>
                <a:latin typeface="+mj-lt"/>
                <a:ea typeface="Calibri" pitchFamily="34" charset="0"/>
                <a:cs typeface="Consolas" pitchFamily="49" charset="0"/>
              </a:rPr>
              <a:t>Output Statistics</a:t>
            </a:r>
            <a:endParaRPr kumimoji="0" lang="en-US" sz="1800" b="0" i="0" u="none" strike="noStrike" cap="none" normalizeH="0" baseline="0" dirty="0">
              <a:ln>
                <a:noFill/>
              </a:ln>
              <a:solidFill>
                <a:schemeClr val="tx1"/>
              </a:solidFill>
              <a:effectLst/>
              <a:latin typeface="+mj-l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FF"/>
                </a:solidFill>
                <a:effectLst/>
                <a:latin typeface="+mj-lt"/>
                <a:ea typeface="Calibri" pitchFamily="34" charset="0"/>
                <a:cs typeface="Consolas" pitchFamily="49" charset="0"/>
              </a:rPr>
              <a:t>                                                     Hat </a:t>
            </a:r>
            <a:r>
              <a:rPr kumimoji="0" lang="en-US" sz="1800" b="0" i="0" u="none" strike="noStrike" cap="none" normalizeH="0" baseline="0" dirty="0" err="1">
                <a:ln>
                  <a:noFill/>
                </a:ln>
                <a:solidFill>
                  <a:srgbClr val="0000FF"/>
                </a:solidFill>
                <a:effectLst/>
                <a:latin typeface="+mj-lt"/>
                <a:ea typeface="Calibri" pitchFamily="34" charset="0"/>
                <a:cs typeface="Consolas" pitchFamily="49" charset="0"/>
              </a:rPr>
              <a:t>Diag</a:t>
            </a:r>
            <a:r>
              <a:rPr kumimoji="0" lang="en-US" sz="1800" b="0" i="0" u="none" strike="noStrike" cap="none" normalizeH="0" baseline="0" dirty="0">
                <a:ln>
                  <a:noFill/>
                </a:ln>
                <a:solidFill>
                  <a:srgbClr val="0000FF"/>
                </a:solidFill>
                <a:effectLst/>
                <a:latin typeface="+mj-lt"/>
                <a:ea typeface="Calibri" pitchFamily="34" charset="0"/>
                <a:cs typeface="Consolas" pitchFamily="49" charset="0"/>
              </a:rPr>
              <a:t>         </a:t>
            </a:r>
            <a:r>
              <a:rPr kumimoji="0" lang="en-US" sz="1800" b="0" i="0" u="none" strike="noStrike" cap="none" normalizeH="0" baseline="0" dirty="0" err="1">
                <a:ln>
                  <a:noFill/>
                </a:ln>
                <a:solidFill>
                  <a:srgbClr val="0000FF"/>
                </a:solidFill>
                <a:effectLst/>
                <a:latin typeface="+mj-lt"/>
                <a:ea typeface="Calibri" pitchFamily="34" charset="0"/>
                <a:cs typeface="Consolas" pitchFamily="49" charset="0"/>
              </a:rPr>
              <a:t>Cov</a:t>
            </a:r>
            <a:endParaRPr kumimoji="0" lang="en-US" sz="1800" b="0" i="0" u="none" strike="noStrike" cap="none" normalizeH="0" baseline="0" dirty="0">
              <a:ln>
                <a:noFill/>
              </a:ln>
              <a:solidFill>
                <a:schemeClr val="tx1"/>
              </a:solidFill>
              <a:effectLst/>
              <a:latin typeface="+mj-l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0000FF"/>
                </a:solidFill>
                <a:effectLst/>
                <a:latin typeface="+mj-lt"/>
                <a:ea typeface="Calibri" pitchFamily="34" charset="0"/>
                <a:cs typeface="Consolas" pitchFamily="49" charset="0"/>
              </a:rPr>
              <a:t>Obs</a:t>
            </a:r>
            <a:r>
              <a:rPr kumimoji="0" lang="en-US" sz="1800" b="0" i="0" u="none" strike="noStrike" cap="none" normalizeH="0" baseline="0" dirty="0">
                <a:ln>
                  <a:noFill/>
                </a:ln>
                <a:solidFill>
                  <a:srgbClr val="0000FF"/>
                </a:solidFill>
                <a:effectLst/>
                <a:latin typeface="+mj-lt"/>
                <a:ea typeface="Calibri" pitchFamily="34" charset="0"/>
                <a:cs typeface="Consolas" pitchFamily="49" charset="0"/>
              </a:rPr>
              <a:t>     Residual     </a:t>
            </a:r>
            <a:r>
              <a:rPr kumimoji="0" lang="en-US" sz="1800" b="0" i="0" u="none" strike="noStrike" cap="none" normalizeH="0" baseline="0" dirty="0" err="1">
                <a:ln>
                  <a:noFill/>
                </a:ln>
                <a:solidFill>
                  <a:srgbClr val="0000FF"/>
                </a:solidFill>
                <a:effectLst/>
                <a:latin typeface="+mj-lt"/>
                <a:ea typeface="Calibri" pitchFamily="34" charset="0"/>
                <a:cs typeface="Consolas" pitchFamily="49" charset="0"/>
              </a:rPr>
              <a:t>RStudent</a:t>
            </a:r>
            <a:r>
              <a:rPr kumimoji="0" lang="en-US" sz="1800" b="0" i="0" u="none" strike="noStrike" cap="none" normalizeH="0" baseline="0" dirty="0">
                <a:ln>
                  <a:noFill/>
                </a:ln>
                <a:solidFill>
                  <a:srgbClr val="0000FF"/>
                </a:solidFill>
                <a:effectLst/>
                <a:latin typeface="+mj-lt"/>
                <a:ea typeface="Calibri" pitchFamily="34" charset="0"/>
                <a:cs typeface="Consolas" pitchFamily="49" charset="0"/>
              </a:rPr>
              <a:t> (</a:t>
            </a:r>
            <a:r>
              <a:rPr kumimoji="0" lang="en-US" sz="1800" b="0" i="0" u="none" strike="noStrike" cap="none" normalizeH="0" baseline="0" dirty="0" err="1">
                <a:ln>
                  <a:noFill/>
                </a:ln>
                <a:solidFill>
                  <a:srgbClr val="0000FF"/>
                </a:solidFill>
                <a:effectLst/>
                <a:latin typeface="+mj-lt"/>
                <a:ea typeface="Calibri" pitchFamily="34" charset="0"/>
                <a:cs typeface="Consolas" pitchFamily="49" charset="0"/>
              </a:rPr>
              <a:t>r</a:t>
            </a:r>
            <a:r>
              <a:rPr kumimoji="0" lang="en-US" sz="1800" b="0" i="0" u="none" strike="noStrike" cap="none" normalizeH="0" baseline="-30000" dirty="0" err="1">
                <a:ln>
                  <a:noFill/>
                </a:ln>
                <a:solidFill>
                  <a:srgbClr val="0000FF"/>
                </a:solidFill>
                <a:effectLst/>
                <a:latin typeface="+mj-lt"/>
                <a:ea typeface="Calibri" pitchFamily="34" charset="0"/>
                <a:cs typeface="Consolas" pitchFamily="49" charset="0"/>
              </a:rPr>
              <a:t>i</a:t>
            </a:r>
            <a:r>
              <a:rPr kumimoji="0" lang="en-US" sz="1800" b="0" i="0" u="none" strike="noStrike" cap="none" normalizeH="0" baseline="0" dirty="0">
                <a:ln>
                  <a:noFill/>
                </a:ln>
                <a:solidFill>
                  <a:srgbClr val="0000FF"/>
                </a:solidFill>
                <a:effectLst/>
                <a:latin typeface="+mj-lt"/>
                <a:ea typeface="Calibri" pitchFamily="34" charset="0"/>
                <a:cs typeface="Consolas" pitchFamily="49" charset="0"/>
              </a:rPr>
              <a:t>)    H             Ratio             DFFITS</a:t>
            </a:r>
            <a:endParaRPr kumimoji="0" lang="en-US" sz="1800" b="0" i="0" u="none" strike="noStrike" cap="none" normalizeH="0" baseline="0" dirty="0">
              <a:ln>
                <a:noFill/>
              </a:ln>
              <a:solidFill>
                <a:schemeClr val="tx1"/>
              </a:solidFill>
              <a:effectLst/>
              <a:latin typeface="+mj-l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ea typeface="Calibri" pitchFamily="34" charset="0"/>
                <a:cs typeface="Consolas" pitchFamily="49" charset="0"/>
              </a:rPr>
              <a:t>1         39.3736       0.0934          0.1869      1.7277      0.0448</a:t>
            </a:r>
            <a:endParaRPr kumimoji="0" lang="en-US" sz="1800" b="0" i="0" u="none" strike="noStrike" cap="none" normalizeH="0" baseline="0" dirty="0">
              <a:ln>
                <a:noFill/>
              </a:ln>
              <a:solidFill>
                <a:schemeClr val="tx1"/>
              </a:solidFill>
              <a:effectLst/>
              <a:latin typeface="+mj-l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ea typeface="Calibri" pitchFamily="34" charset="0"/>
                <a:cs typeface="Consolas" pitchFamily="49" charset="0"/>
              </a:rPr>
              <a:t>2         -7.9437      -0.0186          0.1615      1.6803     -0.0081</a:t>
            </a:r>
            <a:endParaRPr kumimoji="0" lang="en-US" sz="1800" b="0" i="0" u="none" strike="noStrike" cap="none" normalizeH="0" baseline="0" dirty="0">
              <a:ln>
                <a:noFill/>
              </a:ln>
              <a:solidFill>
                <a:schemeClr val="tx1"/>
              </a:solidFill>
              <a:effectLst/>
              <a:latin typeface="+mj-l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ea typeface="Calibri" pitchFamily="34" charset="0"/>
                <a:cs typeface="Consolas" pitchFamily="49" charset="0"/>
              </a:rPr>
              <a:t>3       -63.9337      -0.1476          0.1401      1.6262     -0.0596</a:t>
            </a:r>
            <a:endParaRPr kumimoji="0" lang="en-US" sz="1800" b="0" i="0" u="none" strike="noStrike" cap="none" normalizeH="0" baseline="0" dirty="0">
              <a:ln>
                <a:noFill/>
              </a:ln>
              <a:solidFill>
                <a:schemeClr val="tx1"/>
              </a:solidFill>
              <a:effectLst/>
              <a:latin typeface="+mj-l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ea typeface="Calibri" pitchFamily="34" charset="0"/>
                <a:cs typeface="Consolas" pitchFamily="49" charset="0"/>
              </a:rPr>
              <a:t>4     -102.5551      -0.2390          0.1546      1.6337     -0.1022</a:t>
            </a:r>
            <a:endParaRPr kumimoji="0" lang="en-US" sz="1800" b="0" i="0" u="none" strike="noStrike" cap="none" normalizeH="0" baseline="0" dirty="0">
              <a:ln>
                <a:noFill/>
              </a:ln>
              <a:solidFill>
                <a:schemeClr val="tx1"/>
              </a:solidFill>
              <a:effectLst/>
              <a:latin typeface="+mj-l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ea typeface="Calibri" pitchFamily="34" charset="0"/>
                <a:cs typeface="Consolas" pitchFamily="49" charset="0"/>
              </a:rPr>
              <a:t>5         -6.7640      -0.0154           0.1187      1.5988     -0.0057</a:t>
            </a:r>
            <a:endParaRPr kumimoji="0" lang="en-US" sz="1800" b="0" i="0" u="none" strike="noStrike" cap="none" normalizeH="0" baseline="0" dirty="0">
              <a:ln>
                <a:noFill/>
              </a:ln>
              <a:solidFill>
                <a:schemeClr val="tx1"/>
              </a:solidFill>
              <a:effectLst/>
              <a:latin typeface="+mj-l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ea typeface="Calibri" pitchFamily="34" charset="0"/>
                <a:cs typeface="Consolas" pitchFamily="49" charset="0"/>
              </a:rPr>
              <a:t>6        81.0284       0.1848           0.1185      1.5794      0.0678</a:t>
            </a:r>
            <a:endParaRPr kumimoji="0" lang="en-US" sz="1800" b="0" i="0" u="none" strike="noStrike" cap="none" normalizeH="0" baseline="0" dirty="0">
              <a:ln>
                <a:noFill/>
              </a:ln>
              <a:solidFill>
                <a:schemeClr val="tx1"/>
              </a:solidFill>
              <a:effectLst/>
              <a:latin typeface="+mj-l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ea typeface="Calibri" pitchFamily="34" charset="0"/>
                <a:cs typeface="Consolas" pitchFamily="49" charset="0"/>
              </a:rPr>
              <a:t>7     -155.8232      -0.3554          0.1138      1.5210     -0.1274</a:t>
            </a:r>
            <a:endParaRPr kumimoji="0" lang="en-US" sz="1800" b="0" i="0" u="none" strike="noStrike" cap="none" normalizeH="0" baseline="0" dirty="0">
              <a:ln>
                <a:noFill/>
              </a:ln>
              <a:solidFill>
                <a:schemeClr val="tx1"/>
              </a:solidFill>
              <a:effectLst/>
              <a:latin typeface="+mj-l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ea typeface="Calibri" pitchFamily="34" charset="0"/>
                <a:cs typeface="Consolas" pitchFamily="49" charset="0"/>
              </a:rPr>
              <a:t>8     -139.7749      -0.3188          0.1148      1.5360     -0.1148</a:t>
            </a:r>
            <a:endParaRPr kumimoji="0" lang="en-US" sz="1800" b="0" i="0" u="none" strike="noStrike" cap="none" normalizeH="0" baseline="0" dirty="0">
              <a:ln>
                <a:noFill/>
              </a:ln>
              <a:solidFill>
                <a:schemeClr val="tx1"/>
              </a:solidFill>
              <a:effectLst/>
              <a:latin typeface="+mj-l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ea typeface="Calibri" pitchFamily="34" charset="0"/>
                <a:cs typeface="Consolas" pitchFamily="49" charset="0"/>
              </a:rPr>
              <a:t>9     -151.8913      -0.3597          0.1777      1.6374     -0.1672</a:t>
            </a:r>
            <a:endParaRPr kumimoji="0" lang="en-US" sz="1800" b="0" i="0" u="none" strike="noStrike" cap="none" normalizeH="0" baseline="0" dirty="0">
              <a:ln>
                <a:noFill/>
              </a:ln>
              <a:solidFill>
                <a:schemeClr val="tx1"/>
              </a:solidFill>
              <a:effectLst/>
              <a:latin typeface="+mj-l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ea typeface="Calibri" pitchFamily="34" charset="0"/>
                <a:cs typeface="Consolas" pitchFamily="49" charset="0"/>
              </a:rPr>
              <a:t>10   -126.5067      -0.3028          0.1967      1.6985     -0.1498</a:t>
            </a:r>
            <a:endParaRPr kumimoji="0" lang="en-US" sz="1800" b="0" i="0" u="none" strike="noStrike" cap="none" normalizeH="0" baseline="0" dirty="0">
              <a:ln>
                <a:noFill/>
              </a:ln>
              <a:solidFill>
                <a:schemeClr val="tx1"/>
              </a:solidFill>
              <a:effectLst/>
              <a:latin typeface="+mj-l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ea typeface="Calibri" pitchFamily="34" charset="0"/>
                <a:cs typeface="Consolas" pitchFamily="49" charset="0"/>
              </a:rPr>
              <a:t>11     988.0781       2.7178          0.1321      0.1863      1.0605</a:t>
            </a:r>
            <a:endParaRPr kumimoji="0" lang="en-US" sz="1800" b="0" i="0" u="none" strike="noStrike" cap="none" normalizeH="0" baseline="0" dirty="0">
              <a:ln>
                <a:noFill/>
              </a:ln>
              <a:solidFill>
                <a:schemeClr val="tx1"/>
              </a:solidFill>
              <a:effectLst/>
              <a:latin typeface="+mj-l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ea typeface="Calibri" pitchFamily="34" charset="0"/>
                <a:cs typeface="Consolas" pitchFamily="49" charset="0"/>
              </a:rPr>
              <a:t>12     119.1872       0.3036          0.2910      1.9239      0.1945</a:t>
            </a:r>
            <a:endParaRPr kumimoji="0" lang="en-US" sz="1800" b="0" i="0" u="none" strike="noStrike" cap="none" normalizeH="0" baseline="0" dirty="0">
              <a:ln>
                <a:noFill/>
              </a:ln>
              <a:solidFill>
                <a:schemeClr val="tx1"/>
              </a:solidFill>
              <a:effectLst/>
              <a:latin typeface="+mj-l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ea typeface="Calibri" pitchFamily="34" charset="0"/>
                <a:cs typeface="Consolas" pitchFamily="49" charset="0"/>
              </a:rPr>
              <a:t>13      -35.5053      -0.1020         0.4452      2.5307     -0.0914</a:t>
            </a:r>
            <a:endParaRPr kumimoji="0" lang="en-US" sz="1800" b="0" i="0" u="none" strike="noStrike" cap="none" normalizeH="0" baseline="0" dirty="0">
              <a:ln>
                <a:noFill/>
              </a:ln>
              <a:solidFill>
                <a:schemeClr val="tx1"/>
              </a:solidFill>
              <a:effectLst/>
              <a:latin typeface="+mj-lt"/>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a:bodyPr>
          <a:lstStyle/>
          <a:p>
            <a:pPr marL="0" lvl="0" indent="0" algn="ctr" eaLnBrk="0" fontAlgn="base" hangingPunct="0">
              <a:spcBef>
                <a:spcPct val="0"/>
              </a:spcBef>
              <a:spcAft>
                <a:spcPct val="0"/>
              </a:spcAft>
              <a:buClrTx/>
              <a:buSzTx/>
              <a:buNone/>
            </a:pPr>
            <a:r>
              <a:rPr lang="en-US" sz="2000" dirty="0">
                <a:latin typeface="+mj-lt"/>
                <a:ea typeface="Calibri" pitchFamily="34" charset="0"/>
                <a:cs typeface="Consolas" pitchFamily="49" charset="0"/>
              </a:rPr>
              <a:t>14     -17.3964      -0.0434      0.2636      1.9122     -0.0259</a:t>
            </a:r>
            <a:endParaRPr lang="en-US" sz="2000" dirty="0">
              <a:latin typeface="+mj-lt"/>
              <a:cs typeface="Arial" pitchFamily="34" charset="0"/>
            </a:endParaRPr>
          </a:p>
          <a:p>
            <a:pPr marL="0" lvl="0" indent="0" algn="ctr" eaLnBrk="0" fontAlgn="base" hangingPunct="0">
              <a:spcBef>
                <a:spcPct val="0"/>
              </a:spcBef>
              <a:spcAft>
                <a:spcPct val="0"/>
              </a:spcAft>
              <a:buClrTx/>
              <a:buSzTx/>
              <a:buNone/>
            </a:pPr>
            <a:r>
              <a:rPr lang="en-US" sz="2000" dirty="0">
                <a:latin typeface="+mj-lt"/>
                <a:ea typeface="Calibri" pitchFamily="34" charset="0"/>
                <a:cs typeface="Consolas" pitchFamily="49" charset="0"/>
              </a:rPr>
              <a:t>15    -140.3987      -0.3849      0.3857      2.1774     -0.3050</a:t>
            </a:r>
            <a:endParaRPr lang="en-US" sz="2000" dirty="0">
              <a:latin typeface="+mj-lt"/>
              <a:cs typeface="Arial" pitchFamily="34" charset="0"/>
            </a:endParaRPr>
          </a:p>
          <a:p>
            <a:pPr marL="0" lvl="0" indent="0" algn="ctr" eaLnBrk="0" fontAlgn="base" hangingPunct="0">
              <a:spcBef>
                <a:spcPct val="0"/>
              </a:spcBef>
              <a:spcAft>
                <a:spcPct val="0"/>
              </a:spcAft>
              <a:buClrTx/>
              <a:buSzTx/>
              <a:buNone/>
            </a:pPr>
            <a:r>
              <a:rPr lang="en-US" sz="2000" dirty="0">
                <a:latin typeface="+mj-lt"/>
                <a:ea typeface="Calibri" pitchFamily="34" charset="0"/>
                <a:cs typeface="Consolas" pitchFamily="49" charset="0"/>
              </a:rPr>
              <a:t>16     386.5562       1.0953      0.3896      1.5335      0.8751</a:t>
            </a:r>
            <a:endParaRPr lang="en-US" sz="2000" dirty="0">
              <a:latin typeface="+mj-lt"/>
              <a:cs typeface="Arial" pitchFamily="34" charset="0"/>
            </a:endParaRPr>
          </a:p>
          <a:p>
            <a:pPr marL="0" lvl="0" indent="0" algn="ctr" eaLnBrk="0" fontAlgn="base" hangingPunct="0">
              <a:spcBef>
                <a:spcPct val="0"/>
              </a:spcBef>
              <a:spcAft>
                <a:spcPct val="0"/>
              </a:spcAft>
              <a:buClrTx/>
              <a:buSzTx/>
              <a:buNone/>
            </a:pPr>
            <a:r>
              <a:rPr lang="en-US" sz="2000" dirty="0">
                <a:latin typeface="+mj-lt"/>
                <a:ea typeface="Calibri" pitchFamily="34" charset="0"/>
                <a:cs typeface="Consolas" pitchFamily="49" charset="0"/>
              </a:rPr>
              <a:t>17    -335.6699      -0.8721      0.2916      1.5297     -0.5595</a:t>
            </a:r>
            <a:endParaRPr lang="en-US" sz="2000" dirty="0">
              <a:latin typeface="+mj-lt"/>
              <a:cs typeface="Arial" pitchFamily="34" charset="0"/>
            </a:endParaRPr>
          </a:p>
          <a:p>
            <a:pPr marL="0" lvl="0" indent="0" algn="ctr" eaLnBrk="0" fontAlgn="base" hangingPunct="0">
              <a:spcBef>
                <a:spcPct val="0"/>
              </a:spcBef>
              <a:spcAft>
                <a:spcPct val="0"/>
              </a:spcAft>
              <a:buClrTx/>
              <a:buSzTx/>
              <a:buNone/>
            </a:pPr>
            <a:r>
              <a:rPr lang="en-US" sz="2000" dirty="0">
                <a:latin typeface="+mj-lt"/>
                <a:ea typeface="Calibri" pitchFamily="34" charset="0"/>
                <a:cs typeface="Consolas" pitchFamily="49" charset="0"/>
              </a:rPr>
              <a:t>18     -63.2234      -0.1458      0.1378      1.6222     -0.0583</a:t>
            </a:r>
            <a:endParaRPr lang="en-US" sz="2000" dirty="0">
              <a:latin typeface="+mj-lt"/>
              <a:cs typeface="Arial" pitchFamily="34" charset="0"/>
            </a:endParaRPr>
          </a:p>
          <a:p>
            <a:pPr marL="0" lvl="0" indent="0" algn="ctr" eaLnBrk="0" fontAlgn="base" hangingPunct="0">
              <a:spcBef>
                <a:spcPct val="0"/>
              </a:spcBef>
              <a:spcAft>
                <a:spcPct val="0"/>
              </a:spcAft>
              <a:buClrTx/>
              <a:buSzTx/>
              <a:buNone/>
            </a:pPr>
            <a:r>
              <a:rPr lang="en-US" sz="2000" dirty="0">
                <a:latin typeface="+mj-lt"/>
                <a:ea typeface="Calibri" pitchFamily="34" charset="0"/>
                <a:cs typeface="Consolas" pitchFamily="49" charset="0"/>
              </a:rPr>
              <a:t>19    -105.9468      -0.2494      0.1707      1.6623     -0.1131</a:t>
            </a:r>
            <a:endParaRPr lang="en-US" sz="2000" dirty="0">
              <a:latin typeface="+mj-lt"/>
              <a:cs typeface="Arial" pitchFamily="34" charset="0"/>
            </a:endParaRPr>
          </a:p>
          <a:p>
            <a:pPr marL="0" lvl="0" indent="0" algn="ctr" eaLnBrk="0" fontAlgn="base" hangingPunct="0">
              <a:spcBef>
                <a:spcPct val="0"/>
              </a:spcBef>
              <a:spcAft>
                <a:spcPct val="0"/>
              </a:spcAft>
              <a:buClrTx/>
              <a:buSzTx/>
              <a:buNone/>
            </a:pPr>
            <a:r>
              <a:rPr lang="en-US" sz="2000" dirty="0">
                <a:latin typeface="+mj-lt"/>
                <a:ea typeface="Calibri" pitchFamily="34" charset="0"/>
                <a:cs typeface="Consolas" pitchFamily="49" charset="0"/>
              </a:rPr>
              <a:t>20     743.1190       2.3543      0.3953      0.4286      1.9035</a:t>
            </a:r>
            <a:endParaRPr lang="en-US" sz="2000" dirty="0">
              <a:latin typeface="+mj-lt"/>
              <a:cs typeface="Arial" pitchFamily="34" charset="0"/>
            </a:endParaRPr>
          </a:p>
          <a:p>
            <a:pPr marL="0" lvl="0" indent="0" algn="ctr" eaLnBrk="0" fontAlgn="base" hangingPunct="0">
              <a:spcBef>
                <a:spcPct val="0"/>
              </a:spcBef>
              <a:spcAft>
                <a:spcPct val="0"/>
              </a:spcAft>
              <a:buClrTx/>
              <a:buSzTx/>
              <a:buNone/>
            </a:pPr>
            <a:r>
              <a:rPr lang="en-US" sz="2000" dirty="0">
                <a:latin typeface="+mj-lt"/>
                <a:ea typeface="Calibri" pitchFamily="34" charset="0"/>
                <a:cs typeface="Consolas" pitchFamily="49" charset="0"/>
              </a:rPr>
              <a:t>21    -641.2545      -1.7945      0.3048      0.7158     -1.1882</a:t>
            </a:r>
            <a:endParaRPr lang="en-US" sz="2000" dirty="0">
              <a:latin typeface="+mj-lt"/>
              <a:cs typeface="Arial" pitchFamily="34" charset="0"/>
            </a:endParaRPr>
          </a:p>
          <a:p>
            <a:pPr marL="0" lvl="0" indent="0" algn="ctr" eaLnBrk="0" fontAlgn="base" hangingPunct="0">
              <a:spcBef>
                <a:spcPct val="0"/>
              </a:spcBef>
              <a:spcAft>
                <a:spcPct val="0"/>
              </a:spcAft>
              <a:buClrTx/>
              <a:buSzTx/>
              <a:buNone/>
            </a:pPr>
            <a:r>
              <a:rPr lang="en-US" sz="2000" dirty="0">
                <a:latin typeface="+mj-lt"/>
                <a:ea typeface="Calibri" pitchFamily="34" charset="0"/>
                <a:cs typeface="Consolas" pitchFamily="49" charset="0"/>
              </a:rPr>
              <a:t>22    -821.4696      -2.3083      0.2386      0.3605     -1.2922</a:t>
            </a:r>
            <a:endParaRPr lang="en-US" sz="2000" dirty="0">
              <a:latin typeface="+mj-lt"/>
              <a:cs typeface="Arial" pitchFamily="34" charset="0"/>
            </a:endParaRPr>
          </a:p>
          <a:p>
            <a:pPr marL="0" lvl="0" indent="0" algn="ctr" eaLnBrk="0" fontAlgn="base" hangingPunct="0">
              <a:spcBef>
                <a:spcPct val="0"/>
              </a:spcBef>
              <a:spcAft>
                <a:spcPct val="0"/>
              </a:spcAft>
              <a:buClrTx/>
              <a:buSzTx/>
              <a:buNone/>
            </a:pPr>
            <a:r>
              <a:rPr lang="en-US" sz="2000" dirty="0">
                <a:latin typeface="+mj-lt"/>
                <a:ea typeface="Calibri" pitchFamily="34" charset="0"/>
                <a:cs typeface="Consolas" pitchFamily="49" charset="0"/>
              </a:rPr>
              <a:t>23    -232.9849      -0.7067      0.4879      2.3127     -0.6898</a:t>
            </a:r>
            <a:endParaRPr lang="en-US" sz="2000" dirty="0">
              <a:latin typeface="+mj-lt"/>
              <a:cs typeface="Arial" pitchFamily="34" charset="0"/>
            </a:endParaRPr>
          </a:p>
          <a:p>
            <a:pPr marL="457200" lvl="0" indent="-457200" algn="ctr" eaLnBrk="0" fontAlgn="base" hangingPunct="0">
              <a:spcBef>
                <a:spcPct val="0"/>
              </a:spcBef>
              <a:spcAft>
                <a:spcPct val="0"/>
              </a:spcAft>
              <a:buClrTx/>
              <a:buSzTx/>
              <a:buAutoNum type="arabicPlain" startAt="24"/>
            </a:pPr>
            <a:r>
              <a:rPr lang="en-US" sz="2000" dirty="0">
                <a:latin typeface="+mj-lt"/>
                <a:ea typeface="Calibri" pitchFamily="34" charset="0"/>
                <a:cs typeface="Consolas" pitchFamily="49" charset="0"/>
              </a:rPr>
              <a:t>791.6997       3.3964      0.5825      0.1509      4.0122</a:t>
            </a:r>
          </a:p>
          <a:p>
            <a:pPr marL="457200" lvl="0" indent="-457200" algn="ctr" eaLnBrk="0" fontAlgn="base" hangingPunct="0">
              <a:spcBef>
                <a:spcPct val="0"/>
              </a:spcBef>
              <a:spcAft>
                <a:spcPct val="0"/>
              </a:spcAft>
              <a:buClrTx/>
              <a:buSzTx/>
              <a:buAutoNum type="arabicPlain" startAt="24"/>
            </a:pPr>
            <a:endParaRPr lang="en-US" sz="2000" dirty="0">
              <a:latin typeface="+mj-lt"/>
              <a:cs typeface="Arial" pitchFamily="34" charset="0"/>
            </a:endParaRPr>
          </a:p>
          <a:p>
            <a:pPr marL="0" indent="0" algn="ctr" eaLnBrk="0" fontAlgn="base" hangingPunct="0">
              <a:spcBef>
                <a:spcPct val="0"/>
              </a:spcBef>
              <a:spcAft>
                <a:spcPct val="0"/>
              </a:spcAft>
              <a:buClrTx/>
              <a:buSzTx/>
            </a:pPr>
            <a:r>
              <a:rPr lang="en-US" sz="2000" dirty="0">
                <a:latin typeface="+mj-lt"/>
                <a:ea typeface="Calibri" pitchFamily="34" charset="0"/>
                <a:cs typeface="Arial" pitchFamily="34" charset="0"/>
              </a:rPr>
              <a:t> </a:t>
            </a:r>
            <a:r>
              <a:rPr lang="en-US" sz="2400" dirty="0">
                <a:latin typeface="+mj-lt"/>
                <a:ea typeface="Calibri" pitchFamily="34" charset="0"/>
                <a:cs typeface="Arial" pitchFamily="34" charset="0"/>
              </a:rPr>
              <a:t>Here, we see |</a:t>
            </a:r>
            <a:r>
              <a:rPr lang="en-US" sz="2400" dirty="0" err="1">
                <a:latin typeface="+mj-lt"/>
                <a:ea typeface="Calibri" pitchFamily="34" charset="0"/>
                <a:cs typeface="Arial" pitchFamily="34" charset="0"/>
              </a:rPr>
              <a:t>r</a:t>
            </a:r>
            <a:r>
              <a:rPr lang="en-US" sz="2400" baseline="-30000" dirty="0" err="1">
                <a:latin typeface="+mj-lt"/>
                <a:ea typeface="Calibri" pitchFamily="34" charset="0"/>
                <a:cs typeface="Arial" pitchFamily="34" charset="0"/>
              </a:rPr>
              <a:t>i</a:t>
            </a:r>
            <a:r>
              <a:rPr lang="en-US" sz="2400" dirty="0">
                <a:latin typeface="+mj-lt"/>
                <a:ea typeface="Calibri" pitchFamily="34" charset="0"/>
                <a:cs typeface="Arial" pitchFamily="34" charset="0"/>
              </a:rPr>
              <a:t>|&gt;3 for the 24</a:t>
            </a:r>
            <a:r>
              <a:rPr lang="en-US" sz="2400" baseline="30000" dirty="0">
                <a:latin typeface="+mj-lt"/>
                <a:ea typeface="Calibri" pitchFamily="34" charset="0"/>
                <a:cs typeface="Arial" pitchFamily="34" charset="0"/>
              </a:rPr>
              <a:t>th</a:t>
            </a:r>
            <a:r>
              <a:rPr lang="en-US" sz="2400" dirty="0">
                <a:latin typeface="+mj-lt"/>
                <a:ea typeface="Calibri" pitchFamily="34" charset="0"/>
                <a:cs typeface="Arial" pitchFamily="34" charset="0"/>
              </a:rPr>
              <a:t> observation. Hence it is an outlier</a:t>
            </a:r>
            <a:r>
              <a:rPr lang="en-US" sz="2400" dirty="0">
                <a:latin typeface="+mj-lt"/>
                <a:cs typeface="Arial" pitchFamily="34" charset="0"/>
              </a:rPr>
              <a:t> </a:t>
            </a:r>
          </a:p>
          <a:p>
            <a:pPr>
              <a:buNone/>
            </a:pPr>
            <a:endParaRPr lang="en-US" dirty="0"/>
          </a:p>
        </p:txBody>
      </p:sp>
      <p:sp>
        <p:nvSpPr>
          <p:cNvPr id="4" name="Oval 3"/>
          <p:cNvSpPr/>
          <p:nvPr/>
        </p:nvSpPr>
        <p:spPr>
          <a:xfrm>
            <a:off x="3429000" y="3733800"/>
            <a:ext cx="914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FF0000"/>
                </a:solidFill>
              </a:rPr>
              <a:t>   Residual Plot:</a:t>
            </a:r>
            <a:br>
              <a:rPr lang="en-US" dirty="0"/>
            </a:br>
            <a:endParaRPr lang="en-US" dirty="0"/>
          </a:p>
        </p:txBody>
      </p:sp>
      <p:sp>
        <p:nvSpPr>
          <p:cNvPr id="3" name="Content Placeholder 2"/>
          <p:cNvSpPr>
            <a:spLocks noGrp="1"/>
          </p:cNvSpPr>
          <p:nvPr>
            <p:ph idx="1"/>
          </p:nvPr>
        </p:nvSpPr>
        <p:spPr>
          <a:xfrm>
            <a:off x="457200" y="1143000"/>
            <a:ext cx="8229600" cy="5257800"/>
          </a:xfrm>
        </p:spPr>
        <p:txBody>
          <a:bodyPr/>
          <a:lstStyle/>
          <a:p>
            <a:r>
              <a:rPr lang="en-US" dirty="0"/>
              <a:t>The following residual plot indicates an outward opening funnel, which implies that the variance is an increasing function of y.</a:t>
            </a:r>
          </a:p>
          <a:p>
            <a:endParaRPr lang="en-US" dirty="0"/>
          </a:p>
        </p:txBody>
      </p:sp>
      <p:pic>
        <p:nvPicPr>
          <p:cNvPr id="4" name="Picture 3" descr="C:\Users\user\Desktop\Untitled.png"/>
          <p:cNvPicPr/>
          <p:nvPr/>
        </p:nvPicPr>
        <p:blipFill>
          <a:blip r:embed="rId2" cstate="print"/>
          <a:srcRect/>
          <a:stretch>
            <a:fillRect/>
          </a:stretch>
        </p:blipFill>
        <p:spPr bwMode="auto">
          <a:xfrm>
            <a:off x="1447800" y="2514600"/>
            <a:ext cx="6248400" cy="356190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533400"/>
            <a:ext cx="8229600" cy="5791200"/>
          </a:xfrm>
        </p:spPr>
        <p:txBody>
          <a:bodyPr>
            <a:normAutofit/>
          </a:bodyPr>
          <a:lstStyle/>
          <a:p>
            <a:r>
              <a:rPr lang="en-US" dirty="0"/>
              <a:t>Since, the error is </a:t>
            </a:r>
            <a:r>
              <a:rPr lang="en-US" dirty="0" err="1"/>
              <a:t>heteroscadastic</a:t>
            </a:r>
            <a:r>
              <a:rPr lang="en-US" dirty="0"/>
              <a:t> we use the square root transformation to make it </a:t>
            </a:r>
            <a:r>
              <a:rPr lang="en-US" dirty="0" err="1"/>
              <a:t>homoscadastic</a:t>
            </a:r>
            <a:r>
              <a:rPr lang="en-US" dirty="0"/>
              <a:t>.</a:t>
            </a:r>
          </a:p>
          <a:p>
            <a:pPr>
              <a:buNone/>
            </a:pPr>
            <a:r>
              <a:rPr lang="en-US" sz="1400" b="1" dirty="0">
                <a:solidFill>
                  <a:srgbClr val="0070C0"/>
                </a:solidFill>
              </a:rPr>
              <a:t>PROC</a:t>
            </a:r>
            <a:r>
              <a:rPr lang="en-US" sz="1400" dirty="0">
                <a:solidFill>
                  <a:srgbClr val="0070C0"/>
                </a:solidFill>
              </a:rPr>
              <a:t> </a:t>
            </a:r>
            <a:r>
              <a:rPr lang="en-US" sz="1400" b="1" dirty="0">
                <a:solidFill>
                  <a:srgbClr val="0070C0"/>
                </a:solidFill>
              </a:rPr>
              <a:t>REG</a:t>
            </a:r>
            <a:r>
              <a:rPr lang="en-US" sz="1400" dirty="0">
                <a:solidFill>
                  <a:srgbClr val="0070C0"/>
                </a:solidFill>
              </a:rPr>
              <a:t> DATA=exp;</a:t>
            </a:r>
          </a:p>
          <a:p>
            <a:pPr>
              <a:buNone/>
            </a:pPr>
            <a:r>
              <a:rPr lang="en-US" sz="1400" dirty="0">
                <a:solidFill>
                  <a:srgbClr val="0070C0"/>
                </a:solidFill>
              </a:rPr>
              <a:t>MODEL </a:t>
            </a:r>
            <a:r>
              <a:rPr lang="en-US" sz="1400" dirty="0" err="1">
                <a:solidFill>
                  <a:srgbClr val="0070C0"/>
                </a:solidFill>
              </a:rPr>
              <a:t>sqrty</a:t>
            </a:r>
            <a:r>
              <a:rPr lang="en-US" sz="1400" dirty="0">
                <a:solidFill>
                  <a:srgbClr val="0070C0"/>
                </a:solidFill>
              </a:rPr>
              <a:t>=x1 x2 x3 x4 x5 / P R;</a:t>
            </a:r>
          </a:p>
          <a:p>
            <a:pPr>
              <a:buNone/>
            </a:pPr>
            <a:r>
              <a:rPr lang="en-US" sz="1400" dirty="0">
                <a:solidFill>
                  <a:srgbClr val="0070C0"/>
                </a:solidFill>
              </a:rPr>
              <a:t>OUTPUT OUT=NEW P=PRED R=RES;</a:t>
            </a:r>
          </a:p>
          <a:p>
            <a:pPr>
              <a:buNone/>
            </a:pPr>
            <a:r>
              <a:rPr lang="en-US" sz="1400" b="1" dirty="0">
                <a:solidFill>
                  <a:srgbClr val="0070C0"/>
                </a:solidFill>
              </a:rPr>
              <a:t>PROC</a:t>
            </a:r>
            <a:r>
              <a:rPr lang="en-US" sz="1400" dirty="0">
                <a:solidFill>
                  <a:srgbClr val="0070C0"/>
                </a:solidFill>
              </a:rPr>
              <a:t> </a:t>
            </a:r>
            <a:r>
              <a:rPr lang="en-US" sz="1400" b="1" dirty="0">
                <a:solidFill>
                  <a:srgbClr val="0070C0"/>
                </a:solidFill>
              </a:rPr>
              <a:t>GPLOT</a:t>
            </a:r>
            <a:r>
              <a:rPr lang="en-US" sz="1400" dirty="0">
                <a:solidFill>
                  <a:srgbClr val="0070C0"/>
                </a:solidFill>
              </a:rPr>
              <a:t> DATA=NEW;</a:t>
            </a:r>
          </a:p>
          <a:p>
            <a:pPr>
              <a:buNone/>
            </a:pPr>
            <a:r>
              <a:rPr lang="en-US" sz="1400" dirty="0">
                <a:solidFill>
                  <a:srgbClr val="0070C0"/>
                </a:solidFill>
              </a:rPr>
              <a:t>PLOT RES*PRED='+'/ VREF=</a:t>
            </a:r>
            <a:r>
              <a:rPr lang="en-US" sz="1400" b="1" dirty="0">
                <a:solidFill>
                  <a:srgbClr val="0070C0"/>
                </a:solidFill>
              </a:rPr>
              <a:t>0</a:t>
            </a:r>
            <a:r>
              <a:rPr lang="en-US" sz="1400" dirty="0">
                <a:solidFill>
                  <a:srgbClr val="0070C0"/>
                </a:solidFill>
              </a:rPr>
              <a:t>;</a:t>
            </a:r>
          </a:p>
          <a:p>
            <a:pPr>
              <a:buNone/>
            </a:pPr>
            <a:r>
              <a:rPr lang="en-US" sz="1400" b="1" dirty="0">
                <a:solidFill>
                  <a:srgbClr val="0070C0"/>
                </a:solidFill>
              </a:rPr>
              <a:t>run</a:t>
            </a:r>
            <a:r>
              <a:rPr lang="en-US" sz="1400" dirty="0">
                <a:solidFill>
                  <a:srgbClr val="0070C0"/>
                </a:solidFill>
              </a:rPr>
              <a:t>;</a:t>
            </a:r>
          </a:p>
          <a:p>
            <a:pPr algn="ctr">
              <a:buNone/>
            </a:pPr>
            <a:r>
              <a:rPr lang="en-US" sz="2400" dirty="0"/>
              <a:t>The SAS System</a:t>
            </a:r>
          </a:p>
          <a:p>
            <a:pPr algn="ctr">
              <a:buNone/>
            </a:pPr>
            <a:r>
              <a:rPr lang="en-US" sz="2400" dirty="0"/>
              <a:t>The REG Procedure</a:t>
            </a:r>
          </a:p>
          <a:p>
            <a:pPr algn="ctr">
              <a:buNone/>
            </a:pPr>
            <a:r>
              <a:rPr lang="en-US" sz="2400" dirty="0"/>
              <a:t>Model: MODEL1</a:t>
            </a:r>
          </a:p>
          <a:p>
            <a:pPr algn="ctr">
              <a:buNone/>
            </a:pPr>
            <a:r>
              <a:rPr lang="en-US" sz="2400" dirty="0"/>
              <a:t>Dependent Variable: </a:t>
            </a:r>
            <a:r>
              <a:rPr lang="en-US" sz="2400" dirty="0" err="1"/>
              <a:t>sqrty</a:t>
            </a:r>
            <a:endParaRPr lang="en-US" sz="2400" dirty="0"/>
          </a:p>
          <a:p>
            <a:pPr algn="ctr">
              <a:buNone/>
            </a:pPr>
            <a:r>
              <a:rPr lang="en-US" sz="2400" dirty="0"/>
              <a:t> </a:t>
            </a:r>
          </a:p>
          <a:p>
            <a:pPr>
              <a:buNone/>
            </a:pPr>
            <a:r>
              <a:rPr lang="en-US" sz="2400" dirty="0"/>
              <a:t>                              Number of Observations Read          24</a:t>
            </a:r>
          </a:p>
          <a:p>
            <a:pPr>
              <a:buNone/>
            </a:pPr>
            <a:r>
              <a:rPr lang="en-US" sz="2400" dirty="0"/>
              <a:t>                              Number of Observations Used          24</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pPr>
              <a:buNone/>
            </a:pPr>
            <a:r>
              <a:rPr lang="en-US" dirty="0">
                <a:solidFill>
                  <a:srgbClr val="0070C0"/>
                </a:solidFill>
              </a:rPr>
              <a:t>                   </a:t>
            </a:r>
            <a:r>
              <a:rPr lang="en-US" sz="2000" dirty="0">
                <a:solidFill>
                  <a:srgbClr val="0070C0"/>
                </a:solidFill>
                <a:latin typeface="+mj-lt"/>
              </a:rPr>
              <a:t>                                Sum of        Mean</a:t>
            </a:r>
          </a:p>
          <a:p>
            <a:pPr>
              <a:buNone/>
            </a:pPr>
            <a:r>
              <a:rPr lang="en-US" sz="2000" dirty="0">
                <a:solidFill>
                  <a:srgbClr val="0070C0"/>
                </a:solidFill>
                <a:latin typeface="+mj-lt"/>
              </a:rPr>
              <a:t>                  Source                DF        Squares         Square    F Value   Pr &gt; F</a:t>
            </a:r>
          </a:p>
          <a:p>
            <a:pPr>
              <a:buNone/>
            </a:pPr>
            <a:r>
              <a:rPr lang="en-US" sz="2000" dirty="0">
                <a:latin typeface="+mj-lt"/>
              </a:rPr>
              <a:t> </a:t>
            </a:r>
          </a:p>
          <a:p>
            <a:pPr>
              <a:buNone/>
            </a:pPr>
            <a:r>
              <a:rPr lang="en-US" sz="2000" dirty="0">
                <a:latin typeface="+mj-lt"/>
              </a:rPr>
              <a:t>                 Model                  5          23061      4612.27194     530.7       &lt;.0001</a:t>
            </a:r>
          </a:p>
          <a:p>
            <a:pPr>
              <a:buNone/>
            </a:pPr>
            <a:r>
              <a:rPr lang="en-US" sz="2000" dirty="0">
                <a:latin typeface="+mj-lt"/>
              </a:rPr>
              <a:t>                 Error                    8        156.41184        8.68955</a:t>
            </a:r>
          </a:p>
          <a:p>
            <a:pPr>
              <a:buNone/>
            </a:pPr>
            <a:r>
              <a:rPr lang="en-US" sz="2000" dirty="0">
                <a:latin typeface="+mj-lt"/>
              </a:rPr>
              <a:t>              Corrected Total   23          23218</a:t>
            </a:r>
          </a:p>
          <a:p>
            <a:pPr>
              <a:buNone/>
            </a:pPr>
            <a:r>
              <a:rPr lang="en-US" sz="2000" dirty="0">
                <a:latin typeface="+mj-lt"/>
              </a:rPr>
              <a:t> </a:t>
            </a:r>
          </a:p>
          <a:p>
            <a:pPr>
              <a:buNone/>
            </a:pPr>
            <a:r>
              <a:rPr lang="en-US" sz="2000" dirty="0">
                <a:latin typeface="+mj-lt"/>
              </a:rPr>
              <a:t>                  Root MSE                     2.94780      R-Square     0.9933</a:t>
            </a:r>
          </a:p>
          <a:p>
            <a:pPr>
              <a:buNone/>
            </a:pPr>
            <a:r>
              <a:rPr lang="en-US" sz="2000" dirty="0">
                <a:latin typeface="+mj-lt"/>
              </a:rPr>
              <a:t>                  Dependent Mean       76.39787    </a:t>
            </a:r>
            <a:r>
              <a:rPr lang="en-US" sz="2000" dirty="0" err="1">
                <a:latin typeface="+mj-lt"/>
              </a:rPr>
              <a:t>Adj</a:t>
            </a:r>
            <a:r>
              <a:rPr lang="en-US" sz="2000" dirty="0">
                <a:latin typeface="+mj-lt"/>
              </a:rPr>
              <a:t> R-Sq     0.9914</a:t>
            </a:r>
          </a:p>
          <a:p>
            <a:pPr>
              <a:buNone/>
            </a:pPr>
            <a:r>
              <a:rPr lang="en-US" sz="2000" dirty="0">
                <a:latin typeface="+mj-lt"/>
              </a:rPr>
              <a:t>                   </a:t>
            </a:r>
            <a:r>
              <a:rPr lang="en-US" sz="2000" dirty="0" err="1">
                <a:latin typeface="+mj-lt"/>
              </a:rPr>
              <a:t>Coeff</a:t>
            </a:r>
            <a:r>
              <a:rPr lang="en-US" sz="2000" dirty="0">
                <a:latin typeface="+mj-lt"/>
              </a:rPr>
              <a:t> </a:t>
            </a:r>
            <a:r>
              <a:rPr lang="en-US" sz="2000" dirty="0" err="1">
                <a:latin typeface="+mj-lt"/>
              </a:rPr>
              <a:t>Var</a:t>
            </a:r>
            <a:r>
              <a:rPr lang="en-US" sz="2000" dirty="0">
                <a:latin typeface="+mj-lt"/>
              </a:rPr>
              <a:t>             3.85849</a:t>
            </a:r>
          </a:p>
        </p:txBody>
      </p:sp>
      <p:sp>
        <p:nvSpPr>
          <p:cNvPr id="4" name="Oval 3"/>
          <p:cNvSpPr/>
          <p:nvPr/>
        </p:nvSpPr>
        <p:spPr>
          <a:xfrm>
            <a:off x="7315200" y="1981200"/>
            <a:ext cx="9906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800600" y="3200400"/>
            <a:ext cx="2362200" cy="1143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762000"/>
            <a:ext cx="8229600" cy="5562600"/>
          </a:xfrm>
        </p:spPr>
        <p:txBody>
          <a:bodyPr>
            <a:normAutofit fontScale="92500" lnSpcReduction="20000"/>
          </a:bodyPr>
          <a:lstStyle/>
          <a:p>
            <a:r>
              <a:rPr lang="en-US" dirty="0"/>
              <a:t> </a:t>
            </a:r>
            <a:r>
              <a:rPr lang="en-US" dirty="0">
                <a:solidFill>
                  <a:srgbClr val="0070C0"/>
                </a:solidFill>
              </a:rPr>
              <a:t>                            Parameter       Standard</a:t>
            </a:r>
          </a:p>
          <a:p>
            <a:pPr>
              <a:buNone/>
            </a:pPr>
            <a:r>
              <a:rPr lang="en-US" dirty="0">
                <a:solidFill>
                  <a:srgbClr val="0070C0"/>
                </a:solidFill>
              </a:rPr>
              <a:t>Variable     DF       Estimate          Error    t Value   Pr &gt; |t|</a:t>
            </a:r>
          </a:p>
          <a:p>
            <a:pPr>
              <a:buNone/>
            </a:pPr>
            <a:r>
              <a:rPr lang="en-US" dirty="0"/>
              <a:t> </a:t>
            </a:r>
            <a:endParaRPr lang="en-US" dirty="0">
              <a:latin typeface="+mj-lt"/>
            </a:endParaRPr>
          </a:p>
          <a:p>
            <a:pPr>
              <a:buNone/>
            </a:pPr>
            <a:r>
              <a:rPr lang="en-US" dirty="0">
                <a:latin typeface="+mj-lt"/>
              </a:rPr>
              <a:t>Intercept      1       29.25514        2.16770      13.50      &lt;.0001</a:t>
            </a:r>
          </a:p>
          <a:p>
            <a:pPr>
              <a:buNone/>
            </a:pPr>
            <a:r>
              <a:rPr lang="en-US" dirty="0">
                <a:latin typeface="+mj-lt"/>
              </a:rPr>
              <a:t>      x1             1        0.00161     0.00083003    1.93      0.0690</a:t>
            </a:r>
          </a:p>
          <a:p>
            <a:pPr>
              <a:buNone/>
            </a:pPr>
            <a:r>
              <a:rPr lang="en-US" dirty="0">
                <a:latin typeface="+mj-lt"/>
              </a:rPr>
              <a:t>      x2            1        0.10012        0.03652       2.74      0.0134</a:t>
            </a:r>
          </a:p>
          <a:p>
            <a:pPr>
              <a:buNone/>
            </a:pPr>
            <a:r>
              <a:rPr lang="en-US" dirty="0">
                <a:latin typeface="+mj-lt"/>
              </a:rPr>
              <a:t>      x3            1        0.00855        0.00498       1.72      0.1031</a:t>
            </a:r>
          </a:p>
          <a:p>
            <a:pPr>
              <a:buNone/>
            </a:pPr>
            <a:r>
              <a:rPr lang="en-US" dirty="0">
                <a:latin typeface="+mj-lt"/>
              </a:rPr>
              <a:t>      x4            1        0.07888        0.02992       2.64      0.0168</a:t>
            </a:r>
          </a:p>
          <a:p>
            <a:pPr>
              <a:buNone/>
            </a:pPr>
            <a:r>
              <a:rPr lang="en-US" dirty="0">
                <a:latin typeface="+mj-lt"/>
              </a:rPr>
              <a:t>      x5            1        0.00951        0.02329       0.41      0.6877</a:t>
            </a:r>
          </a:p>
          <a:p>
            <a:pPr>
              <a:buNone/>
            </a:pPr>
            <a:r>
              <a:rPr lang="en-US" dirty="0"/>
              <a:t> </a:t>
            </a:r>
          </a:p>
          <a:p>
            <a:pPr>
              <a:buNone/>
            </a:pPr>
            <a:r>
              <a:rPr lang="en-US" dirty="0"/>
              <a:t> </a:t>
            </a:r>
          </a:p>
          <a:p>
            <a:r>
              <a:rPr lang="en-US" dirty="0"/>
              <a:t>Here, for α=0.05 X</a:t>
            </a:r>
            <a:r>
              <a:rPr lang="en-US" baseline="-25000" dirty="0"/>
              <a:t>2</a:t>
            </a:r>
            <a:r>
              <a:rPr lang="en-US" dirty="0"/>
              <a:t> and X</a:t>
            </a:r>
            <a:r>
              <a:rPr lang="en-US" baseline="-25000" dirty="0"/>
              <a:t>4</a:t>
            </a:r>
            <a:r>
              <a:rPr lang="en-US" dirty="0"/>
              <a:t> are significant </a:t>
            </a:r>
            <a:r>
              <a:rPr lang="en-US" dirty="0" err="1"/>
              <a:t>regressors</a:t>
            </a:r>
            <a:r>
              <a:rPr lang="en-US" dirty="0"/>
              <a:t>.</a:t>
            </a:r>
          </a:p>
          <a:p>
            <a:pPr>
              <a:buNone/>
            </a:pPr>
            <a:r>
              <a:rPr lang="en-US" dirty="0"/>
              <a:t>     we have done square root transformation and we see in the following residual plot that the error become more or less </a:t>
            </a:r>
            <a:r>
              <a:rPr lang="en-US" dirty="0" err="1"/>
              <a:t>homoscadastic</a:t>
            </a:r>
            <a:r>
              <a:rPr lang="en-US" dirty="0"/>
              <a:t>.</a:t>
            </a:r>
          </a:p>
          <a:p>
            <a:endParaRPr lang="en-US" dirty="0"/>
          </a:p>
        </p:txBody>
      </p:sp>
      <p:sp>
        <p:nvSpPr>
          <p:cNvPr id="3" name="Oval 2"/>
          <p:cNvSpPr/>
          <p:nvPr/>
        </p:nvSpPr>
        <p:spPr>
          <a:xfrm>
            <a:off x="6705600" y="2590800"/>
            <a:ext cx="9144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6705600" y="3352800"/>
            <a:ext cx="914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5867400"/>
            <a:ext cx="8305800" cy="591312"/>
          </a:xfrm>
        </p:spPr>
        <p:txBody>
          <a:bodyPr>
            <a:normAutofit fontScale="90000"/>
          </a:bodyPr>
          <a:lstStyle/>
          <a:p>
            <a:pPr algn="ctr"/>
            <a:r>
              <a:rPr lang="en-US" dirty="0"/>
              <a:t> </a:t>
            </a:r>
            <a:r>
              <a:rPr lang="en-US" sz="3100" dirty="0">
                <a:solidFill>
                  <a:srgbClr val="0070C0"/>
                </a:solidFill>
              </a:rPr>
              <a:t>Residual plot (</a:t>
            </a:r>
            <a:r>
              <a:rPr lang="en-US" sz="3100" dirty="0" err="1">
                <a:solidFill>
                  <a:srgbClr val="0070C0"/>
                </a:solidFill>
              </a:rPr>
              <a:t>sqrt</a:t>
            </a:r>
            <a:r>
              <a:rPr lang="en-US" sz="3100" dirty="0">
                <a:solidFill>
                  <a:srgbClr val="0070C0"/>
                </a:solidFill>
              </a:rPr>
              <a:t> y)</a:t>
            </a:r>
          </a:p>
        </p:txBody>
      </p:sp>
      <p:pic>
        <p:nvPicPr>
          <p:cNvPr id="5" name="Content Placeholder 4" descr="C:\Users\user\Desktop\34.png"/>
          <p:cNvPicPr>
            <a:picLocks noGrp="1"/>
          </p:cNvPicPr>
          <p:nvPr>
            <p:ph idx="4294967295"/>
          </p:nvPr>
        </p:nvPicPr>
        <p:blipFill>
          <a:blip r:embed="rId2" cstate="print"/>
          <a:srcRect/>
          <a:stretch>
            <a:fillRect/>
          </a:stretch>
        </p:blipFill>
        <p:spPr bwMode="auto">
          <a:xfrm>
            <a:off x="304800" y="304800"/>
            <a:ext cx="8610600" cy="54102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sz="3600" dirty="0"/>
              <a:t> Q-Q Plot:</a:t>
            </a:r>
          </a:p>
        </p:txBody>
      </p:sp>
      <p:sp>
        <p:nvSpPr>
          <p:cNvPr id="3" name="Content Placeholder 2"/>
          <p:cNvSpPr>
            <a:spLocks noGrp="1"/>
          </p:cNvSpPr>
          <p:nvPr>
            <p:ph idx="1"/>
          </p:nvPr>
        </p:nvSpPr>
        <p:spPr>
          <a:xfrm>
            <a:off x="457200" y="1981200"/>
            <a:ext cx="8229600" cy="4343400"/>
          </a:xfrm>
        </p:spPr>
        <p:txBody>
          <a:bodyPr/>
          <a:lstStyle/>
          <a:p>
            <a:pPr>
              <a:buNone/>
            </a:pPr>
            <a:r>
              <a:rPr lang="en-US" sz="2800" b="1" dirty="0"/>
              <a:t>PROC</a:t>
            </a:r>
            <a:r>
              <a:rPr lang="en-US" sz="2800" dirty="0"/>
              <a:t> </a:t>
            </a:r>
            <a:r>
              <a:rPr lang="en-US" sz="2800" b="1" dirty="0"/>
              <a:t>REG</a:t>
            </a:r>
            <a:r>
              <a:rPr lang="en-US" sz="2800" dirty="0"/>
              <a:t> DATA=exp;</a:t>
            </a:r>
          </a:p>
          <a:p>
            <a:pPr>
              <a:buNone/>
            </a:pPr>
            <a:r>
              <a:rPr lang="en-US" sz="2800" dirty="0"/>
              <a:t>MODEL y=x1 x2 x3 x4 x5 / P R;</a:t>
            </a:r>
          </a:p>
          <a:p>
            <a:pPr>
              <a:buNone/>
            </a:pPr>
            <a:r>
              <a:rPr lang="en-US" sz="2800" dirty="0"/>
              <a:t>OUTPUT OUT=NEW P=PRED R=RES;</a:t>
            </a:r>
          </a:p>
          <a:p>
            <a:pPr>
              <a:buNone/>
            </a:pPr>
            <a:endParaRPr lang="en-US" sz="2800" dirty="0"/>
          </a:p>
          <a:p>
            <a:pPr>
              <a:buNone/>
            </a:pPr>
            <a:r>
              <a:rPr lang="en-US" sz="2800" b="1" dirty="0"/>
              <a:t>PROC</a:t>
            </a:r>
            <a:r>
              <a:rPr lang="en-US" sz="2800" dirty="0"/>
              <a:t> </a:t>
            </a:r>
            <a:r>
              <a:rPr lang="en-US" sz="2800" b="1" dirty="0"/>
              <a:t>UNIVARIATE</a:t>
            </a:r>
            <a:r>
              <a:rPr lang="en-US" sz="2800" dirty="0"/>
              <a:t> </a:t>
            </a:r>
            <a:r>
              <a:rPr lang="en-US" sz="2800" dirty="0" err="1"/>
              <a:t>noprint</a:t>
            </a:r>
            <a:r>
              <a:rPr lang="en-US" sz="2800" dirty="0"/>
              <a:t> ;</a:t>
            </a:r>
          </a:p>
          <a:p>
            <a:pPr>
              <a:buNone/>
            </a:pPr>
            <a:r>
              <a:rPr lang="en-US" sz="2800" dirty="0"/>
              <a:t>QQPLOT RES / normal;</a:t>
            </a:r>
          </a:p>
          <a:p>
            <a:pPr>
              <a:buNone/>
            </a:pPr>
            <a:r>
              <a:rPr lang="en-US" sz="2800" b="1" dirty="0"/>
              <a:t>RUN</a:t>
            </a:r>
            <a:r>
              <a:rPr lang="en-US" sz="2800" dirty="0"/>
              <a: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381000"/>
            <a:ext cx="8229600" cy="5943600"/>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buNone/>
            </a:pPr>
            <a:r>
              <a:rPr lang="en-US" sz="2200" dirty="0">
                <a:solidFill>
                  <a:srgbClr val="0070C0"/>
                </a:solidFill>
                <a:latin typeface="Calibri" pitchFamily="34" charset="0"/>
                <a:cs typeface="Calibri" pitchFamily="34" charset="0"/>
              </a:rPr>
              <a:t>                                                     (Q-Q Plot)</a:t>
            </a:r>
          </a:p>
          <a:p>
            <a:pPr>
              <a:buNone/>
            </a:pPr>
            <a:r>
              <a:rPr lang="en-US" sz="2200" dirty="0">
                <a:solidFill>
                  <a:srgbClr val="0070C0"/>
                </a:solidFill>
                <a:latin typeface="Calibri" pitchFamily="34" charset="0"/>
                <a:cs typeface="Calibri" pitchFamily="34" charset="0"/>
              </a:rPr>
              <a:t>   So, the data comes from Leptokurtic (Heavy tailed) distribution</a:t>
            </a:r>
          </a:p>
        </p:txBody>
      </p:sp>
      <p:pic>
        <p:nvPicPr>
          <p:cNvPr id="7" name="Picture 6" descr="C:\Users\user\Desktop\Untitled.png"/>
          <p:cNvPicPr/>
          <p:nvPr/>
        </p:nvPicPr>
        <p:blipFill>
          <a:blip r:embed="rId2" cstate="print"/>
          <a:srcRect/>
          <a:stretch>
            <a:fillRect/>
          </a:stretch>
        </p:blipFill>
        <p:spPr bwMode="auto">
          <a:xfrm>
            <a:off x="457201" y="381000"/>
            <a:ext cx="8001000" cy="46482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fontScale="25000" lnSpcReduction="20000"/>
          </a:bodyPr>
          <a:lstStyle/>
          <a:p>
            <a:pPr>
              <a:buNone/>
            </a:pPr>
            <a:r>
              <a:rPr lang="en-US" sz="6000" dirty="0">
                <a:latin typeface="Calibri" pitchFamily="34" charset="0"/>
                <a:cs typeface="Calibri" pitchFamily="34" charset="0"/>
              </a:rPr>
              <a:t>   </a:t>
            </a:r>
            <a:r>
              <a:rPr lang="en-US" sz="8600" dirty="0">
                <a:latin typeface="Calibri" pitchFamily="34" charset="0"/>
                <a:cs typeface="Calibri" pitchFamily="34" charset="0"/>
              </a:rPr>
              <a:t>Check for </a:t>
            </a:r>
            <a:r>
              <a:rPr lang="en-US" sz="8600" dirty="0" err="1">
                <a:latin typeface="Calibri" pitchFamily="34" charset="0"/>
                <a:cs typeface="Calibri" pitchFamily="34" charset="0"/>
              </a:rPr>
              <a:t>Multicollinearity</a:t>
            </a:r>
            <a:r>
              <a:rPr lang="en-US" sz="8600" dirty="0">
                <a:latin typeface="Calibri" pitchFamily="34" charset="0"/>
                <a:cs typeface="Calibri" pitchFamily="34" charset="0"/>
              </a:rPr>
              <a:t>: </a:t>
            </a:r>
          </a:p>
          <a:p>
            <a:pPr>
              <a:buNone/>
            </a:pPr>
            <a:r>
              <a:rPr lang="en-US" sz="8600" dirty="0">
                <a:latin typeface="Calibri" pitchFamily="34" charset="0"/>
                <a:cs typeface="Calibri" pitchFamily="34" charset="0"/>
              </a:rPr>
              <a:t>   (Used standardized values</a:t>
            </a:r>
            <a:r>
              <a:rPr lang="en-US" sz="8000" dirty="0">
                <a:latin typeface="Calibri" pitchFamily="34" charset="0"/>
                <a:cs typeface="Calibri" pitchFamily="34" charset="0"/>
              </a:rPr>
              <a:t>)</a:t>
            </a:r>
            <a:endParaRPr lang="en-US" sz="8000" dirty="0"/>
          </a:p>
          <a:p>
            <a:pPr>
              <a:buNone/>
            </a:pPr>
            <a:r>
              <a:rPr lang="en-US" sz="4300" b="1" dirty="0">
                <a:solidFill>
                  <a:schemeClr val="tx2"/>
                </a:solidFill>
                <a:latin typeface="Calibri" pitchFamily="34" charset="0"/>
                <a:cs typeface="Calibri" pitchFamily="34" charset="0"/>
              </a:rPr>
              <a:t>    </a:t>
            </a:r>
          </a:p>
          <a:p>
            <a:pPr>
              <a:buNone/>
            </a:pPr>
            <a:r>
              <a:rPr lang="en-US" sz="6400" b="1" dirty="0">
                <a:solidFill>
                  <a:schemeClr val="tx2"/>
                </a:solidFill>
                <a:latin typeface="Calibri" pitchFamily="34" charset="0"/>
                <a:cs typeface="Calibri" pitchFamily="34" charset="0"/>
              </a:rPr>
              <a:t>   proc</a:t>
            </a:r>
            <a:r>
              <a:rPr lang="en-US" sz="6400" dirty="0">
                <a:solidFill>
                  <a:schemeClr val="tx2"/>
                </a:solidFill>
                <a:latin typeface="Calibri" pitchFamily="34" charset="0"/>
                <a:cs typeface="Calibri" pitchFamily="34" charset="0"/>
              </a:rPr>
              <a:t> </a:t>
            </a:r>
            <a:r>
              <a:rPr lang="en-US" sz="6400" b="1" dirty="0" err="1">
                <a:solidFill>
                  <a:schemeClr val="tx2"/>
                </a:solidFill>
                <a:latin typeface="Calibri" pitchFamily="34" charset="0"/>
                <a:cs typeface="Calibri" pitchFamily="34" charset="0"/>
              </a:rPr>
              <a:t>reg</a:t>
            </a:r>
            <a:r>
              <a:rPr lang="en-US" sz="6400" dirty="0">
                <a:solidFill>
                  <a:schemeClr val="tx2"/>
                </a:solidFill>
                <a:latin typeface="Calibri" pitchFamily="34" charset="0"/>
                <a:cs typeface="Calibri" pitchFamily="34" charset="0"/>
              </a:rPr>
              <a:t> </a:t>
            </a:r>
            <a:r>
              <a:rPr lang="en-US" sz="6400" dirty="0">
                <a:solidFill>
                  <a:schemeClr val="accent2"/>
                </a:solidFill>
                <a:latin typeface="Calibri" pitchFamily="34" charset="0"/>
                <a:cs typeface="Calibri" pitchFamily="34" charset="0"/>
              </a:rPr>
              <a:t>data</a:t>
            </a:r>
            <a:r>
              <a:rPr lang="en-US" sz="6400" dirty="0">
                <a:latin typeface="Calibri" pitchFamily="34" charset="0"/>
                <a:cs typeface="Calibri" pitchFamily="34" charset="0"/>
              </a:rPr>
              <a:t>=exp ;</a:t>
            </a:r>
          </a:p>
          <a:p>
            <a:pPr>
              <a:buNone/>
            </a:pPr>
            <a:r>
              <a:rPr lang="en-US" sz="6400" dirty="0">
                <a:solidFill>
                  <a:schemeClr val="accent2"/>
                </a:solidFill>
                <a:latin typeface="Calibri" pitchFamily="34" charset="0"/>
                <a:cs typeface="Calibri" pitchFamily="34" charset="0"/>
              </a:rPr>
              <a:t>    model </a:t>
            </a:r>
            <a:r>
              <a:rPr lang="en-US" sz="6400" dirty="0">
                <a:latin typeface="Calibri" pitchFamily="34" charset="0"/>
                <a:cs typeface="Calibri" pitchFamily="34" charset="0"/>
              </a:rPr>
              <a:t>y = x1 x2  x3 x4 x5 ;</a:t>
            </a:r>
          </a:p>
          <a:p>
            <a:pPr>
              <a:buNone/>
            </a:pPr>
            <a:r>
              <a:rPr lang="en-US" sz="6400" b="1" dirty="0">
                <a:latin typeface="Calibri" pitchFamily="34" charset="0"/>
                <a:cs typeface="Calibri" pitchFamily="34" charset="0"/>
              </a:rPr>
              <a:t>    </a:t>
            </a:r>
            <a:r>
              <a:rPr lang="en-US" sz="6400" b="1" dirty="0">
                <a:solidFill>
                  <a:schemeClr val="tx2"/>
                </a:solidFill>
                <a:latin typeface="Calibri" pitchFamily="34" charset="0"/>
                <a:cs typeface="Calibri" pitchFamily="34" charset="0"/>
              </a:rPr>
              <a:t>run</a:t>
            </a:r>
            <a:r>
              <a:rPr lang="en-US" sz="6400" dirty="0">
                <a:solidFill>
                  <a:schemeClr val="tx2"/>
                </a:solidFill>
                <a:latin typeface="Calibri" pitchFamily="34" charset="0"/>
                <a:cs typeface="Calibri" pitchFamily="34" charset="0"/>
              </a:rPr>
              <a:t>;</a:t>
            </a:r>
          </a:p>
          <a:p>
            <a:pPr>
              <a:buNone/>
            </a:pPr>
            <a:r>
              <a:rPr lang="en-US" sz="6400" b="1" dirty="0">
                <a:solidFill>
                  <a:schemeClr val="tx2"/>
                </a:solidFill>
                <a:latin typeface="Calibri" pitchFamily="34" charset="0"/>
                <a:cs typeface="Calibri" pitchFamily="34" charset="0"/>
              </a:rPr>
              <a:t>    proc</a:t>
            </a:r>
            <a:r>
              <a:rPr lang="en-US" sz="6400" dirty="0">
                <a:solidFill>
                  <a:schemeClr val="tx2"/>
                </a:solidFill>
                <a:latin typeface="Calibri" pitchFamily="34" charset="0"/>
                <a:cs typeface="Calibri" pitchFamily="34" charset="0"/>
              </a:rPr>
              <a:t> </a:t>
            </a:r>
            <a:r>
              <a:rPr lang="en-US" sz="6400" b="1" dirty="0" err="1">
                <a:solidFill>
                  <a:schemeClr val="tx2"/>
                </a:solidFill>
                <a:latin typeface="Calibri" pitchFamily="34" charset="0"/>
                <a:cs typeface="Calibri" pitchFamily="34" charset="0"/>
              </a:rPr>
              <a:t>reg</a:t>
            </a:r>
            <a:r>
              <a:rPr lang="en-US" sz="6400" dirty="0">
                <a:solidFill>
                  <a:schemeClr val="tx2"/>
                </a:solidFill>
                <a:latin typeface="Calibri" pitchFamily="34" charset="0"/>
                <a:cs typeface="Calibri" pitchFamily="34" charset="0"/>
              </a:rPr>
              <a:t>;</a:t>
            </a:r>
          </a:p>
          <a:p>
            <a:pPr>
              <a:buNone/>
            </a:pPr>
            <a:r>
              <a:rPr lang="en-US" sz="6400" dirty="0">
                <a:solidFill>
                  <a:schemeClr val="accent2"/>
                </a:solidFill>
                <a:latin typeface="Calibri" pitchFamily="34" charset="0"/>
                <a:cs typeface="Calibri" pitchFamily="34" charset="0"/>
              </a:rPr>
              <a:t>   model y </a:t>
            </a:r>
            <a:r>
              <a:rPr lang="en-US" sz="6400" dirty="0">
                <a:latin typeface="Calibri" pitchFamily="34" charset="0"/>
                <a:cs typeface="Calibri" pitchFamily="34" charset="0"/>
              </a:rPr>
              <a:t>= x1 x2 x3  x4 x5 </a:t>
            </a:r>
          </a:p>
          <a:p>
            <a:pPr>
              <a:buNone/>
            </a:pPr>
            <a:r>
              <a:rPr lang="en-US" sz="6400" dirty="0">
                <a:solidFill>
                  <a:schemeClr val="accent2"/>
                </a:solidFill>
                <a:latin typeface="Calibri" pitchFamily="34" charset="0"/>
                <a:cs typeface="Calibri" pitchFamily="34" charset="0"/>
              </a:rPr>
              <a:t>     / </a:t>
            </a:r>
            <a:r>
              <a:rPr lang="en-US" sz="6400" dirty="0" err="1">
                <a:solidFill>
                  <a:schemeClr val="accent2"/>
                </a:solidFill>
                <a:latin typeface="Calibri" pitchFamily="34" charset="0"/>
                <a:cs typeface="Calibri" pitchFamily="34" charset="0"/>
              </a:rPr>
              <a:t>vif</a:t>
            </a:r>
            <a:r>
              <a:rPr lang="en-US" sz="6400" dirty="0">
                <a:solidFill>
                  <a:schemeClr val="accent2"/>
                </a:solidFill>
                <a:latin typeface="Calibri" pitchFamily="34" charset="0"/>
                <a:cs typeface="Calibri" pitchFamily="34" charset="0"/>
              </a:rPr>
              <a:t> influence;</a:t>
            </a:r>
          </a:p>
          <a:p>
            <a:pPr>
              <a:buNone/>
            </a:pPr>
            <a:r>
              <a:rPr lang="en-US" sz="6400" b="1" dirty="0">
                <a:solidFill>
                  <a:schemeClr val="tx2"/>
                </a:solidFill>
                <a:latin typeface="Calibri" pitchFamily="34" charset="0"/>
                <a:cs typeface="Calibri" pitchFamily="34" charset="0"/>
              </a:rPr>
              <a:t>   run</a:t>
            </a:r>
            <a:r>
              <a:rPr lang="en-US" sz="6400" dirty="0">
                <a:solidFill>
                  <a:schemeClr val="tx2"/>
                </a:solidFill>
                <a:latin typeface="Calibri" pitchFamily="34" charset="0"/>
                <a:cs typeface="Calibri" pitchFamily="34" charset="0"/>
              </a:rPr>
              <a:t>;</a:t>
            </a:r>
          </a:p>
          <a:p>
            <a:pPr>
              <a:buNone/>
            </a:pPr>
            <a:r>
              <a:rPr lang="en-US" sz="4300" dirty="0">
                <a:latin typeface="Calibri" pitchFamily="34" charset="0"/>
                <a:cs typeface="Calibri" pitchFamily="34" charset="0"/>
              </a:rPr>
              <a:t>  </a:t>
            </a:r>
            <a:r>
              <a:rPr lang="en-US" sz="7200" dirty="0">
                <a:solidFill>
                  <a:schemeClr val="accent1"/>
                </a:solidFill>
                <a:latin typeface="Calibri" pitchFamily="34" charset="0"/>
                <a:cs typeface="Calibri" pitchFamily="34" charset="0"/>
              </a:rPr>
              <a:t>                                                                  The SAS System</a:t>
            </a:r>
          </a:p>
          <a:p>
            <a:pPr>
              <a:buNone/>
            </a:pPr>
            <a:r>
              <a:rPr lang="en-US" sz="7200" dirty="0">
                <a:solidFill>
                  <a:schemeClr val="accent1"/>
                </a:solidFill>
                <a:latin typeface="Calibri" pitchFamily="34" charset="0"/>
                <a:cs typeface="Calibri" pitchFamily="34" charset="0"/>
              </a:rPr>
              <a:t> 				         The REG Procedure</a:t>
            </a:r>
          </a:p>
          <a:p>
            <a:pPr>
              <a:buNone/>
            </a:pPr>
            <a:r>
              <a:rPr lang="en-US" sz="7200" dirty="0">
                <a:solidFill>
                  <a:schemeClr val="accent1"/>
                </a:solidFill>
                <a:latin typeface="Calibri" pitchFamily="34" charset="0"/>
                <a:cs typeface="Calibri" pitchFamily="34" charset="0"/>
              </a:rPr>
              <a:t>                                                                  Model: MODEL1</a:t>
            </a:r>
          </a:p>
          <a:p>
            <a:pPr>
              <a:buNone/>
            </a:pPr>
            <a:r>
              <a:rPr lang="en-US" sz="7200" dirty="0">
                <a:solidFill>
                  <a:schemeClr val="accent1"/>
                </a:solidFill>
                <a:latin typeface="Calibri" pitchFamily="34" charset="0"/>
                <a:cs typeface="Calibri" pitchFamily="34" charset="0"/>
              </a:rPr>
              <a:t>                                                             Dependent Variable: y</a:t>
            </a:r>
          </a:p>
          <a:p>
            <a:pPr>
              <a:buNone/>
            </a:pPr>
            <a:endParaRPr lang="en-US" sz="4300" dirty="0">
              <a:latin typeface="Calibri" pitchFamily="34" charset="0"/>
              <a:cs typeface="Calibri" pitchFamily="34" charset="0"/>
            </a:endParaRPr>
          </a:p>
          <a:p>
            <a:pPr>
              <a:buNone/>
            </a:pPr>
            <a:r>
              <a:rPr lang="en-US" sz="4300" dirty="0">
                <a:latin typeface="Calibri" pitchFamily="34" charset="0"/>
                <a:cs typeface="Calibri" pitchFamily="34" charset="0"/>
              </a:rPr>
              <a:t> </a:t>
            </a:r>
          </a:p>
          <a:p>
            <a:pPr>
              <a:buNone/>
            </a:pPr>
            <a:r>
              <a:rPr lang="en-US" sz="6400" dirty="0">
                <a:latin typeface="Calibri" pitchFamily="34" charset="0"/>
                <a:cs typeface="Calibri" pitchFamily="34" charset="0"/>
              </a:rPr>
              <a:t>                                                       Number of Observations Read          24</a:t>
            </a:r>
          </a:p>
          <a:p>
            <a:pPr>
              <a:buNone/>
            </a:pPr>
            <a:r>
              <a:rPr lang="en-US" sz="6400" dirty="0">
                <a:latin typeface="Calibri" pitchFamily="34" charset="0"/>
                <a:cs typeface="Calibri" pitchFamily="34" charset="0"/>
              </a:rPr>
              <a:t>                                                       Number of Observations Used          24</a:t>
            </a:r>
          </a:p>
          <a:p>
            <a:pPr>
              <a:buNone/>
            </a:pPr>
            <a:r>
              <a:rPr lang="en-US" sz="6400" dirty="0">
                <a:latin typeface="Calibri" pitchFamily="34" charset="0"/>
                <a:cs typeface="Calibri" pitchFamily="34" charset="0"/>
              </a:rPr>
              <a:t>                                                                   Sum of              Mean</a:t>
            </a:r>
          </a:p>
          <a:p>
            <a:pPr>
              <a:buNone/>
            </a:pPr>
            <a:r>
              <a:rPr lang="en-US" sz="6400" dirty="0">
                <a:latin typeface="Calibri" pitchFamily="34" charset="0"/>
                <a:cs typeface="Calibri" pitchFamily="34" charset="0"/>
              </a:rPr>
              <a:t>     Source                     DF                       Squares              Square            F Value         Pr &gt; F</a:t>
            </a:r>
          </a:p>
          <a:p>
            <a:pPr>
              <a:buNone/>
            </a:pPr>
            <a:r>
              <a:rPr lang="en-US" sz="6400" dirty="0">
                <a:latin typeface="Calibri" pitchFamily="34" charset="0"/>
                <a:cs typeface="Calibri" pitchFamily="34" charset="0"/>
              </a:rPr>
              <a:t> </a:t>
            </a:r>
          </a:p>
          <a:p>
            <a:pPr>
              <a:buNone/>
            </a:pPr>
            <a:r>
              <a:rPr lang="en-US" sz="6400" dirty="0">
                <a:latin typeface="Calibri" pitchFamily="34" charset="0"/>
                <a:cs typeface="Calibri" pitchFamily="34" charset="0"/>
              </a:rPr>
              <a:t>      Model                       5                       0.00042132       0.00008426       4.10         0.0116</a:t>
            </a:r>
          </a:p>
          <a:p>
            <a:pPr>
              <a:buNone/>
            </a:pPr>
            <a:r>
              <a:rPr lang="en-US" sz="6400" dirty="0">
                <a:latin typeface="Calibri" pitchFamily="34" charset="0"/>
                <a:cs typeface="Calibri" pitchFamily="34" charset="0"/>
              </a:rPr>
              <a:t>      Error                         18                     0.00036974        0.00002054</a:t>
            </a:r>
          </a:p>
          <a:p>
            <a:pPr>
              <a:buNone/>
            </a:pPr>
            <a:r>
              <a:rPr lang="en-US" sz="6400" dirty="0">
                <a:latin typeface="Calibri" pitchFamily="34" charset="0"/>
                <a:cs typeface="Calibri" pitchFamily="34" charset="0"/>
              </a:rPr>
              <a:t>      Corrected Total       23                      0.00079106</a:t>
            </a:r>
          </a:p>
          <a:p>
            <a:endParaRPr lang="en-US" sz="43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295400"/>
          </a:xfrm>
        </p:spPr>
        <p:txBody>
          <a:bodyPr/>
          <a:lstStyle/>
          <a:p>
            <a:r>
              <a:rPr lang="en-US" dirty="0"/>
              <a:t>        ACKNOWLEDGEMENT</a:t>
            </a:r>
          </a:p>
        </p:txBody>
      </p:sp>
      <p:sp>
        <p:nvSpPr>
          <p:cNvPr id="3" name="Content Placeholder 2"/>
          <p:cNvSpPr>
            <a:spLocks noGrp="1"/>
          </p:cNvSpPr>
          <p:nvPr>
            <p:ph idx="1"/>
          </p:nvPr>
        </p:nvSpPr>
        <p:spPr>
          <a:xfrm>
            <a:off x="381000" y="1905000"/>
            <a:ext cx="8305800" cy="4495800"/>
          </a:xfrm>
        </p:spPr>
        <p:txBody>
          <a:bodyPr vert="horz" anchor="t">
            <a:normAutofit/>
          </a:bodyPr>
          <a:lstStyle/>
          <a:p>
            <a:r>
              <a:rPr lang="EN-US" sz="2800" dirty="0"/>
              <a:t>I would like to put on our appreciation and profound gratitude  to all who have rendered their support for making this project. Without them it would not have been possible for me to shape this study. I would therefore like  to convey our gratitude towards Dr. Sharmishtha Mitra, Associate Prof. in the dept of Mathematics and Statistics, IITK for her exemplary guidance. </a:t>
            </a:r>
            <a:endParaRPr lang="en-US" sz="2800" dirty="0"/>
          </a:p>
          <a:p>
            <a:pPr>
              <a:buNone/>
            </a:pP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txBody>
          <a:bodyPr>
            <a:normAutofit lnSpcReduction="10000"/>
          </a:bodyPr>
          <a:lstStyle/>
          <a:p>
            <a:pPr>
              <a:buNone/>
            </a:pPr>
            <a:r>
              <a:rPr lang="en-US" dirty="0"/>
              <a:t> </a:t>
            </a:r>
            <a:r>
              <a:rPr lang="en-US" sz="2200" dirty="0">
                <a:latin typeface="Calibri" pitchFamily="34" charset="0"/>
                <a:cs typeface="Calibri" pitchFamily="34" charset="0"/>
              </a:rPr>
              <a:t>Root MSE                     0.00453          R-Square     0.5326</a:t>
            </a:r>
          </a:p>
          <a:p>
            <a:pPr>
              <a:buNone/>
            </a:pPr>
            <a:r>
              <a:rPr lang="en-US" sz="2200" dirty="0">
                <a:latin typeface="Calibri" pitchFamily="34" charset="0"/>
                <a:cs typeface="Calibri" pitchFamily="34" charset="0"/>
              </a:rPr>
              <a:t>Dependent Mean        0.01526          </a:t>
            </a:r>
            <a:r>
              <a:rPr lang="en-US" sz="2200" dirty="0" err="1">
                <a:latin typeface="Calibri" pitchFamily="34" charset="0"/>
                <a:cs typeface="Calibri" pitchFamily="34" charset="0"/>
              </a:rPr>
              <a:t>Adj</a:t>
            </a:r>
            <a:r>
              <a:rPr lang="en-US" sz="2200" dirty="0">
                <a:latin typeface="Calibri" pitchFamily="34" charset="0"/>
                <a:cs typeface="Calibri" pitchFamily="34" charset="0"/>
              </a:rPr>
              <a:t> R-Sq     0.4028</a:t>
            </a:r>
          </a:p>
          <a:p>
            <a:pPr>
              <a:buNone/>
            </a:pPr>
            <a:r>
              <a:rPr lang="en-US" sz="2200" dirty="0">
                <a:latin typeface="Calibri" pitchFamily="34" charset="0"/>
                <a:cs typeface="Calibri" pitchFamily="34" charset="0"/>
              </a:rPr>
              <a:t>        </a:t>
            </a:r>
            <a:r>
              <a:rPr lang="en-US" sz="2200" dirty="0" err="1">
                <a:latin typeface="Calibri" pitchFamily="34" charset="0"/>
                <a:cs typeface="Calibri" pitchFamily="34" charset="0"/>
              </a:rPr>
              <a:t>Coeff</a:t>
            </a:r>
            <a:r>
              <a:rPr lang="en-US" sz="2200" dirty="0">
                <a:latin typeface="Calibri" pitchFamily="34" charset="0"/>
                <a:cs typeface="Calibri" pitchFamily="34" charset="0"/>
              </a:rPr>
              <a:t> </a:t>
            </a:r>
            <a:r>
              <a:rPr lang="en-US" sz="2200" dirty="0" err="1">
                <a:latin typeface="Calibri" pitchFamily="34" charset="0"/>
                <a:cs typeface="Calibri" pitchFamily="34" charset="0"/>
              </a:rPr>
              <a:t>Var</a:t>
            </a:r>
            <a:r>
              <a:rPr lang="en-US" sz="2200" dirty="0">
                <a:latin typeface="Calibri" pitchFamily="34" charset="0"/>
                <a:cs typeface="Calibri" pitchFamily="34" charset="0"/>
              </a:rPr>
              <a:t>               29.70098</a:t>
            </a:r>
          </a:p>
          <a:p>
            <a:pPr>
              <a:buNone/>
            </a:pPr>
            <a:r>
              <a:rPr lang="en-US" sz="2200" dirty="0">
                <a:latin typeface="Calibri" pitchFamily="34" charset="0"/>
                <a:cs typeface="Calibri" pitchFamily="34" charset="0"/>
              </a:rPr>
              <a:t> </a:t>
            </a:r>
          </a:p>
          <a:p>
            <a:pPr>
              <a:buNone/>
            </a:pPr>
            <a:r>
              <a:rPr lang="en-US" sz="2200" dirty="0">
                <a:latin typeface="Calibri" pitchFamily="34" charset="0"/>
                <a:cs typeface="Calibri" pitchFamily="34" charset="0"/>
              </a:rPr>
              <a:t>                             </a:t>
            </a:r>
            <a:r>
              <a:rPr lang="en-US" sz="2200" dirty="0">
                <a:solidFill>
                  <a:schemeClr val="accent1"/>
                </a:solidFill>
                <a:latin typeface="Calibri" pitchFamily="34" charset="0"/>
                <a:cs typeface="Calibri" pitchFamily="34" charset="0"/>
              </a:rPr>
              <a:t>Parameter       Standard</a:t>
            </a:r>
          </a:p>
          <a:p>
            <a:pPr>
              <a:buNone/>
            </a:pPr>
            <a:r>
              <a:rPr lang="en-US" sz="2200" dirty="0">
                <a:solidFill>
                  <a:schemeClr val="accent1"/>
                </a:solidFill>
                <a:latin typeface="Calibri" pitchFamily="34" charset="0"/>
                <a:cs typeface="Calibri" pitchFamily="34" charset="0"/>
              </a:rPr>
              <a:t>Variable     DF       Estimate          Error        t Value    Pr &gt; |t|</a:t>
            </a:r>
          </a:p>
          <a:p>
            <a:pPr>
              <a:buNone/>
            </a:pPr>
            <a:r>
              <a:rPr lang="en-US" sz="2200" dirty="0">
                <a:latin typeface="Calibri" pitchFamily="34" charset="0"/>
                <a:cs typeface="Calibri" pitchFamily="34" charset="0"/>
              </a:rPr>
              <a:t>Intercept    1        0.01342        0.00120       11.16      &lt;.0001</a:t>
            </a:r>
          </a:p>
          <a:p>
            <a:pPr>
              <a:buNone/>
            </a:pPr>
            <a:r>
              <a:rPr lang="en-US" sz="2200" dirty="0">
                <a:latin typeface="Calibri" pitchFamily="34" charset="0"/>
                <a:cs typeface="Calibri" pitchFamily="34" charset="0"/>
              </a:rPr>
              <a:t>    x1            1         0.75241        0.54375        1.38        0.1834</a:t>
            </a:r>
          </a:p>
          <a:p>
            <a:pPr>
              <a:buNone/>
            </a:pPr>
            <a:r>
              <a:rPr lang="en-US" sz="2200" dirty="0">
                <a:latin typeface="Calibri" pitchFamily="34" charset="0"/>
                <a:cs typeface="Calibri" pitchFamily="34" charset="0"/>
              </a:rPr>
              <a:t>   x2             1         -0.01936       0.01566      -1.24        0.2323</a:t>
            </a:r>
          </a:p>
          <a:p>
            <a:pPr>
              <a:buNone/>
            </a:pPr>
            <a:r>
              <a:rPr lang="en-US" sz="2200" dirty="0">
                <a:latin typeface="Calibri" pitchFamily="34" charset="0"/>
                <a:cs typeface="Calibri" pitchFamily="34" charset="0"/>
              </a:rPr>
              <a:t>   x3             1        -1.18862         0.30050      -3.96       0.0009</a:t>
            </a:r>
          </a:p>
          <a:p>
            <a:pPr>
              <a:buNone/>
            </a:pPr>
            <a:r>
              <a:rPr lang="en-US" sz="2200" dirty="0">
                <a:latin typeface="Calibri" pitchFamily="34" charset="0"/>
                <a:cs typeface="Calibri" pitchFamily="34" charset="0"/>
              </a:rPr>
              <a:t>   x4             1        -0.02704         0.04035      -0.67        0.5113</a:t>
            </a:r>
          </a:p>
          <a:p>
            <a:pPr>
              <a:buNone/>
            </a:pPr>
            <a:r>
              <a:rPr lang="en-US" sz="2200" dirty="0">
                <a:latin typeface="Calibri" pitchFamily="34" charset="0"/>
                <a:cs typeface="Calibri" pitchFamily="34" charset="0"/>
              </a:rPr>
              <a:t>   x5             1        -0.00952         0.00902      -1.06        0.3049</a:t>
            </a:r>
          </a:p>
          <a:p>
            <a:pPr>
              <a:buNone/>
            </a:pPr>
            <a:r>
              <a:rPr lang="en-US" sz="2200" dirty="0">
                <a:latin typeface="Calibri" pitchFamily="34" charset="0"/>
                <a:cs typeface="Calibri" pitchFamily="34" charset="0"/>
              </a:rPr>
              <a:t> </a:t>
            </a:r>
          </a:p>
          <a:p>
            <a:pPr>
              <a:buNone/>
            </a:pPr>
            <a:r>
              <a:rPr lang="en-US" sz="2200" dirty="0">
                <a:latin typeface="Calibri" pitchFamily="34" charset="0"/>
                <a:cs typeface="Calibri" pitchFamily="34" charset="0"/>
              </a:rPr>
              <a:t>    Here from the column of parameter estimate β̂=0.75241. Hence  X1    plays an important role in predicting y.</a:t>
            </a:r>
          </a:p>
          <a:p>
            <a:endParaRPr lang="en-US" dirty="0"/>
          </a:p>
        </p:txBody>
      </p:sp>
      <p:sp>
        <p:nvSpPr>
          <p:cNvPr id="4" name="Oval 3"/>
          <p:cNvSpPr/>
          <p:nvPr/>
        </p:nvSpPr>
        <p:spPr>
          <a:xfrm>
            <a:off x="2438400" y="3276600"/>
            <a:ext cx="1143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70000" lnSpcReduction="20000"/>
          </a:bodyPr>
          <a:lstStyle/>
          <a:p>
            <a:pPr>
              <a:buNone/>
            </a:pPr>
            <a:r>
              <a:rPr lang="en-US" dirty="0">
                <a:solidFill>
                  <a:schemeClr val="accent1"/>
                </a:solidFill>
              </a:rPr>
              <a:t>                                                </a:t>
            </a:r>
            <a:r>
              <a:rPr lang="en-US" dirty="0">
                <a:solidFill>
                  <a:schemeClr val="accent1"/>
                </a:solidFill>
                <a:latin typeface="Calibri" pitchFamily="34" charset="0"/>
                <a:cs typeface="Calibri" pitchFamily="34" charset="0"/>
              </a:rPr>
              <a:t>The SAS System       </a:t>
            </a:r>
          </a:p>
          <a:p>
            <a:pPr>
              <a:buNone/>
            </a:pPr>
            <a:r>
              <a:rPr lang="en-US" dirty="0">
                <a:solidFill>
                  <a:schemeClr val="accent1"/>
                </a:solidFill>
                <a:latin typeface="Calibri" pitchFamily="34" charset="0"/>
                <a:cs typeface="Calibri" pitchFamily="34" charset="0"/>
              </a:rPr>
              <a:t>                                              Least Squares Analysis</a:t>
            </a:r>
          </a:p>
          <a:p>
            <a:pPr>
              <a:buNone/>
            </a:pPr>
            <a:r>
              <a:rPr lang="en-US" dirty="0">
                <a:solidFill>
                  <a:schemeClr val="accent1"/>
                </a:solidFill>
                <a:latin typeface="Calibri" pitchFamily="34" charset="0"/>
                <a:cs typeface="Calibri" pitchFamily="34" charset="0"/>
              </a:rPr>
              <a:t>                                              The REG Procedure</a:t>
            </a:r>
          </a:p>
          <a:p>
            <a:pPr>
              <a:buNone/>
            </a:pPr>
            <a:r>
              <a:rPr lang="en-US" dirty="0">
                <a:solidFill>
                  <a:schemeClr val="accent1"/>
                </a:solidFill>
                <a:latin typeface="Calibri" pitchFamily="34" charset="0"/>
                <a:cs typeface="Calibri" pitchFamily="34" charset="0"/>
              </a:rPr>
              <a:t>                                               Model: MODEL1</a:t>
            </a:r>
          </a:p>
          <a:p>
            <a:pPr>
              <a:buNone/>
            </a:pPr>
            <a:r>
              <a:rPr lang="en-US" dirty="0">
                <a:solidFill>
                  <a:schemeClr val="accent1"/>
                </a:solidFill>
                <a:latin typeface="Calibri" pitchFamily="34" charset="0"/>
                <a:cs typeface="Calibri" pitchFamily="34" charset="0"/>
              </a:rPr>
              <a:t>                                           Dependent Variable: y</a:t>
            </a:r>
          </a:p>
          <a:p>
            <a:pPr>
              <a:buNone/>
            </a:pPr>
            <a:r>
              <a:rPr lang="en-US" dirty="0">
                <a:latin typeface="Calibri" pitchFamily="34" charset="0"/>
                <a:cs typeface="Calibri" pitchFamily="34" charset="0"/>
              </a:rPr>
              <a:t> </a:t>
            </a:r>
          </a:p>
          <a:p>
            <a:pPr>
              <a:buNone/>
            </a:pPr>
            <a:r>
              <a:rPr lang="en-US" dirty="0">
                <a:latin typeface="Calibri" pitchFamily="34" charset="0"/>
                <a:cs typeface="Calibri" pitchFamily="34" charset="0"/>
              </a:rPr>
              <a:t>                                  Number of Observations Read          24</a:t>
            </a:r>
          </a:p>
          <a:p>
            <a:pPr>
              <a:buNone/>
            </a:pPr>
            <a:r>
              <a:rPr lang="en-US" dirty="0">
                <a:latin typeface="Calibri" pitchFamily="34" charset="0"/>
                <a:cs typeface="Calibri" pitchFamily="34" charset="0"/>
              </a:rPr>
              <a:t>                                  Number of Observations Used          24</a:t>
            </a:r>
          </a:p>
          <a:p>
            <a:pPr>
              <a:buNone/>
            </a:pPr>
            <a:r>
              <a:rPr lang="en-US" dirty="0">
                <a:latin typeface="Calibri" pitchFamily="34" charset="0"/>
                <a:cs typeface="Calibri" pitchFamily="34" charset="0"/>
              </a:rPr>
              <a:t> </a:t>
            </a:r>
          </a:p>
          <a:p>
            <a:pPr>
              <a:buNone/>
            </a:pPr>
            <a:r>
              <a:rPr lang="en-US" dirty="0">
                <a:solidFill>
                  <a:schemeClr val="accent1"/>
                </a:solidFill>
                <a:latin typeface="Calibri" pitchFamily="34" charset="0"/>
                <a:cs typeface="Calibri" pitchFamily="34" charset="0"/>
              </a:rPr>
              <a:t>                                                Sum of          Mean</a:t>
            </a:r>
          </a:p>
          <a:p>
            <a:pPr>
              <a:buNone/>
            </a:pPr>
            <a:r>
              <a:rPr lang="en-US" dirty="0">
                <a:solidFill>
                  <a:schemeClr val="accent1"/>
                </a:solidFill>
                <a:latin typeface="Calibri" pitchFamily="34" charset="0"/>
                <a:cs typeface="Calibri" pitchFamily="34" charset="0"/>
              </a:rPr>
              <a:t>    Source                DF           Squares         Square                F Value    Pr &gt; F</a:t>
            </a:r>
          </a:p>
          <a:p>
            <a:pPr>
              <a:buNone/>
            </a:pPr>
            <a:r>
              <a:rPr lang="en-US" dirty="0">
                <a:latin typeface="Calibri" pitchFamily="34" charset="0"/>
                <a:cs typeface="Calibri" pitchFamily="34" charset="0"/>
              </a:rPr>
              <a:t> </a:t>
            </a:r>
          </a:p>
          <a:p>
            <a:pPr>
              <a:buNone/>
            </a:pPr>
            <a:r>
              <a:rPr lang="en-US" dirty="0">
                <a:latin typeface="Calibri" pitchFamily="34" charset="0"/>
                <a:cs typeface="Calibri" pitchFamily="34" charset="0"/>
              </a:rPr>
              <a:t>   Model                     5         0.00042132     0.00008426       4.10    0.0116</a:t>
            </a:r>
          </a:p>
          <a:p>
            <a:pPr>
              <a:buNone/>
            </a:pPr>
            <a:r>
              <a:rPr lang="en-US" dirty="0">
                <a:latin typeface="Calibri" pitchFamily="34" charset="0"/>
                <a:cs typeface="Calibri" pitchFamily="34" charset="0"/>
              </a:rPr>
              <a:t>   Error                       18       0.00036974     0.0000205</a:t>
            </a:r>
          </a:p>
          <a:p>
            <a:pPr>
              <a:buNone/>
            </a:pPr>
            <a:r>
              <a:rPr lang="en-US" dirty="0">
                <a:latin typeface="Calibri" pitchFamily="34" charset="0"/>
                <a:cs typeface="Calibri" pitchFamily="34" charset="0"/>
              </a:rPr>
              <a:t> Corrected Total      23       0.00079106</a:t>
            </a:r>
          </a:p>
          <a:p>
            <a:pPr>
              <a:buNone/>
            </a:pPr>
            <a:r>
              <a:rPr lang="en-US" dirty="0">
                <a:latin typeface="Calibri" pitchFamily="34" charset="0"/>
                <a:cs typeface="Calibri" pitchFamily="34" charset="0"/>
              </a:rPr>
              <a:t> </a:t>
            </a:r>
          </a:p>
          <a:p>
            <a:pPr>
              <a:buNone/>
            </a:pPr>
            <a:r>
              <a:rPr lang="en-US" dirty="0">
                <a:latin typeface="Calibri" pitchFamily="34" charset="0"/>
                <a:cs typeface="Calibri" pitchFamily="34" charset="0"/>
              </a:rPr>
              <a:t>Root MSE                      0.00453    R-Square     0.5326</a:t>
            </a:r>
          </a:p>
          <a:p>
            <a:pPr>
              <a:buNone/>
            </a:pPr>
            <a:r>
              <a:rPr lang="en-US" dirty="0">
                <a:latin typeface="Calibri" pitchFamily="34" charset="0"/>
                <a:cs typeface="Calibri" pitchFamily="34" charset="0"/>
              </a:rPr>
              <a:t>Dependent Mean        0.01526    </a:t>
            </a:r>
            <a:r>
              <a:rPr lang="en-US" dirty="0" err="1">
                <a:latin typeface="Calibri" pitchFamily="34" charset="0"/>
                <a:cs typeface="Calibri" pitchFamily="34" charset="0"/>
              </a:rPr>
              <a:t>Adj</a:t>
            </a:r>
            <a:r>
              <a:rPr lang="en-US" dirty="0">
                <a:latin typeface="Calibri" pitchFamily="34" charset="0"/>
                <a:cs typeface="Calibri" pitchFamily="34" charset="0"/>
              </a:rPr>
              <a:t> R-Sq     0.4028</a:t>
            </a:r>
          </a:p>
          <a:p>
            <a:pPr>
              <a:buNone/>
            </a:pPr>
            <a:r>
              <a:rPr lang="en-US" dirty="0">
                <a:latin typeface="Calibri" pitchFamily="34" charset="0"/>
                <a:cs typeface="Calibri" pitchFamily="34" charset="0"/>
              </a:rPr>
              <a:t>  </a:t>
            </a:r>
            <a:r>
              <a:rPr lang="en-US" dirty="0" err="1">
                <a:latin typeface="Calibri" pitchFamily="34" charset="0"/>
                <a:cs typeface="Calibri" pitchFamily="34" charset="0"/>
              </a:rPr>
              <a:t>Coeff</a:t>
            </a:r>
            <a:r>
              <a:rPr lang="en-US" dirty="0">
                <a:latin typeface="Calibri" pitchFamily="34" charset="0"/>
                <a:cs typeface="Calibri" pitchFamily="34" charset="0"/>
              </a:rPr>
              <a:t> </a:t>
            </a:r>
            <a:r>
              <a:rPr lang="en-US" dirty="0" err="1">
                <a:latin typeface="Calibri" pitchFamily="34" charset="0"/>
                <a:cs typeface="Calibri" pitchFamily="34" charset="0"/>
              </a:rPr>
              <a:t>Var</a:t>
            </a:r>
            <a:r>
              <a:rPr lang="en-US" dirty="0">
                <a:latin typeface="Calibri" pitchFamily="34" charset="0"/>
                <a:cs typeface="Calibri" pitchFamily="34" charset="0"/>
              </a:rPr>
              <a:t>                    29.70098</a:t>
            </a:r>
          </a:p>
          <a:p>
            <a:pPr>
              <a:buNone/>
            </a:pPr>
            <a:r>
              <a:rPr lang="en-US" dirty="0">
                <a:latin typeface="Calibri" pitchFamily="34" charset="0"/>
                <a:cs typeface="Calibri" pitchFamily="34" charset="0"/>
              </a:rPr>
              <a:t> </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a:ln>
            <a:solidFill>
              <a:schemeClr val="bg2"/>
            </a:solidFill>
          </a:ln>
        </p:spPr>
        <p:txBody>
          <a:bodyPr>
            <a:normAutofit/>
          </a:bodyPr>
          <a:lstStyle/>
          <a:p>
            <a:pPr>
              <a:buNone/>
            </a:pPr>
            <a:r>
              <a:rPr lang="en-US" sz="1800" dirty="0">
                <a:latin typeface="+mj-lt"/>
              </a:rPr>
              <a:t>Variable            DF    Parameter    Standard        t Value         Pr&gt;|t|           Variance </a:t>
            </a:r>
          </a:p>
          <a:p>
            <a:pPr>
              <a:buNone/>
            </a:pPr>
            <a:r>
              <a:rPr lang="en-US" sz="1800" dirty="0">
                <a:latin typeface="+mj-lt"/>
              </a:rPr>
              <a:t>                                    Estimate        Error                                                        Inflation</a:t>
            </a:r>
          </a:p>
          <a:p>
            <a:endParaRPr lang="en-US" sz="1800" dirty="0">
              <a:latin typeface="+mj-lt"/>
            </a:endParaRPr>
          </a:p>
          <a:p>
            <a:pPr>
              <a:buNone/>
            </a:pPr>
            <a:endParaRPr lang="en-US" sz="1800" dirty="0">
              <a:solidFill>
                <a:schemeClr val="bg1"/>
              </a:solidFill>
              <a:latin typeface="+mj-lt"/>
            </a:endParaRPr>
          </a:p>
          <a:p>
            <a:pPr>
              <a:buNone/>
            </a:pPr>
            <a:r>
              <a:rPr lang="en-US" sz="1800" dirty="0">
                <a:latin typeface="+mj-lt"/>
              </a:rPr>
              <a:t>  Intercept        1        0.01342        0.00120      11.16                  &lt;.0001              0</a:t>
            </a:r>
          </a:p>
          <a:p>
            <a:pPr>
              <a:buNone/>
            </a:pPr>
            <a:r>
              <a:rPr lang="en-US" sz="1800" dirty="0">
                <a:latin typeface="+mj-lt"/>
              </a:rPr>
              <a:t>  x1                     1        0.75241        0.54375       1.38                 0.1834          1.62218</a:t>
            </a:r>
          </a:p>
          <a:p>
            <a:pPr>
              <a:buNone/>
            </a:pPr>
            <a:r>
              <a:rPr lang="en-US" sz="1800" dirty="0">
                <a:latin typeface="+mj-lt"/>
              </a:rPr>
              <a:t>  x2                    1       -0.01936        0.01566      -1.24                 0.2323          1.01502 </a:t>
            </a:r>
          </a:p>
          <a:p>
            <a:pPr>
              <a:buNone/>
            </a:pPr>
            <a:r>
              <a:rPr lang="en-US" sz="1800" dirty="0">
                <a:latin typeface="+mj-lt"/>
              </a:rPr>
              <a:t>  x3                    1       -1.18862        0.30050      -3.96                 0.0009           1.81795 </a:t>
            </a:r>
          </a:p>
          <a:p>
            <a:pPr>
              <a:buNone/>
            </a:pPr>
            <a:r>
              <a:rPr lang="en-US" sz="1800" dirty="0">
                <a:latin typeface="+mj-lt"/>
              </a:rPr>
              <a:t>  x4                    1       -0.02704        0.04035      -0.67                 0.5113           1.41637</a:t>
            </a:r>
          </a:p>
          <a:p>
            <a:pPr>
              <a:buNone/>
            </a:pPr>
            <a:r>
              <a:rPr lang="en-US" sz="1800" dirty="0">
                <a:latin typeface="+mj-lt"/>
              </a:rPr>
              <a:t>  x5                   1       -0.00952        0.00902      -1.06                    0.3049         1.41608</a:t>
            </a:r>
          </a:p>
          <a:p>
            <a:pPr>
              <a:buNone/>
            </a:pPr>
            <a:r>
              <a:rPr lang="en-US" sz="1800" dirty="0">
                <a:latin typeface="+mj-lt"/>
              </a:rPr>
              <a:t> </a:t>
            </a:r>
          </a:p>
          <a:p>
            <a:r>
              <a:rPr lang="en-US" sz="2400" dirty="0">
                <a:solidFill>
                  <a:srgbClr val="0070C0"/>
                </a:solidFill>
                <a:latin typeface="+mj-lt"/>
              </a:rPr>
              <a:t>Here the </a:t>
            </a:r>
            <a:r>
              <a:rPr lang="en-US" sz="2400" dirty="0" err="1">
                <a:solidFill>
                  <a:srgbClr val="0070C0"/>
                </a:solidFill>
                <a:latin typeface="+mj-lt"/>
              </a:rPr>
              <a:t>VIF</a:t>
            </a:r>
            <a:r>
              <a:rPr lang="en-US" sz="2400" baseline="-25000" dirty="0" err="1">
                <a:solidFill>
                  <a:srgbClr val="0070C0"/>
                </a:solidFill>
                <a:latin typeface="+mj-lt"/>
              </a:rPr>
              <a:t>j</a:t>
            </a:r>
            <a:r>
              <a:rPr lang="en-US" sz="2400" dirty="0">
                <a:solidFill>
                  <a:srgbClr val="0070C0"/>
                </a:solidFill>
                <a:latin typeface="+mj-lt"/>
              </a:rPr>
              <a:t> , j=1(1)5 all are &lt; 5. So there is no </a:t>
            </a:r>
            <a:r>
              <a:rPr lang="en-US" sz="2400" dirty="0" err="1">
                <a:solidFill>
                  <a:srgbClr val="0070C0"/>
                </a:solidFill>
                <a:latin typeface="+mj-lt"/>
              </a:rPr>
              <a:t>multicollinearity</a:t>
            </a:r>
            <a:r>
              <a:rPr lang="en-US" sz="2400" dirty="0">
                <a:solidFill>
                  <a:srgbClr val="0070C0"/>
                </a:solidFill>
                <a:latin typeface="+mj-lt"/>
              </a:rPr>
              <a:t> between the </a:t>
            </a:r>
            <a:r>
              <a:rPr lang="en-US" sz="2400" dirty="0" err="1">
                <a:solidFill>
                  <a:srgbClr val="0070C0"/>
                </a:solidFill>
                <a:latin typeface="+mj-lt"/>
              </a:rPr>
              <a:t>regressors</a:t>
            </a:r>
            <a:r>
              <a:rPr lang="en-US" sz="2400" dirty="0">
                <a:solidFill>
                  <a:srgbClr val="0070C0"/>
                </a:solidFill>
                <a:latin typeface="+mj-lt"/>
              </a:rPr>
              <a:t>. All are independent. Hence there is no need of Ridge Regression. </a:t>
            </a:r>
          </a:p>
        </p:txBody>
      </p:sp>
      <p:sp>
        <p:nvSpPr>
          <p:cNvPr id="4" name="Rectangle 3"/>
          <p:cNvSpPr/>
          <p:nvPr/>
        </p:nvSpPr>
        <p:spPr>
          <a:xfrm>
            <a:off x="7162800" y="1981200"/>
            <a:ext cx="990600" cy="1600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686800" cy="6629400"/>
          </a:xfrm>
        </p:spPr>
        <p:txBody>
          <a:bodyPr>
            <a:noAutofit/>
          </a:bodyPr>
          <a:lstStyle/>
          <a:p>
            <a:pPr>
              <a:buNone/>
            </a:pPr>
            <a:r>
              <a:rPr lang="en-US" sz="2400" dirty="0">
                <a:latin typeface="Calibri" pitchFamily="34" charset="0"/>
                <a:cs typeface="Calibri" pitchFamily="34" charset="0"/>
              </a:rPr>
              <a:t>Variable Selection Using Forward Selection Method:</a:t>
            </a:r>
          </a:p>
          <a:p>
            <a:pPr>
              <a:buNone/>
            </a:pPr>
            <a:r>
              <a:rPr lang="en-US" sz="2000" b="1" dirty="0">
                <a:solidFill>
                  <a:srgbClr val="0070C0"/>
                </a:solidFill>
                <a:latin typeface="Calibri" pitchFamily="34" charset="0"/>
                <a:cs typeface="Calibri" pitchFamily="34" charset="0"/>
              </a:rPr>
              <a:t>proc</a:t>
            </a:r>
            <a:r>
              <a:rPr lang="en-US" sz="2000" dirty="0">
                <a:solidFill>
                  <a:srgbClr val="0070C0"/>
                </a:solidFill>
                <a:latin typeface="Calibri" pitchFamily="34" charset="0"/>
                <a:cs typeface="Calibri" pitchFamily="34" charset="0"/>
              </a:rPr>
              <a:t> </a:t>
            </a:r>
            <a:r>
              <a:rPr lang="en-US" sz="2000" b="1" dirty="0" err="1">
                <a:solidFill>
                  <a:srgbClr val="0070C0"/>
                </a:solidFill>
                <a:latin typeface="Calibri" pitchFamily="34" charset="0"/>
                <a:cs typeface="Calibri" pitchFamily="34" charset="0"/>
              </a:rPr>
              <a:t>reg</a:t>
            </a:r>
            <a:r>
              <a:rPr lang="en-US" sz="2000" dirty="0">
                <a:solidFill>
                  <a:srgbClr val="0070C0"/>
                </a:solidFill>
                <a:latin typeface="Calibri" pitchFamily="34" charset="0"/>
                <a:cs typeface="Calibri" pitchFamily="34" charset="0"/>
              </a:rPr>
              <a:t> data = exp;</a:t>
            </a:r>
          </a:p>
          <a:p>
            <a:pPr>
              <a:buNone/>
            </a:pPr>
            <a:r>
              <a:rPr lang="en-US" sz="2000" dirty="0">
                <a:solidFill>
                  <a:srgbClr val="0070C0"/>
                </a:solidFill>
                <a:latin typeface="Calibri" pitchFamily="34" charset="0"/>
                <a:cs typeface="Calibri" pitchFamily="34" charset="0"/>
              </a:rPr>
              <a:t>  model y = x1-x5/</a:t>
            </a:r>
          </a:p>
          <a:p>
            <a:pPr>
              <a:buNone/>
            </a:pPr>
            <a:r>
              <a:rPr lang="en-US" sz="2000" dirty="0">
                <a:solidFill>
                  <a:srgbClr val="0070C0"/>
                </a:solidFill>
                <a:latin typeface="Calibri" pitchFamily="34" charset="0"/>
                <a:cs typeface="Calibri" pitchFamily="34" charset="0"/>
              </a:rPr>
              <a:t> selection = forward </a:t>
            </a:r>
            <a:r>
              <a:rPr lang="en-US" sz="2000" dirty="0" err="1">
                <a:solidFill>
                  <a:srgbClr val="0070C0"/>
                </a:solidFill>
                <a:latin typeface="Calibri" pitchFamily="34" charset="0"/>
                <a:cs typeface="Calibri" pitchFamily="34" charset="0"/>
              </a:rPr>
              <a:t>slentry</a:t>
            </a:r>
            <a:r>
              <a:rPr lang="en-US" sz="2000" dirty="0">
                <a:solidFill>
                  <a:srgbClr val="0070C0"/>
                </a:solidFill>
                <a:latin typeface="Calibri" pitchFamily="34" charset="0"/>
                <a:cs typeface="Calibri" pitchFamily="34" charset="0"/>
              </a:rPr>
              <a:t> = </a:t>
            </a:r>
            <a:r>
              <a:rPr lang="en-US" sz="2000" b="1" dirty="0">
                <a:solidFill>
                  <a:srgbClr val="0070C0"/>
                </a:solidFill>
                <a:latin typeface="Calibri" pitchFamily="34" charset="0"/>
                <a:cs typeface="Calibri" pitchFamily="34" charset="0"/>
              </a:rPr>
              <a:t>0.99</a:t>
            </a:r>
            <a:r>
              <a:rPr lang="en-US" sz="2000" dirty="0">
                <a:solidFill>
                  <a:srgbClr val="0070C0"/>
                </a:solidFill>
                <a:latin typeface="Calibri" pitchFamily="34" charset="0"/>
                <a:cs typeface="Calibri" pitchFamily="34" charset="0"/>
              </a:rPr>
              <a:t>;</a:t>
            </a:r>
          </a:p>
          <a:p>
            <a:pPr>
              <a:buNone/>
            </a:pPr>
            <a:r>
              <a:rPr lang="en-US" sz="2000" b="1" dirty="0">
                <a:solidFill>
                  <a:srgbClr val="0070C0"/>
                </a:solidFill>
                <a:latin typeface="Calibri" pitchFamily="34" charset="0"/>
                <a:cs typeface="Calibri" pitchFamily="34" charset="0"/>
              </a:rPr>
              <a:t>run</a:t>
            </a:r>
            <a:r>
              <a:rPr lang="en-US" sz="2000" dirty="0">
                <a:solidFill>
                  <a:srgbClr val="0070C0"/>
                </a:solidFill>
                <a:latin typeface="Calibri" pitchFamily="34" charset="0"/>
                <a:cs typeface="Calibri" pitchFamily="34" charset="0"/>
              </a:rPr>
              <a:t>;</a:t>
            </a:r>
          </a:p>
          <a:p>
            <a:pPr>
              <a:buNone/>
            </a:pPr>
            <a:r>
              <a:rPr lang="en-US" sz="2000" b="1" dirty="0">
                <a:solidFill>
                  <a:srgbClr val="0070C0"/>
                </a:solidFill>
                <a:latin typeface="Calibri" pitchFamily="34" charset="0"/>
                <a:cs typeface="Calibri" pitchFamily="34" charset="0"/>
              </a:rPr>
              <a:t>quit</a:t>
            </a:r>
            <a:r>
              <a:rPr lang="en-US" sz="2000" dirty="0">
                <a:solidFill>
                  <a:srgbClr val="0070C0"/>
                </a:solidFill>
                <a:latin typeface="Calibri" pitchFamily="34" charset="0"/>
                <a:cs typeface="Calibri" pitchFamily="34" charset="0"/>
              </a:rPr>
              <a:t>;</a:t>
            </a:r>
          </a:p>
          <a:p>
            <a:pPr algn="ctr">
              <a:buNone/>
            </a:pPr>
            <a:endParaRPr lang="en-US" sz="2000" dirty="0">
              <a:latin typeface="Calibri" pitchFamily="34" charset="0"/>
              <a:cs typeface="Calibri" pitchFamily="34" charset="0"/>
            </a:endParaRPr>
          </a:p>
          <a:p>
            <a:pPr algn="ctr">
              <a:buNone/>
            </a:pPr>
            <a:endParaRPr lang="en-US" sz="2000" dirty="0">
              <a:latin typeface="Calibri" pitchFamily="34" charset="0"/>
              <a:cs typeface="Calibri" pitchFamily="34" charset="0"/>
            </a:endParaRPr>
          </a:p>
          <a:p>
            <a:pPr algn="ctr">
              <a:buNone/>
            </a:pPr>
            <a:r>
              <a:rPr lang="en-US" sz="2000" dirty="0">
                <a:latin typeface="Calibri" pitchFamily="34" charset="0"/>
                <a:cs typeface="Calibri" pitchFamily="34" charset="0"/>
              </a:rPr>
              <a:t>The SAS System</a:t>
            </a:r>
          </a:p>
          <a:p>
            <a:pPr algn="ctr">
              <a:buNone/>
            </a:pPr>
            <a:r>
              <a:rPr lang="en-US" sz="2000" dirty="0">
                <a:latin typeface="Calibri" pitchFamily="34" charset="0"/>
                <a:cs typeface="Calibri" pitchFamily="34" charset="0"/>
              </a:rPr>
              <a:t>The REG Procedure</a:t>
            </a:r>
          </a:p>
          <a:p>
            <a:pPr algn="ctr">
              <a:buNone/>
            </a:pPr>
            <a:r>
              <a:rPr lang="en-US" sz="2000" dirty="0">
                <a:latin typeface="Calibri" pitchFamily="34" charset="0"/>
                <a:cs typeface="Calibri" pitchFamily="34" charset="0"/>
              </a:rPr>
              <a:t>Dependent Variable: y</a:t>
            </a:r>
          </a:p>
          <a:p>
            <a:pPr algn="ctr">
              <a:buNone/>
            </a:pPr>
            <a:r>
              <a:rPr lang="en-US" sz="2000" dirty="0">
                <a:latin typeface="Calibri" pitchFamily="34" charset="0"/>
                <a:cs typeface="Calibri" pitchFamily="34" charset="0"/>
              </a:rPr>
              <a:t> </a:t>
            </a:r>
          </a:p>
          <a:p>
            <a:pPr algn="ctr">
              <a:buNone/>
            </a:pPr>
            <a:r>
              <a:rPr lang="en-US" sz="2000" dirty="0">
                <a:latin typeface="Calibri" pitchFamily="34" charset="0"/>
                <a:cs typeface="Calibri" pitchFamily="34" charset="0"/>
              </a:rPr>
              <a:t>Number of Observations Read          24</a:t>
            </a:r>
          </a:p>
          <a:p>
            <a:pPr algn="ctr">
              <a:buNone/>
            </a:pPr>
            <a:r>
              <a:rPr lang="en-US" sz="2000" dirty="0">
                <a:latin typeface="Calibri" pitchFamily="34" charset="0"/>
                <a:cs typeface="Calibri" pitchFamily="34" charset="0"/>
              </a:rPr>
              <a:t>Number of Observations Used          24</a:t>
            </a:r>
          </a:p>
          <a:p>
            <a:pPr>
              <a:buNone/>
            </a:pPr>
            <a:r>
              <a:rPr lang="en-US" sz="2400" dirty="0">
                <a:latin typeface="Calibri" pitchFamily="34" charset="0"/>
                <a:cs typeface="Calibri" pitchFamily="34" charset="0"/>
              </a:rPr>
              <a:t> </a:t>
            </a:r>
          </a:p>
          <a:p>
            <a:pPr>
              <a:buNone/>
            </a:pPr>
            <a:endParaRPr lang="en-US" sz="2400" dirty="0">
              <a:latin typeface="Calibri" pitchFamily="34" charset="0"/>
              <a:cs typeface="Calibri" pitchFamily="34" charset="0"/>
            </a:endParaRPr>
          </a:p>
          <a:p>
            <a:endParaRPr lang="en-US" sz="1100" dirty="0">
              <a:latin typeface="Calibri" pitchFamily="34" charset="0"/>
              <a:cs typeface="Calibri"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70000" lnSpcReduction="20000"/>
          </a:bodyPr>
          <a:lstStyle/>
          <a:p>
            <a:pPr>
              <a:buNone/>
            </a:pPr>
            <a:r>
              <a:rPr lang="en-US" sz="2800" dirty="0">
                <a:latin typeface="Calibri" pitchFamily="34" charset="0"/>
                <a:cs typeface="Calibri" pitchFamily="34" charset="0"/>
              </a:rPr>
              <a:t>Forward Selection: Step 1</a:t>
            </a:r>
          </a:p>
          <a:p>
            <a:pPr>
              <a:buNone/>
            </a:pPr>
            <a:r>
              <a:rPr lang="en-US" sz="2800" dirty="0">
                <a:latin typeface="Calibri" pitchFamily="34" charset="0"/>
                <a:cs typeface="Calibri" pitchFamily="34" charset="0"/>
              </a:rPr>
              <a:t> </a:t>
            </a:r>
          </a:p>
          <a:p>
            <a:pPr>
              <a:buNone/>
            </a:pPr>
            <a:r>
              <a:rPr lang="en-US" sz="2800" dirty="0">
                <a:latin typeface="Calibri" pitchFamily="34" charset="0"/>
                <a:cs typeface="Calibri" pitchFamily="34" charset="0"/>
              </a:rPr>
              <a:t>Variable x1 Entered: R-Square = 0.9943 and C(p) = 0.9335</a:t>
            </a:r>
          </a:p>
          <a:p>
            <a:pPr>
              <a:buNone/>
            </a:pPr>
            <a:r>
              <a:rPr lang="en-US" sz="2800" dirty="0">
                <a:latin typeface="Calibri" pitchFamily="34" charset="0"/>
                <a:cs typeface="Calibri" pitchFamily="34" charset="0"/>
              </a:rPr>
              <a:t> </a:t>
            </a:r>
          </a:p>
          <a:p>
            <a:pPr>
              <a:buNone/>
            </a:pPr>
            <a:r>
              <a:rPr lang="en-US" sz="2800" dirty="0">
                <a:latin typeface="Calibri" pitchFamily="34" charset="0"/>
                <a:cs typeface="Calibri" pitchFamily="34" charset="0"/>
              </a:rPr>
              <a:t>                                                Sum of            Mean</a:t>
            </a:r>
          </a:p>
          <a:p>
            <a:pPr>
              <a:buNone/>
            </a:pPr>
            <a:r>
              <a:rPr lang="en-US" sz="2800" dirty="0">
                <a:latin typeface="Calibri" pitchFamily="34" charset="0"/>
                <a:cs typeface="Calibri" pitchFamily="34" charset="0"/>
              </a:rPr>
              <a:t>   Source                   DF        Squares          Square             F Value    Pr &gt; F</a:t>
            </a:r>
          </a:p>
          <a:p>
            <a:pPr>
              <a:buNone/>
            </a:pPr>
            <a:r>
              <a:rPr lang="en-US" sz="2800" dirty="0">
                <a:latin typeface="Calibri" pitchFamily="34" charset="0"/>
                <a:cs typeface="Calibri" pitchFamily="34" charset="0"/>
              </a:rPr>
              <a:t> </a:t>
            </a:r>
          </a:p>
          <a:p>
            <a:pPr>
              <a:buNone/>
            </a:pPr>
            <a:r>
              <a:rPr lang="en-US" sz="2800" dirty="0">
                <a:latin typeface="Calibri" pitchFamily="34" charset="0"/>
                <a:cs typeface="Calibri" pitchFamily="34" charset="0"/>
              </a:rPr>
              <a:t>   Model                     1       752278828      752278828    3831.55    &lt;.0001</a:t>
            </a:r>
          </a:p>
          <a:p>
            <a:pPr>
              <a:buNone/>
            </a:pPr>
            <a:r>
              <a:rPr lang="en-US" sz="2800" dirty="0">
                <a:latin typeface="Calibri" pitchFamily="34" charset="0"/>
                <a:cs typeface="Calibri" pitchFamily="34" charset="0"/>
              </a:rPr>
              <a:t>   Error                       22        4319435         196338</a:t>
            </a:r>
          </a:p>
          <a:p>
            <a:pPr>
              <a:buNone/>
            </a:pPr>
            <a:r>
              <a:rPr lang="en-US" sz="2800" dirty="0">
                <a:latin typeface="Calibri" pitchFamily="34" charset="0"/>
                <a:cs typeface="Calibri" pitchFamily="34" charset="0"/>
              </a:rPr>
              <a:t>   Corrected Total     23      756598263</a:t>
            </a:r>
          </a:p>
          <a:p>
            <a:pPr>
              <a:buNone/>
            </a:pPr>
            <a:r>
              <a:rPr lang="en-US" sz="2800" dirty="0">
                <a:latin typeface="Calibri" pitchFamily="34" charset="0"/>
                <a:cs typeface="Calibri" pitchFamily="34" charset="0"/>
              </a:rPr>
              <a:t> </a:t>
            </a:r>
          </a:p>
          <a:p>
            <a:pPr>
              <a:buNone/>
            </a:pPr>
            <a:r>
              <a:rPr lang="en-US" sz="2800" dirty="0">
                <a:latin typeface="Calibri" pitchFamily="34" charset="0"/>
                <a:cs typeface="Calibri" pitchFamily="34" charset="0"/>
              </a:rPr>
              <a:t>                       Parameter      Standard</a:t>
            </a:r>
          </a:p>
          <a:p>
            <a:pPr>
              <a:buNone/>
            </a:pPr>
            <a:r>
              <a:rPr lang="en-US" sz="2800" dirty="0">
                <a:latin typeface="Calibri" pitchFamily="34" charset="0"/>
                <a:cs typeface="Calibri" pitchFamily="34" charset="0"/>
              </a:rPr>
              <a:t>Variable        Estimate               Error        Type II SS         F Value           Pr &gt; F</a:t>
            </a:r>
          </a:p>
          <a:p>
            <a:pPr>
              <a:buNone/>
            </a:pPr>
            <a:r>
              <a:rPr lang="en-US" sz="2800" dirty="0">
                <a:latin typeface="Calibri" pitchFamily="34" charset="0"/>
                <a:cs typeface="Calibri" pitchFamily="34" charset="0"/>
              </a:rPr>
              <a:t> </a:t>
            </a:r>
          </a:p>
          <a:p>
            <a:pPr>
              <a:buNone/>
            </a:pPr>
            <a:r>
              <a:rPr lang="en-US" sz="2800" dirty="0">
                <a:latin typeface="Calibri" pitchFamily="34" charset="0"/>
                <a:cs typeface="Calibri" pitchFamily="34" charset="0"/>
              </a:rPr>
              <a:t>Intercept      76.76007       141.39390        57865            0.29                0.5927</a:t>
            </a:r>
          </a:p>
          <a:p>
            <a:pPr>
              <a:buNone/>
            </a:pPr>
            <a:r>
              <a:rPr lang="en-US" sz="2800" dirty="0">
                <a:latin typeface="Calibri" pitchFamily="34" charset="0"/>
                <a:cs typeface="Calibri" pitchFamily="34" charset="0"/>
              </a:rPr>
              <a:t>x1                  1.19585            0.01932    752278828      3831.55            &lt;.0001</a:t>
            </a:r>
          </a:p>
          <a:p>
            <a:pPr>
              <a:buNone/>
            </a:pPr>
            <a:r>
              <a:rPr lang="en-US" sz="2800" dirty="0">
                <a:latin typeface="Calibri" pitchFamily="34" charset="0"/>
                <a:cs typeface="Calibri" pitchFamily="34" charset="0"/>
              </a:rPr>
              <a:t> </a:t>
            </a:r>
          </a:p>
          <a:p>
            <a:pPr>
              <a:buNone/>
            </a:pPr>
            <a:r>
              <a:rPr lang="en-US" sz="2800" dirty="0">
                <a:latin typeface="Calibri" pitchFamily="34" charset="0"/>
                <a:cs typeface="Calibri" pitchFamily="34" charset="0"/>
              </a:rPr>
              <a:t>Bounds on condition number: 1, 1</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763000" cy="6629400"/>
          </a:xfrm>
        </p:spPr>
        <p:txBody>
          <a:bodyPr>
            <a:normAutofit fontScale="85000" lnSpcReduction="20000"/>
          </a:bodyPr>
          <a:lstStyle/>
          <a:p>
            <a:pPr>
              <a:buNone/>
            </a:pPr>
            <a:r>
              <a:rPr lang="en-US" dirty="0">
                <a:latin typeface="Calibri" pitchFamily="34" charset="0"/>
                <a:cs typeface="Calibri" pitchFamily="34" charset="0"/>
              </a:rPr>
              <a:t>Forward Selection: Step 2</a:t>
            </a:r>
          </a:p>
          <a:p>
            <a:pPr>
              <a:buNone/>
            </a:pPr>
            <a:r>
              <a:rPr lang="en-US" dirty="0">
                <a:latin typeface="Calibri" pitchFamily="34" charset="0"/>
                <a:cs typeface="Calibri" pitchFamily="34" charset="0"/>
              </a:rPr>
              <a:t>                 Variable x3 Entered: R-Square = 0.9946 and C(p) = 1.7720</a:t>
            </a:r>
          </a:p>
          <a:p>
            <a:pPr>
              <a:buNone/>
            </a:pPr>
            <a:r>
              <a:rPr lang="en-US" dirty="0">
                <a:latin typeface="Calibri" pitchFamily="34" charset="0"/>
                <a:cs typeface="Calibri" pitchFamily="34" charset="0"/>
              </a:rPr>
              <a:t>                                   Analysis of Variance</a:t>
            </a:r>
          </a:p>
          <a:p>
            <a:pPr>
              <a:buNone/>
            </a:pPr>
            <a:r>
              <a:rPr lang="en-US" dirty="0">
                <a:latin typeface="Calibri" pitchFamily="34" charset="0"/>
                <a:cs typeface="Calibri" pitchFamily="34" charset="0"/>
              </a:rPr>
              <a:t> </a:t>
            </a:r>
          </a:p>
          <a:p>
            <a:pPr>
              <a:buNone/>
            </a:pPr>
            <a:r>
              <a:rPr lang="en-US" dirty="0">
                <a:latin typeface="Calibri" pitchFamily="34" charset="0"/>
                <a:cs typeface="Calibri" pitchFamily="34" charset="0"/>
              </a:rPr>
              <a:t>                                               Sum of           Mean</a:t>
            </a:r>
          </a:p>
          <a:p>
            <a:pPr>
              <a:buNone/>
            </a:pPr>
            <a:r>
              <a:rPr lang="en-US" dirty="0">
                <a:latin typeface="Calibri" pitchFamily="34" charset="0"/>
                <a:cs typeface="Calibri" pitchFamily="34" charset="0"/>
              </a:rPr>
              <a:t>    Source                   DF        Squares         Square    F Value    Pr &gt; F</a:t>
            </a:r>
          </a:p>
          <a:p>
            <a:pPr>
              <a:buNone/>
            </a:pPr>
            <a:r>
              <a:rPr lang="en-US" dirty="0">
                <a:latin typeface="Calibri" pitchFamily="34" charset="0"/>
                <a:cs typeface="Calibri" pitchFamily="34" charset="0"/>
              </a:rPr>
              <a:t> </a:t>
            </a:r>
          </a:p>
          <a:p>
            <a:pPr>
              <a:buNone/>
            </a:pPr>
            <a:r>
              <a:rPr lang="en-US" dirty="0">
                <a:latin typeface="Calibri" pitchFamily="34" charset="0"/>
                <a:cs typeface="Calibri" pitchFamily="34" charset="0"/>
              </a:rPr>
              <a:t>    Model                     2      752518481      376259240    1936.73    &lt;.0001</a:t>
            </a:r>
          </a:p>
          <a:p>
            <a:pPr>
              <a:buNone/>
            </a:pPr>
            <a:r>
              <a:rPr lang="en-US" dirty="0">
                <a:latin typeface="Calibri" pitchFamily="34" charset="0"/>
                <a:cs typeface="Calibri" pitchFamily="34" charset="0"/>
              </a:rPr>
              <a:t>    Error                      21        4079782         194275</a:t>
            </a:r>
          </a:p>
          <a:p>
            <a:pPr>
              <a:buNone/>
            </a:pPr>
            <a:r>
              <a:rPr lang="en-US" dirty="0">
                <a:latin typeface="Calibri" pitchFamily="34" charset="0"/>
                <a:cs typeface="Calibri" pitchFamily="34" charset="0"/>
              </a:rPr>
              <a:t>    Corrected Total    23      756598263</a:t>
            </a:r>
          </a:p>
          <a:p>
            <a:pPr>
              <a:buNone/>
            </a:pPr>
            <a:r>
              <a:rPr lang="en-US" dirty="0">
                <a:latin typeface="Calibri" pitchFamily="34" charset="0"/>
                <a:cs typeface="Calibri" pitchFamily="34" charset="0"/>
              </a:rPr>
              <a:t> </a:t>
            </a:r>
          </a:p>
          <a:p>
            <a:pPr>
              <a:buNone/>
            </a:pPr>
            <a:r>
              <a:rPr lang="en-US" dirty="0">
                <a:latin typeface="Calibri" pitchFamily="34" charset="0"/>
                <a:cs typeface="Calibri" pitchFamily="34" charset="0"/>
              </a:rPr>
              <a:t>                        Parameter     Standard</a:t>
            </a:r>
          </a:p>
          <a:p>
            <a:pPr>
              <a:buNone/>
            </a:pPr>
            <a:r>
              <a:rPr lang="en-US" dirty="0">
                <a:latin typeface="Calibri" pitchFamily="34" charset="0"/>
                <a:cs typeface="Calibri" pitchFamily="34" charset="0"/>
              </a:rPr>
              <a:t>Variable          Estimate        Error          Type II SS   F Value    Pr &gt; F</a:t>
            </a:r>
          </a:p>
          <a:p>
            <a:pPr>
              <a:buNone/>
            </a:pPr>
            <a:r>
              <a:rPr lang="en-US" dirty="0">
                <a:latin typeface="Calibri" pitchFamily="34" charset="0"/>
                <a:cs typeface="Calibri" pitchFamily="34" charset="0"/>
              </a:rPr>
              <a:t> </a:t>
            </a:r>
          </a:p>
          <a:p>
            <a:pPr>
              <a:buNone/>
            </a:pPr>
            <a:r>
              <a:rPr lang="en-US" dirty="0">
                <a:latin typeface="Calibri" pitchFamily="34" charset="0"/>
                <a:cs typeface="Calibri" pitchFamily="34" charset="0"/>
              </a:rPr>
              <a:t>Intercept     98.14817          141.96142        92863        0.48          0.4969</a:t>
            </a:r>
          </a:p>
          <a:p>
            <a:pPr>
              <a:buNone/>
            </a:pPr>
            <a:r>
              <a:rPr lang="en-US" dirty="0">
                <a:latin typeface="Calibri" pitchFamily="34" charset="0"/>
                <a:cs typeface="Calibri" pitchFamily="34" charset="0"/>
              </a:rPr>
              <a:t>x1                    1.13786          0.05564     81260223       418.27        &lt;.0001</a:t>
            </a:r>
          </a:p>
          <a:p>
            <a:pPr>
              <a:buNone/>
            </a:pPr>
            <a:r>
              <a:rPr lang="en-US" dirty="0">
                <a:latin typeface="Calibri" pitchFamily="34" charset="0"/>
                <a:cs typeface="Calibri" pitchFamily="34" charset="0"/>
              </a:rPr>
              <a:t>x3                   0.68774         0.61921       239652          1.23           0.2793</a:t>
            </a:r>
          </a:p>
          <a:p>
            <a:pPr>
              <a:buNone/>
            </a:pPr>
            <a:r>
              <a:rPr lang="en-US" dirty="0">
                <a:latin typeface="Calibri" pitchFamily="34" charset="0"/>
                <a:cs typeface="Calibri" pitchFamily="34" charset="0"/>
              </a:rPr>
              <a:t> </a:t>
            </a:r>
          </a:p>
          <a:p>
            <a:pPr>
              <a:buNone/>
            </a:pPr>
            <a:r>
              <a:rPr lang="en-US" dirty="0">
                <a:latin typeface="Calibri" pitchFamily="34" charset="0"/>
                <a:cs typeface="Calibri" pitchFamily="34" charset="0"/>
              </a:rPr>
              <a:t>Bounds on condition number: 8.3816, 33.526</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fontScale="77500" lnSpcReduction="20000"/>
          </a:bodyPr>
          <a:lstStyle/>
          <a:p>
            <a:pPr>
              <a:buNone/>
            </a:pPr>
            <a:r>
              <a:rPr lang="en-US" dirty="0">
                <a:latin typeface="Calibri" pitchFamily="34" charset="0"/>
                <a:cs typeface="Calibri" pitchFamily="34" charset="0"/>
              </a:rPr>
              <a:t>Forward Selection: Step 3</a:t>
            </a:r>
          </a:p>
          <a:p>
            <a:pPr>
              <a:buNone/>
            </a:pPr>
            <a:r>
              <a:rPr lang="en-US" dirty="0">
                <a:latin typeface="Calibri" pitchFamily="34" charset="0"/>
                <a:cs typeface="Calibri" pitchFamily="34" charset="0"/>
              </a:rPr>
              <a:t>Variable x4  Entered: R-Square = 0.9951 and C(p) = 2.0312</a:t>
            </a:r>
          </a:p>
          <a:p>
            <a:pPr>
              <a:buNone/>
            </a:pPr>
            <a:r>
              <a:rPr lang="en-US" dirty="0">
                <a:latin typeface="Calibri" pitchFamily="34" charset="0"/>
                <a:cs typeface="Calibri" pitchFamily="34" charset="0"/>
              </a:rPr>
              <a:t> </a:t>
            </a:r>
          </a:p>
          <a:p>
            <a:pPr>
              <a:buNone/>
            </a:pPr>
            <a:r>
              <a:rPr lang="en-US" dirty="0">
                <a:latin typeface="Calibri" pitchFamily="34" charset="0"/>
                <a:cs typeface="Calibri" pitchFamily="34" charset="0"/>
              </a:rPr>
              <a:t>                                                  Sum of            Mean</a:t>
            </a:r>
          </a:p>
          <a:p>
            <a:pPr>
              <a:buNone/>
            </a:pPr>
            <a:r>
              <a:rPr lang="en-US" dirty="0">
                <a:latin typeface="Calibri" pitchFamily="34" charset="0"/>
                <a:cs typeface="Calibri" pitchFamily="34" charset="0"/>
              </a:rPr>
              <a:t>      Source                 DF          Squares          Square      F Value    Pr &gt; F</a:t>
            </a:r>
          </a:p>
          <a:p>
            <a:pPr>
              <a:buNone/>
            </a:pPr>
            <a:r>
              <a:rPr lang="en-US" dirty="0">
                <a:latin typeface="Calibri" pitchFamily="34" charset="0"/>
                <a:cs typeface="Calibri" pitchFamily="34" charset="0"/>
              </a:rPr>
              <a:t> </a:t>
            </a:r>
          </a:p>
          <a:p>
            <a:pPr>
              <a:buNone/>
            </a:pPr>
            <a:r>
              <a:rPr lang="en-US" dirty="0">
                <a:latin typeface="Calibri" pitchFamily="34" charset="0"/>
                <a:cs typeface="Calibri" pitchFamily="34" charset="0"/>
              </a:rPr>
              <a:t>      Model                 3       752877686      250959229    1349.03    &lt;.0001</a:t>
            </a:r>
          </a:p>
          <a:p>
            <a:pPr>
              <a:buNone/>
            </a:pPr>
            <a:r>
              <a:rPr lang="en-US" dirty="0">
                <a:latin typeface="Calibri" pitchFamily="34" charset="0"/>
                <a:cs typeface="Calibri" pitchFamily="34" charset="0"/>
              </a:rPr>
              <a:t>      Error                  20        3720577         186029</a:t>
            </a:r>
          </a:p>
          <a:p>
            <a:pPr>
              <a:buNone/>
            </a:pPr>
            <a:r>
              <a:rPr lang="en-US" dirty="0">
                <a:latin typeface="Calibri" pitchFamily="34" charset="0"/>
                <a:cs typeface="Calibri" pitchFamily="34" charset="0"/>
              </a:rPr>
              <a:t>     Corrected Total  23      756598263</a:t>
            </a:r>
          </a:p>
          <a:p>
            <a:pPr>
              <a:buNone/>
            </a:pPr>
            <a:r>
              <a:rPr lang="en-US" dirty="0">
                <a:latin typeface="Calibri" pitchFamily="34" charset="0"/>
                <a:cs typeface="Calibri" pitchFamily="34" charset="0"/>
              </a:rPr>
              <a:t> </a:t>
            </a:r>
          </a:p>
          <a:p>
            <a:pPr>
              <a:buNone/>
            </a:pPr>
            <a:r>
              <a:rPr lang="en-US" dirty="0">
                <a:latin typeface="Calibri" pitchFamily="34" charset="0"/>
                <a:cs typeface="Calibri" pitchFamily="34" charset="0"/>
              </a:rPr>
              <a:t>                     Parameter     Standard</a:t>
            </a:r>
          </a:p>
          <a:p>
            <a:pPr>
              <a:buNone/>
            </a:pPr>
            <a:r>
              <a:rPr lang="en-US" dirty="0">
                <a:latin typeface="Calibri" pitchFamily="34" charset="0"/>
                <a:cs typeface="Calibri" pitchFamily="34" charset="0"/>
              </a:rPr>
              <a:t>Variable      Estimate             Error        Type II SS     F Value      Pr &gt; F</a:t>
            </a:r>
          </a:p>
          <a:p>
            <a:pPr>
              <a:buNone/>
            </a:pPr>
            <a:r>
              <a:rPr lang="en-US" dirty="0">
                <a:latin typeface="Calibri" pitchFamily="34" charset="0"/>
                <a:cs typeface="Calibri" pitchFamily="34" charset="0"/>
              </a:rPr>
              <a:t>	</a:t>
            </a:r>
          </a:p>
          <a:p>
            <a:pPr>
              <a:buNone/>
            </a:pPr>
            <a:r>
              <a:rPr lang="en-US" dirty="0">
                <a:latin typeface="Calibri" pitchFamily="34" charset="0"/>
                <a:cs typeface="Calibri" pitchFamily="34" charset="0"/>
              </a:rPr>
              <a:t>Intercept     -8.14894    158.58522    491.19833     0.00            0.9595</a:t>
            </a:r>
          </a:p>
          <a:p>
            <a:pPr>
              <a:buNone/>
            </a:pPr>
            <a:r>
              <a:rPr lang="en-US" dirty="0">
                <a:latin typeface="Calibri" pitchFamily="34" charset="0"/>
                <a:cs typeface="Calibri" pitchFamily="34" charset="0"/>
              </a:rPr>
              <a:t>x1                  1.02788      0.09606       21300165       114.50       &lt;.0001</a:t>
            </a:r>
          </a:p>
          <a:p>
            <a:pPr>
              <a:buNone/>
            </a:pPr>
            <a:r>
              <a:rPr lang="en-US" dirty="0">
                <a:latin typeface="Calibri" pitchFamily="34" charset="0"/>
                <a:cs typeface="Calibri" pitchFamily="34" charset="0"/>
              </a:rPr>
              <a:t>x3                   0.97231      0.63960       429903           2.31            0.1441</a:t>
            </a:r>
          </a:p>
          <a:p>
            <a:pPr>
              <a:buNone/>
            </a:pPr>
            <a:r>
              <a:rPr lang="en-US" dirty="0">
                <a:latin typeface="Calibri" pitchFamily="34" charset="0"/>
                <a:cs typeface="Calibri" pitchFamily="34" charset="0"/>
              </a:rPr>
              <a:t>x4                   3.66697      2.63892       359206           1.93             0.1799</a:t>
            </a:r>
          </a:p>
          <a:p>
            <a:pPr>
              <a:buNone/>
            </a:pPr>
            <a:r>
              <a:rPr lang="en-US" dirty="0">
                <a:latin typeface="Calibri" pitchFamily="34" charset="0"/>
                <a:cs typeface="Calibri" pitchFamily="34" charset="0"/>
              </a:rPr>
              <a:t> </a:t>
            </a:r>
          </a:p>
          <a:p>
            <a:pPr>
              <a:buNone/>
            </a:pPr>
            <a:r>
              <a:rPr lang="en-US" dirty="0">
                <a:latin typeface="Calibri" pitchFamily="34" charset="0"/>
                <a:cs typeface="Calibri" pitchFamily="34" charset="0"/>
              </a:rPr>
              <a:t>                             Bounds on condition number: 26.093, 142.12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70000" lnSpcReduction="20000"/>
          </a:bodyPr>
          <a:lstStyle/>
          <a:p>
            <a:pPr>
              <a:buNone/>
            </a:pPr>
            <a:r>
              <a:rPr lang="en-US" dirty="0">
                <a:latin typeface="Calibri" pitchFamily="34" charset="0"/>
                <a:cs typeface="Calibri" pitchFamily="34" charset="0"/>
              </a:rPr>
              <a:t>Forward Selection: Step 4</a:t>
            </a:r>
          </a:p>
          <a:p>
            <a:pPr>
              <a:buNone/>
            </a:pPr>
            <a:r>
              <a:rPr lang="en-US" dirty="0">
                <a:latin typeface="Calibri" pitchFamily="34" charset="0"/>
                <a:cs typeface="Calibri" pitchFamily="34" charset="0"/>
              </a:rPr>
              <a:t>                   Variable x2 Entered: R-Square = 0.9951 and C(p) = 4.0035</a:t>
            </a:r>
          </a:p>
          <a:p>
            <a:pPr>
              <a:buNone/>
            </a:pPr>
            <a:r>
              <a:rPr lang="en-US" dirty="0">
                <a:latin typeface="Calibri" pitchFamily="34" charset="0"/>
                <a:cs typeface="Calibri" pitchFamily="34" charset="0"/>
              </a:rPr>
              <a:t> </a:t>
            </a:r>
          </a:p>
          <a:p>
            <a:pPr>
              <a:buNone/>
            </a:pPr>
            <a:r>
              <a:rPr lang="en-US" dirty="0">
                <a:latin typeface="Calibri" pitchFamily="34" charset="0"/>
                <a:cs typeface="Calibri" pitchFamily="34" charset="0"/>
              </a:rPr>
              <a:t>                                            Sum of           Mean</a:t>
            </a:r>
          </a:p>
          <a:p>
            <a:pPr>
              <a:buNone/>
            </a:pPr>
            <a:r>
              <a:rPr lang="en-US" dirty="0">
                <a:latin typeface="Calibri" pitchFamily="34" charset="0"/>
                <a:cs typeface="Calibri" pitchFamily="34" charset="0"/>
              </a:rPr>
              <a:t> Source                   DF        Squares         Square    F Value       Pr &gt; F</a:t>
            </a:r>
          </a:p>
          <a:p>
            <a:pPr>
              <a:buNone/>
            </a:pPr>
            <a:r>
              <a:rPr lang="en-US" dirty="0">
                <a:latin typeface="Calibri" pitchFamily="34" charset="0"/>
                <a:cs typeface="Calibri" pitchFamily="34" charset="0"/>
              </a:rPr>
              <a:t> </a:t>
            </a:r>
          </a:p>
          <a:p>
            <a:pPr>
              <a:buNone/>
            </a:pPr>
            <a:r>
              <a:rPr lang="en-US" dirty="0">
                <a:latin typeface="Calibri" pitchFamily="34" charset="0"/>
                <a:cs typeface="Calibri" pitchFamily="34" charset="0"/>
              </a:rPr>
              <a:t> Model                     4      752883409      188220852     962.67    &lt;.0001</a:t>
            </a:r>
          </a:p>
          <a:p>
            <a:pPr>
              <a:buNone/>
            </a:pPr>
            <a:r>
              <a:rPr lang="en-US" dirty="0">
                <a:latin typeface="Calibri" pitchFamily="34" charset="0"/>
                <a:cs typeface="Calibri" pitchFamily="34" charset="0"/>
              </a:rPr>
              <a:t> Error                      19        3714854         195519</a:t>
            </a:r>
          </a:p>
          <a:p>
            <a:pPr>
              <a:buNone/>
            </a:pPr>
            <a:r>
              <a:rPr lang="en-US" dirty="0">
                <a:latin typeface="Calibri" pitchFamily="34" charset="0"/>
                <a:cs typeface="Calibri" pitchFamily="34" charset="0"/>
              </a:rPr>
              <a:t> Corrected Total    23      756598263</a:t>
            </a:r>
          </a:p>
          <a:p>
            <a:pPr>
              <a:buNone/>
            </a:pPr>
            <a:r>
              <a:rPr lang="en-US" dirty="0">
                <a:latin typeface="Calibri" pitchFamily="34" charset="0"/>
                <a:cs typeface="Calibri" pitchFamily="34" charset="0"/>
              </a:rPr>
              <a:t> </a:t>
            </a:r>
          </a:p>
          <a:p>
            <a:pPr>
              <a:buNone/>
            </a:pPr>
            <a:r>
              <a:rPr lang="en-US" dirty="0">
                <a:latin typeface="Calibri" pitchFamily="34" charset="0"/>
                <a:cs typeface="Calibri" pitchFamily="34" charset="0"/>
              </a:rPr>
              <a:t>                       Parameter     Standard</a:t>
            </a:r>
          </a:p>
          <a:p>
            <a:pPr>
              <a:buNone/>
            </a:pPr>
            <a:r>
              <a:rPr lang="en-US" dirty="0">
                <a:latin typeface="Calibri" pitchFamily="34" charset="0"/>
                <a:cs typeface="Calibri" pitchFamily="34" charset="0"/>
              </a:rPr>
              <a:t>Variable          Estimate        Error                  Type II SS                     F Value         Pr &gt; F</a:t>
            </a:r>
          </a:p>
          <a:p>
            <a:pPr>
              <a:buNone/>
            </a:pPr>
            <a:r>
              <a:rPr lang="en-US" dirty="0">
                <a:latin typeface="Calibri" pitchFamily="34" charset="0"/>
                <a:cs typeface="Calibri" pitchFamily="34" charset="0"/>
              </a:rPr>
              <a:t> </a:t>
            </a:r>
          </a:p>
          <a:p>
            <a:pPr>
              <a:buNone/>
            </a:pPr>
            <a:r>
              <a:rPr lang="en-US" dirty="0">
                <a:latin typeface="Calibri" pitchFamily="34" charset="0"/>
                <a:cs typeface="Calibri" pitchFamily="34" charset="0"/>
              </a:rPr>
              <a:t>Intercept    -56.32400        325.14977           5866.89437                0.03            0.8643</a:t>
            </a:r>
          </a:p>
          <a:p>
            <a:pPr>
              <a:buNone/>
            </a:pPr>
            <a:r>
              <a:rPr lang="en-US" dirty="0">
                <a:latin typeface="Calibri" pitchFamily="34" charset="0"/>
                <a:cs typeface="Calibri" pitchFamily="34" charset="0"/>
              </a:rPr>
              <a:t>x1                   1.01676           0.11802             14512516                   74.23        &lt;.0001</a:t>
            </a:r>
          </a:p>
          <a:p>
            <a:pPr>
              <a:buNone/>
            </a:pPr>
            <a:r>
              <a:rPr lang="en-US" dirty="0">
                <a:latin typeface="Calibri" pitchFamily="34" charset="0"/>
                <a:cs typeface="Calibri" pitchFamily="34" charset="0"/>
              </a:rPr>
              <a:t>x2                  0.87876         5.13636                5722.86351                0.03         0.8660</a:t>
            </a:r>
          </a:p>
          <a:p>
            <a:pPr>
              <a:buNone/>
            </a:pPr>
            <a:r>
              <a:rPr lang="en-US" dirty="0">
                <a:latin typeface="Calibri" pitchFamily="34" charset="0"/>
                <a:cs typeface="Calibri" pitchFamily="34" charset="0"/>
              </a:rPr>
              <a:t>x3                   1.03085         0.73963               379797                        1.94         0.1795</a:t>
            </a:r>
          </a:p>
          <a:p>
            <a:pPr>
              <a:buNone/>
            </a:pPr>
            <a:r>
              <a:rPr lang="en-US" dirty="0">
                <a:latin typeface="Calibri" pitchFamily="34" charset="0"/>
                <a:cs typeface="Calibri" pitchFamily="34" charset="0"/>
              </a:rPr>
              <a:t>x4                   3.05454         4.48702               90608                          0.46          0.5042</a:t>
            </a:r>
          </a:p>
          <a:p>
            <a:pPr>
              <a:buNone/>
            </a:pPr>
            <a:r>
              <a:rPr lang="en-US" dirty="0">
                <a:latin typeface="Calibri" pitchFamily="34" charset="0"/>
                <a:cs typeface="Calibri" pitchFamily="34" charset="0"/>
              </a:rPr>
              <a:t> </a:t>
            </a:r>
          </a:p>
          <a:p>
            <a:pPr>
              <a:buNone/>
            </a:pPr>
            <a:r>
              <a:rPr lang="en-US" dirty="0">
                <a:latin typeface="Calibri" pitchFamily="34" charset="0"/>
                <a:cs typeface="Calibri" pitchFamily="34" charset="0"/>
              </a:rPr>
              <a:t>                         Bounds on condition number: 42.564, 499.06</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70000" lnSpcReduction="20000"/>
          </a:bodyPr>
          <a:lstStyle/>
          <a:p>
            <a:pPr>
              <a:buNone/>
            </a:pPr>
            <a:r>
              <a:rPr lang="en-US" dirty="0">
                <a:latin typeface="Calibri" pitchFamily="34" charset="0"/>
                <a:cs typeface="Calibri" pitchFamily="34" charset="0"/>
              </a:rPr>
              <a:t>Forward Selection: Step 5</a:t>
            </a:r>
          </a:p>
          <a:p>
            <a:pPr>
              <a:buNone/>
            </a:pPr>
            <a:r>
              <a:rPr lang="en-US" dirty="0">
                <a:latin typeface="Calibri" pitchFamily="34" charset="0"/>
                <a:cs typeface="Calibri" pitchFamily="34" charset="0"/>
              </a:rPr>
              <a:t>Variable x5 Entered: R-Square = 0.9951 and C(p) = 6.0000</a:t>
            </a:r>
          </a:p>
          <a:p>
            <a:pPr>
              <a:buNone/>
            </a:pPr>
            <a:r>
              <a:rPr lang="en-US" dirty="0">
                <a:latin typeface="Calibri" pitchFamily="34" charset="0"/>
                <a:cs typeface="Calibri" pitchFamily="34" charset="0"/>
              </a:rPr>
              <a:t> </a:t>
            </a:r>
          </a:p>
          <a:p>
            <a:pPr>
              <a:buNone/>
            </a:pPr>
            <a:r>
              <a:rPr lang="en-US" dirty="0">
                <a:latin typeface="Calibri" pitchFamily="34" charset="0"/>
                <a:cs typeface="Calibri" pitchFamily="34" charset="0"/>
              </a:rPr>
              <a:t>                                             Sum of           Mean</a:t>
            </a:r>
          </a:p>
          <a:p>
            <a:pPr>
              <a:buNone/>
            </a:pPr>
            <a:r>
              <a:rPr lang="en-US" dirty="0">
                <a:latin typeface="Calibri" pitchFamily="34" charset="0"/>
                <a:cs typeface="Calibri" pitchFamily="34" charset="0"/>
              </a:rPr>
              <a:t> Source                   DF        Squares         Square           F Value    Pr &gt; F</a:t>
            </a:r>
          </a:p>
          <a:p>
            <a:pPr>
              <a:buNone/>
            </a:pPr>
            <a:r>
              <a:rPr lang="en-US" dirty="0">
                <a:latin typeface="Calibri" pitchFamily="34" charset="0"/>
                <a:cs typeface="Calibri" pitchFamily="34" charset="0"/>
              </a:rPr>
              <a:t> </a:t>
            </a:r>
          </a:p>
          <a:p>
            <a:pPr>
              <a:buNone/>
            </a:pPr>
            <a:r>
              <a:rPr lang="en-US" dirty="0">
                <a:latin typeface="Calibri" pitchFamily="34" charset="0"/>
                <a:cs typeface="Calibri" pitchFamily="34" charset="0"/>
              </a:rPr>
              <a:t> Model                          5      752884124      150576825     729.75    &lt;.0001</a:t>
            </a:r>
          </a:p>
          <a:p>
            <a:pPr>
              <a:buNone/>
            </a:pPr>
            <a:r>
              <a:rPr lang="en-US" dirty="0">
                <a:latin typeface="Calibri" pitchFamily="34" charset="0"/>
                <a:cs typeface="Calibri" pitchFamily="34" charset="0"/>
              </a:rPr>
              <a:t> Error                            18        3714140         206341</a:t>
            </a:r>
          </a:p>
          <a:p>
            <a:pPr>
              <a:buNone/>
            </a:pPr>
            <a:r>
              <a:rPr lang="en-US" dirty="0">
                <a:latin typeface="Calibri" pitchFamily="34" charset="0"/>
                <a:cs typeface="Calibri" pitchFamily="34" charset="0"/>
              </a:rPr>
              <a:t> Corrected Total          23      756598263</a:t>
            </a:r>
          </a:p>
          <a:p>
            <a:pPr>
              <a:buNone/>
            </a:pPr>
            <a:r>
              <a:rPr lang="en-US" dirty="0">
                <a:latin typeface="Calibri" pitchFamily="34" charset="0"/>
                <a:cs typeface="Calibri" pitchFamily="34" charset="0"/>
              </a:rPr>
              <a:t> </a:t>
            </a:r>
          </a:p>
          <a:p>
            <a:pPr>
              <a:buNone/>
            </a:pPr>
            <a:r>
              <a:rPr lang="en-US" dirty="0">
                <a:latin typeface="Calibri" pitchFamily="34" charset="0"/>
                <a:cs typeface="Calibri" pitchFamily="34" charset="0"/>
              </a:rPr>
              <a:t>                       Parameter     Standard</a:t>
            </a:r>
          </a:p>
          <a:p>
            <a:pPr>
              <a:buNone/>
            </a:pPr>
            <a:r>
              <a:rPr lang="en-US" dirty="0">
                <a:latin typeface="Calibri" pitchFamily="34" charset="0"/>
                <a:cs typeface="Calibri" pitchFamily="34" charset="0"/>
              </a:rPr>
              <a:t>Variable         Estimate        Error            Type II SS        F Value     Pr &gt; F</a:t>
            </a:r>
          </a:p>
          <a:p>
            <a:pPr>
              <a:buNone/>
            </a:pPr>
            <a:r>
              <a:rPr lang="en-US" dirty="0">
                <a:latin typeface="Calibri" pitchFamily="34" charset="0"/>
                <a:cs typeface="Calibri" pitchFamily="34" charset="0"/>
              </a:rPr>
              <a:t> </a:t>
            </a:r>
          </a:p>
          <a:p>
            <a:pPr>
              <a:buNone/>
            </a:pPr>
            <a:r>
              <a:rPr lang="en-US" dirty="0">
                <a:latin typeface="Calibri" pitchFamily="34" charset="0"/>
                <a:cs typeface="Calibri" pitchFamily="34" charset="0"/>
              </a:rPr>
              <a:t>Intercept       -56.46902    334.03660       5896.82319          0.03      0.8676</a:t>
            </a:r>
          </a:p>
          <a:p>
            <a:pPr>
              <a:buNone/>
            </a:pPr>
            <a:r>
              <a:rPr lang="en-US" dirty="0">
                <a:latin typeface="Calibri" pitchFamily="34" charset="0"/>
                <a:cs typeface="Calibri" pitchFamily="34" charset="0"/>
              </a:rPr>
              <a:t>x1                      1.01436          0.12791       12977481            62.89     &lt;.0001</a:t>
            </a:r>
          </a:p>
          <a:p>
            <a:pPr>
              <a:buNone/>
            </a:pPr>
            <a:r>
              <a:rPr lang="en-US" dirty="0">
                <a:latin typeface="Calibri" pitchFamily="34" charset="0"/>
                <a:cs typeface="Calibri" pitchFamily="34" charset="0"/>
              </a:rPr>
              <a:t>x2                      0.99385      5.62749            6435.74286       0.03       0.8618</a:t>
            </a:r>
          </a:p>
          <a:p>
            <a:pPr>
              <a:buNone/>
            </a:pPr>
            <a:r>
              <a:rPr lang="en-US" dirty="0">
                <a:latin typeface="Calibri" pitchFamily="34" charset="0"/>
                <a:cs typeface="Calibri" pitchFamily="34" charset="0"/>
              </a:rPr>
              <a:t>x3                      1.02445      0.76757             367562              1.78        0.1986</a:t>
            </a:r>
          </a:p>
          <a:p>
            <a:pPr>
              <a:buNone/>
            </a:pPr>
            <a:r>
              <a:rPr lang="en-US" dirty="0">
                <a:latin typeface="Calibri" pitchFamily="34" charset="0"/>
                <a:cs typeface="Calibri" pitchFamily="34" charset="0"/>
              </a:rPr>
              <a:t>x4                      3.05908      4.61017             90852               0.44        0.5154</a:t>
            </a:r>
          </a:p>
          <a:p>
            <a:pPr>
              <a:buNone/>
            </a:pPr>
            <a:r>
              <a:rPr lang="en-US" dirty="0">
                <a:latin typeface="Calibri" pitchFamily="34" charset="0"/>
                <a:cs typeface="Calibri" pitchFamily="34" charset="0"/>
              </a:rPr>
              <a:t>x5                      -0.21117      3.58888            714.40043        0.00        0.9537</a:t>
            </a:r>
          </a:p>
          <a:p>
            <a:pPr>
              <a:buNone/>
            </a:pPr>
            <a:r>
              <a:rPr lang="en-US" dirty="0">
                <a:latin typeface="Calibri" pitchFamily="34" charset="0"/>
                <a:cs typeface="Calibri" pitchFamily="34" charset="0"/>
              </a:rPr>
              <a:t> </a:t>
            </a:r>
          </a:p>
          <a:p>
            <a:pPr>
              <a:buNone/>
            </a:pPr>
            <a:r>
              <a:rPr lang="en-US" dirty="0">
                <a:latin typeface="Calibri" pitchFamily="34" charset="0"/>
                <a:cs typeface="Calibri" pitchFamily="34" charset="0"/>
              </a:rPr>
              <a:t>Bounds on condition number: 48.413, 684.12</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a:bodyPr>
          <a:lstStyle/>
          <a:p>
            <a:pPr>
              <a:buNone/>
            </a:pPr>
            <a:r>
              <a:rPr lang="en-US" dirty="0"/>
              <a:t>All variables have been entered into the model.</a:t>
            </a:r>
          </a:p>
          <a:p>
            <a:pPr>
              <a:buNone/>
            </a:pPr>
            <a:r>
              <a:rPr lang="en-US" dirty="0"/>
              <a:t>                            Summary of Forward Selection</a:t>
            </a:r>
          </a:p>
          <a:p>
            <a:pPr>
              <a:buNone/>
            </a:pPr>
            <a:r>
              <a:rPr lang="en-US" dirty="0"/>
              <a:t> </a:t>
            </a:r>
          </a:p>
          <a:p>
            <a:pPr>
              <a:buNone/>
            </a:pPr>
            <a:r>
              <a:rPr lang="en-US" sz="1800" dirty="0"/>
              <a:t>           Variable  Number    Partial      Model</a:t>
            </a:r>
          </a:p>
          <a:p>
            <a:pPr>
              <a:buNone/>
            </a:pPr>
            <a:r>
              <a:rPr lang="en-US" sz="1800" dirty="0"/>
              <a:t>Step  Entered     </a:t>
            </a:r>
            <a:r>
              <a:rPr lang="en-US" sz="1800" dirty="0" err="1"/>
              <a:t>Vars</a:t>
            </a:r>
            <a:r>
              <a:rPr lang="en-US" sz="1800" dirty="0"/>
              <a:t> In     R-Square </a:t>
            </a:r>
            <a:r>
              <a:rPr lang="en-US" sz="1800" dirty="0" err="1"/>
              <a:t>R-Square</a:t>
            </a:r>
            <a:r>
              <a:rPr lang="en-US" sz="1800" dirty="0"/>
              <a:t>       C(p)      </a:t>
            </a:r>
            <a:r>
              <a:rPr lang="en-US" sz="1800" dirty="0" err="1"/>
              <a:t>FValue</a:t>
            </a:r>
            <a:r>
              <a:rPr lang="en-US" sz="1800" dirty="0"/>
              <a:t>          Pr &gt; F</a:t>
            </a:r>
          </a:p>
          <a:p>
            <a:pPr>
              <a:buNone/>
            </a:pPr>
            <a:r>
              <a:rPr lang="en-US" sz="1800" dirty="0"/>
              <a:t> </a:t>
            </a:r>
          </a:p>
          <a:p>
            <a:pPr>
              <a:buNone/>
            </a:pPr>
            <a:r>
              <a:rPr lang="en-US" sz="2000" dirty="0">
                <a:latin typeface="Calibri" pitchFamily="34" charset="0"/>
                <a:cs typeface="Calibri" pitchFamily="34" charset="0"/>
              </a:rPr>
              <a:t>  1      x1                 1       0.9943       0.9943       0.9335      3831.55     &lt;.0001</a:t>
            </a:r>
          </a:p>
          <a:p>
            <a:pPr>
              <a:buNone/>
            </a:pPr>
            <a:r>
              <a:rPr lang="en-US" sz="2000" dirty="0">
                <a:latin typeface="Calibri" pitchFamily="34" charset="0"/>
                <a:cs typeface="Calibri" pitchFamily="34" charset="0"/>
              </a:rPr>
              <a:t>  2      x3                 2       0.0003      0.9946      1.7720       1.23           0.2793</a:t>
            </a:r>
          </a:p>
          <a:p>
            <a:pPr>
              <a:buNone/>
            </a:pPr>
            <a:r>
              <a:rPr lang="en-US" sz="2000" dirty="0">
                <a:latin typeface="Calibri" pitchFamily="34" charset="0"/>
                <a:cs typeface="Calibri" pitchFamily="34" charset="0"/>
              </a:rPr>
              <a:t>  3      x4                 3       0.0005      0.9951      2.0312       1.93            0.1799</a:t>
            </a:r>
          </a:p>
          <a:p>
            <a:pPr>
              <a:buNone/>
            </a:pPr>
            <a:r>
              <a:rPr lang="en-US" sz="2000" dirty="0">
                <a:latin typeface="Calibri" pitchFamily="34" charset="0"/>
                <a:cs typeface="Calibri" pitchFamily="34" charset="0"/>
              </a:rPr>
              <a:t>  4      x2                 4       0.0000      0.9951      4.0035       0.03            0.8660</a:t>
            </a:r>
          </a:p>
          <a:p>
            <a:pPr>
              <a:buNone/>
            </a:pPr>
            <a:r>
              <a:rPr lang="en-US" sz="2000" dirty="0">
                <a:latin typeface="Calibri" pitchFamily="34" charset="0"/>
                <a:cs typeface="Calibri" pitchFamily="34" charset="0"/>
              </a:rPr>
              <a:t>  5      x5                 5       0.0000      0.9951      6.0000       0.00             0.9537</a:t>
            </a:r>
          </a:p>
          <a:p>
            <a:pPr>
              <a:buNone/>
            </a:pPr>
            <a:r>
              <a:rPr lang="en-US" sz="2000" dirty="0">
                <a:latin typeface="Calibri" pitchFamily="34" charset="0"/>
                <a:cs typeface="Calibri" pitchFamily="34" charset="0"/>
              </a:rPr>
              <a:t>  </a:t>
            </a:r>
          </a:p>
          <a:p>
            <a:r>
              <a:rPr lang="en-US" sz="2000" dirty="0">
                <a:cs typeface="Calibri" pitchFamily="34" charset="0"/>
              </a:rPr>
              <a:t>Here X1 is important </a:t>
            </a:r>
            <a:r>
              <a:rPr lang="en-US" sz="2000" dirty="0" err="1">
                <a:cs typeface="Calibri" pitchFamily="34" charset="0"/>
              </a:rPr>
              <a:t>regressor</a:t>
            </a:r>
            <a:r>
              <a:rPr lang="en-US" sz="2000" dirty="0">
                <a:cs typeface="Calibri" pitchFamily="34" charset="0"/>
              </a:rPr>
              <a:t> among all.</a:t>
            </a:r>
          </a:p>
          <a:p>
            <a:endParaRPr lang="en-US" sz="2000" dirty="0"/>
          </a:p>
        </p:txBody>
      </p:sp>
      <p:sp>
        <p:nvSpPr>
          <p:cNvPr id="4" name="Oval 3"/>
          <p:cNvSpPr/>
          <p:nvPr/>
        </p:nvSpPr>
        <p:spPr>
          <a:xfrm>
            <a:off x="5029200" y="2590800"/>
            <a:ext cx="838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019800" y="2590800"/>
            <a:ext cx="10668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1219200"/>
          </a:xfrm>
        </p:spPr>
        <p:txBody>
          <a:bodyPr/>
          <a:lstStyle/>
          <a:p>
            <a:r>
              <a:rPr lang="en-US" dirty="0"/>
              <a:t>                 ABSTRACT</a:t>
            </a:r>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a:t>The project focuses on the relationship between the revenue earned through taxation and the expenses incurred in different purposes of development for the state such as rural, educational, unemployment, administrative and social by the Govt. of West Bengal.</a:t>
            </a:r>
          </a:p>
          <a:p>
            <a:r>
              <a:rPr lang="en-US" dirty="0"/>
              <a:t>Here we have taken various types of indirect taxes </a:t>
            </a:r>
            <a:r>
              <a:rPr lang="en-US" dirty="0" err="1"/>
              <a:t>viz</a:t>
            </a:r>
            <a:r>
              <a:rPr lang="en-US" dirty="0"/>
              <a:t>, sales tax(VAT+CST+WBST), property tax, coal </a:t>
            </a:r>
            <a:r>
              <a:rPr lang="en-US" dirty="0" err="1"/>
              <a:t>cess</a:t>
            </a:r>
            <a:r>
              <a:rPr lang="en-US" dirty="0"/>
              <a:t>, petrol </a:t>
            </a:r>
            <a:r>
              <a:rPr lang="en-US" dirty="0" err="1"/>
              <a:t>cess</a:t>
            </a:r>
            <a:r>
              <a:rPr lang="en-US" dirty="0"/>
              <a:t> and luxury tax for the financial year 1989-90 to 2012-13.</a:t>
            </a:r>
          </a:p>
          <a:p>
            <a:r>
              <a:rPr lang="en-US" dirty="0"/>
              <a:t>The data taken from the office of “Directorate of Commercial Taxes Government of West Bengal”.</a:t>
            </a:r>
          </a:p>
          <a:p>
            <a:r>
              <a:rPr lang="en-US" u="sng" dirty="0">
                <a:hlinkClick r:id="rId2"/>
              </a:rPr>
              <a:t>www.wbcomtax.nic.in</a:t>
            </a:r>
            <a:endParaRPr lang="en-US" u="sng" dirty="0"/>
          </a:p>
          <a:p>
            <a:pPr>
              <a:buNone/>
            </a:pPr>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fontScale="40000" lnSpcReduction="20000"/>
          </a:bodyPr>
          <a:lstStyle/>
          <a:p>
            <a:pPr>
              <a:buNone/>
            </a:pPr>
            <a:endParaRPr lang="en-US" sz="4200" dirty="0">
              <a:cs typeface="Calibri" pitchFamily="34" charset="0"/>
            </a:endParaRPr>
          </a:p>
          <a:p>
            <a:pPr>
              <a:buNone/>
            </a:pPr>
            <a:r>
              <a:rPr lang="en-US" sz="4200" dirty="0">
                <a:cs typeface="Calibri" pitchFamily="34" charset="0"/>
              </a:rPr>
              <a:t>                             </a:t>
            </a:r>
            <a:endParaRPr lang="en-US" sz="3300" dirty="0">
              <a:latin typeface="Calibri" pitchFamily="34" charset="0"/>
              <a:cs typeface="Calibri" pitchFamily="34" charset="0"/>
            </a:endParaRPr>
          </a:p>
          <a:p>
            <a:pPr>
              <a:buNone/>
            </a:pPr>
            <a:r>
              <a:rPr lang="en-US" sz="3400" b="1" dirty="0"/>
              <a:t>proc</a:t>
            </a:r>
            <a:r>
              <a:rPr lang="en-US" sz="3400" dirty="0"/>
              <a:t> </a:t>
            </a:r>
            <a:r>
              <a:rPr lang="en-US" sz="3400" b="1" dirty="0" err="1"/>
              <a:t>reg</a:t>
            </a:r>
            <a:r>
              <a:rPr lang="en-US" sz="3400" dirty="0"/>
              <a:t> data = exp;</a:t>
            </a:r>
          </a:p>
          <a:p>
            <a:pPr>
              <a:buNone/>
            </a:pPr>
            <a:r>
              <a:rPr lang="en-US" sz="3400" dirty="0"/>
              <a:t> model y = x1;</a:t>
            </a:r>
          </a:p>
          <a:p>
            <a:pPr>
              <a:buNone/>
            </a:pPr>
            <a:r>
              <a:rPr lang="en-US" sz="3400" b="1" dirty="0"/>
              <a:t>run</a:t>
            </a:r>
            <a:r>
              <a:rPr lang="en-US" sz="3400" dirty="0"/>
              <a:t>;</a:t>
            </a:r>
            <a:endParaRPr lang="en-US" sz="3300" dirty="0">
              <a:latin typeface="Calibri" pitchFamily="34" charset="0"/>
              <a:cs typeface="Calibri" pitchFamily="34" charset="0"/>
            </a:endParaRPr>
          </a:p>
          <a:p>
            <a:pPr>
              <a:buNone/>
            </a:pPr>
            <a:r>
              <a:rPr lang="en-US" dirty="0">
                <a:latin typeface="Calibri" pitchFamily="34" charset="0"/>
                <a:cs typeface="Calibri" pitchFamily="34" charset="0"/>
              </a:rPr>
              <a:t> </a:t>
            </a:r>
          </a:p>
          <a:p>
            <a:pPr algn="ctr">
              <a:buNone/>
            </a:pPr>
            <a:r>
              <a:rPr lang="en-US" sz="3400" dirty="0">
                <a:solidFill>
                  <a:schemeClr val="accent1"/>
                </a:solidFill>
                <a:latin typeface="Calibri" pitchFamily="34" charset="0"/>
                <a:cs typeface="Calibri" pitchFamily="34" charset="0"/>
              </a:rPr>
              <a:t>The SAS System</a:t>
            </a:r>
          </a:p>
          <a:p>
            <a:pPr algn="ctr">
              <a:buNone/>
            </a:pPr>
            <a:r>
              <a:rPr lang="en-US" sz="3400" dirty="0">
                <a:solidFill>
                  <a:schemeClr val="accent1"/>
                </a:solidFill>
                <a:latin typeface="Calibri" pitchFamily="34" charset="0"/>
                <a:cs typeface="Calibri" pitchFamily="34" charset="0"/>
              </a:rPr>
              <a:t>Least Squares Analysis</a:t>
            </a:r>
          </a:p>
          <a:p>
            <a:pPr algn="ctr">
              <a:buNone/>
            </a:pPr>
            <a:r>
              <a:rPr lang="en-US" sz="3400" dirty="0">
                <a:solidFill>
                  <a:schemeClr val="accent1"/>
                </a:solidFill>
                <a:latin typeface="Calibri" pitchFamily="34" charset="0"/>
                <a:cs typeface="Calibri" pitchFamily="34" charset="0"/>
              </a:rPr>
              <a:t>The REG Procedure</a:t>
            </a:r>
          </a:p>
          <a:p>
            <a:pPr algn="ctr">
              <a:buNone/>
            </a:pPr>
            <a:r>
              <a:rPr lang="en-US" sz="3400" dirty="0">
                <a:solidFill>
                  <a:schemeClr val="accent1"/>
                </a:solidFill>
                <a:latin typeface="Calibri" pitchFamily="34" charset="0"/>
                <a:cs typeface="Calibri" pitchFamily="34" charset="0"/>
              </a:rPr>
              <a:t>Model: MODEL1</a:t>
            </a:r>
          </a:p>
          <a:p>
            <a:pPr algn="ctr">
              <a:buNone/>
            </a:pPr>
            <a:r>
              <a:rPr lang="en-US" sz="3400" dirty="0">
                <a:solidFill>
                  <a:schemeClr val="accent1"/>
                </a:solidFill>
                <a:latin typeface="Calibri" pitchFamily="34" charset="0"/>
                <a:cs typeface="Calibri" pitchFamily="34" charset="0"/>
              </a:rPr>
              <a:t>Dependent Variable: y</a:t>
            </a:r>
          </a:p>
          <a:p>
            <a:pPr algn="ctr">
              <a:buNone/>
            </a:pPr>
            <a:r>
              <a:rPr lang="en-US" sz="3400" dirty="0">
                <a:latin typeface="Calibri" pitchFamily="34" charset="0"/>
                <a:cs typeface="Calibri" pitchFamily="34" charset="0"/>
              </a:rPr>
              <a:t> </a:t>
            </a:r>
          </a:p>
          <a:p>
            <a:pPr algn="ctr">
              <a:buNone/>
            </a:pPr>
            <a:r>
              <a:rPr lang="en-US" sz="3400" dirty="0">
                <a:latin typeface="Calibri" pitchFamily="34" charset="0"/>
                <a:cs typeface="Calibri" pitchFamily="34" charset="0"/>
              </a:rPr>
              <a:t>Number of Observations Read          24</a:t>
            </a:r>
          </a:p>
          <a:p>
            <a:pPr algn="ctr">
              <a:buNone/>
            </a:pPr>
            <a:r>
              <a:rPr lang="en-US" sz="3400" dirty="0">
                <a:latin typeface="Calibri" pitchFamily="34" charset="0"/>
                <a:cs typeface="Calibri" pitchFamily="34" charset="0"/>
              </a:rPr>
              <a:t>Number of Observations Used          24</a:t>
            </a:r>
          </a:p>
          <a:p>
            <a:pPr>
              <a:buNone/>
            </a:pPr>
            <a:r>
              <a:rPr lang="en-US" sz="3400" dirty="0">
                <a:latin typeface="Calibri" pitchFamily="34" charset="0"/>
                <a:cs typeface="Calibri" pitchFamily="34" charset="0"/>
              </a:rPr>
              <a:t> </a:t>
            </a:r>
            <a:endParaRPr lang="en-US" sz="4000" dirty="0">
              <a:solidFill>
                <a:srgbClr val="0070C0"/>
              </a:solidFill>
              <a:latin typeface="Calibri" pitchFamily="34" charset="0"/>
              <a:cs typeface="Calibri" pitchFamily="34" charset="0"/>
            </a:endParaRPr>
          </a:p>
          <a:p>
            <a:pPr>
              <a:buNone/>
            </a:pPr>
            <a:r>
              <a:rPr lang="en-US" sz="4000" dirty="0">
                <a:solidFill>
                  <a:srgbClr val="0070C0"/>
                </a:solidFill>
                <a:latin typeface="Calibri" pitchFamily="34" charset="0"/>
                <a:cs typeface="Calibri" pitchFamily="34" charset="0"/>
              </a:rPr>
              <a:t>                                                               Sum of                      Mean</a:t>
            </a:r>
          </a:p>
          <a:p>
            <a:pPr>
              <a:buNone/>
            </a:pPr>
            <a:r>
              <a:rPr lang="en-US" sz="4000" dirty="0">
                <a:solidFill>
                  <a:srgbClr val="0070C0"/>
                </a:solidFill>
                <a:latin typeface="Calibri" pitchFamily="34" charset="0"/>
                <a:cs typeface="Calibri" pitchFamily="34" charset="0"/>
              </a:rPr>
              <a:t>                Source           DF                 Squares                    Square                     F Value        Pr &gt; F</a:t>
            </a:r>
          </a:p>
          <a:p>
            <a:pPr>
              <a:buNone/>
            </a:pPr>
            <a:r>
              <a:rPr lang="en-US" sz="2900" dirty="0">
                <a:latin typeface="Calibri" pitchFamily="34" charset="0"/>
                <a:cs typeface="Calibri" pitchFamily="34" charset="0"/>
              </a:rPr>
              <a:t>                        </a:t>
            </a:r>
            <a:r>
              <a:rPr lang="en-US" sz="3500" dirty="0">
                <a:latin typeface="Calibri" pitchFamily="34" charset="0"/>
                <a:cs typeface="Calibri" pitchFamily="34" charset="0"/>
              </a:rPr>
              <a:t>Model             1                   752278828               752278828                         3831.55         &lt;.0001</a:t>
            </a:r>
          </a:p>
          <a:p>
            <a:pPr>
              <a:buNone/>
            </a:pPr>
            <a:r>
              <a:rPr lang="en-US" sz="3500" dirty="0">
                <a:latin typeface="Calibri" pitchFamily="34" charset="0"/>
                <a:cs typeface="Calibri" pitchFamily="34" charset="0"/>
              </a:rPr>
              <a:t>                         Error             22                    4319435                   196338</a:t>
            </a:r>
          </a:p>
          <a:p>
            <a:pPr>
              <a:buNone/>
            </a:pPr>
            <a:r>
              <a:rPr lang="en-US" sz="3500" dirty="0">
                <a:latin typeface="Calibri" pitchFamily="34" charset="0"/>
                <a:cs typeface="Calibri" pitchFamily="34" charset="0"/>
              </a:rPr>
              <a:t>                 Corrected Total  23            756598263</a:t>
            </a:r>
          </a:p>
          <a:p>
            <a:pPr>
              <a:buNone/>
            </a:pPr>
            <a:r>
              <a:rPr lang="en-US" sz="3500" dirty="0">
                <a:latin typeface="Calibri" pitchFamily="34" charset="0"/>
                <a:cs typeface="Calibri" pitchFamily="34" charset="0"/>
              </a:rPr>
              <a:t> </a:t>
            </a:r>
          </a:p>
          <a:p>
            <a:pPr algn="ctr">
              <a:buNone/>
            </a:pPr>
            <a:r>
              <a:rPr lang="en-US" sz="4000" dirty="0">
                <a:latin typeface="Calibri" pitchFamily="34" charset="0"/>
                <a:cs typeface="Calibri" pitchFamily="34" charset="0"/>
              </a:rPr>
              <a:t>Root MSE                  443.10038    R-Square     0.9943</a:t>
            </a:r>
          </a:p>
          <a:p>
            <a:pPr algn="ctr">
              <a:buNone/>
            </a:pPr>
            <a:r>
              <a:rPr lang="en-US" sz="4000" dirty="0">
                <a:latin typeface="Calibri" pitchFamily="34" charset="0"/>
                <a:cs typeface="Calibri" pitchFamily="34" charset="0"/>
              </a:rPr>
              <a:t>Dependent Mean     6804.04125    </a:t>
            </a:r>
            <a:r>
              <a:rPr lang="en-US" sz="4000" dirty="0" err="1">
                <a:latin typeface="Calibri" pitchFamily="34" charset="0"/>
                <a:cs typeface="Calibri" pitchFamily="34" charset="0"/>
              </a:rPr>
              <a:t>Adj</a:t>
            </a:r>
            <a:r>
              <a:rPr lang="en-US" sz="4000" dirty="0">
                <a:latin typeface="Calibri" pitchFamily="34" charset="0"/>
                <a:cs typeface="Calibri" pitchFamily="34" charset="0"/>
              </a:rPr>
              <a:t> R-Sq     0.9940</a:t>
            </a:r>
          </a:p>
          <a:p>
            <a:pPr algn="ctr">
              <a:buNone/>
            </a:pPr>
            <a:r>
              <a:rPr lang="en-US" sz="4000" dirty="0">
                <a:latin typeface="Calibri" pitchFamily="34" charset="0"/>
                <a:cs typeface="Calibri" pitchFamily="34" charset="0"/>
              </a:rPr>
              <a:t>        </a:t>
            </a:r>
            <a:r>
              <a:rPr lang="en-US" sz="4000" dirty="0" err="1">
                <a:latin typeface="Calibri" pitchFamily="34" charset="0"/>
                <a:cs typeface="Calibri" pitchFamily="34" charset="0"/>
              </a:rPr>
              <a:t>Coeff</a:t>
            </a:r>
            <a:r>
              <a:rPr lang="en-US" sz="4000" dirty="0">
                <a:latin typeface="Calibri" pitchFamily="34" charset="0"/>
                <a:cs typeface="Calibri" pitchFamily="34" charset="0"/>
              </a:rPr>
              <a:t> </a:t>
            </a:r>
            <a:r>
              <a:rPr lang="en-US" sz="4000" dirty="0" err="1">
                <a:latin typeface="Calibri" pitchFamily="34" charset="0"/>
                <a:cs typeface="Calibri" pitchFamily="34" charset="0"/>
              </a:rPr>
              <a:t>Var</a:t>
            </a:r>
            <a:r>
              <a:rPr lang="en-US" sz="4000" dirty="0">
                <a:latin typeface="Calibri" pitchFamily="34" charset="0"/>
                <a:cs typeface="Calibri" pitchFamily="34" charset="0"/>
              </a:rPr>
              <a:t>           6.51231</a:t>
            </a:r>
          </a:p>
          <a:p>
            <a:pPr algn="ctr">
              <a:buNone/>
            </a:pPr>
            <a:r>
              <a:rPr lang="en-US" sz="4000" dirty="0">
                <a:latin typeface="Calibri" pitchFamily="34" charset="0"/>
                <a:cs typeface="Calibri" pitchFamily="34" charset="0"/>
              </a:rPr>
              <a:t> </a:t>
            </a:r>
          </a:p>
          <a:p>
            <a:pPr>
              <a:buNone/>
            </a:pPr>
            <a:br>
              <a:rPr lang="en-US" dirty="0">
                <a:latin typeface="Calibri" pitchFamily="34" charset="0"/>
                <a:cs typeface="Calibri" pitchFamily="34" charset="0"/>
              </a:rPr>
            </a:br>
            <a:r>
              <a:rPr lang="en-US" dirty="0">
                <a:latin typeface="Calibri" pitchFamily="34" charset="0"/>
                <a:cs typeface="Calibri" pitchFamily="34" charset="0"/>
              </a:rPr>
              <a:t> </a:t>
            </a:r>
          </a:p>
          <a:p>
            <a:endParaRPr lang="en-US" dirty="0"/>
          </a:p>
        </p:txBody>
      </p:sp>
      <p:sp>
        <p:nvSpPr>
          <p:cNvPr id="4" name="Oval 3"/>
          <p:cNvSpPr/>
          <p:nvPr/>
        </p:nvSpPr>
        <p:spPr>
          <a:xfrm>
            <a:off x="5105400" y="4572000"/>
            <a:ext cx="1752600"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lnSpcReduction="10000"/>
          </a:bodyPr>
          <a:lstStyle/>
          <a:p>
            <a:pPr>
              <a:buNone/>
            </a:pPr>
            <a:r>
              <a:rPr lang="en-US" sz="2000" dirty="0">
                <a:latin typeface="Calibri" pitchFamily="34" charset="0"/>
                <a:cs typeface="Calibri" pitchFamily="34" charset="0"/>
              </a:rPr>
              <a:t>                               </a:t>
            </a:r>
          </a:p>
          <a:p>
            <a:pPr>
              <a:buNone/>
            </a:pPr>
            <a:r>
              <a:rPr lang="en-US" sz="2000" dirty="0">
                <a:latin typeface="Calibri" pitchFamily="34" charset="0"/>
                <a:cs typeface="Calibri" pitchFamily="34" charset="0"/>
              </a:rPr>
              <a:t>                                     Parameter       Standard</a:t>
            </a:r>
          </a:p>
          <a:p>
            <a:pPr>
              <a:buNone/>
            </a:pPr>
            <a:r>
              <a:rPr lang="en-US" sz="2000" dirty="0">
                <a:latin typeface="Calibri" pitchFamily="34" charset="0"/>
                <a:cs typeface="Calibri" pitchFamily="34" charset="0"/>
              </a:rPr>
              <a:t>    Variable     DF       Estimate          Error          t Value    Pr &gt; |t|</a:t>
            </a:r>
          </a:p>
          <a:p>
            <a:pPr>
              <a:buNone/>
            </a:pPr>
            <a:r>
              <a:rPr lang="en-US" sz="2000" dirty="0">
                <a:latin typeface="Calibri" pitchFamily="34" charset="0"/>
                <a:cs typeface="Calibri" pitchFamily="34" charset="0"/>
              </a:rPr>
              <a:t> </a:t>
            </a:r>
          </a:p>
          <a:p>
            <a:pPr>
              <a:buNone/>
            </a:pPr>
            <a:r>
              <a:rPr lang="en-US" sz="2000" dirty="0">
                <a:latin typeface="Calibri" pitchFamily="34" charset="0"/>
                <a:cs typeface="Calibri" pitchFamily="34" charset="0"/>
              </a:rPr>
              <a:t>   Intercept     1       76.76007      141.39390          0.54      0.5927</a:t>
            </a:r>
          </a:p>
          <a:p>
            <a:pPr>
              <a:buNone/>
            </a:pPr>
            <a:r>
              <a:rPr lang="en-US" sz="2000" dirty="0">
                <a:latin typeface="Calibri" pitchFamily="34" charset="0"/>
                <a:cs typeface="Calibri" pitchFamily="34" charset="0"/>
              </a:rPr>
              <a:t>        x1            1        1.19585        0.01932           61.90      &lt;.0001</a:t>
            </a:r>
          </a:p>
          <a:p>
            <a:pPr>
              <a:buNone/>
            </a:pPr>
            <a:r>
              <a:rPr lang="en-US" sz="2000" b="1" dirty="0">
                <a:solidFill>
                  <a:srgbClr val="0070C0"/>
                </a:solidFill>
              </a:rPr>
              <a:t>proc</a:t>
            </a:r>
            <a:r>
              <a:rPr lang="en-US" sz="2000" dirty="0">
                <a:solidFill>
                  <a:srgbClr val="0070C0"/>
                </a:solidFill>
              </a:rPr>
              <a:t> </a:t>
            </a:r>
            <a:r>
              <a:rPr lang="en-US" sz="2000" b="1" dirty="0" err="1">
                <a:solidFill>
                  <a:srgbClr val="0070C0"/>
                </a:solidFill>
              </a:rPr>
              <a:t>reg</a:t>
            </a:r>
            <a:r>
              <a:rPr lang="en-US" sz="2000" dirty="0">
                <a:solidFill>
                  <a:srgbClr val="0070C0"/>
                </a:solidFill>
              </a:rPr>
              <a:t> data = exp;</a:t>
            </a:r>
          </a:p>
          <a:p>
            <a:pPr>
              <a:buNone/>
            </a:pPr>
            <a:r>
              <a:rPr lang="en-US" sz="2000" dirty="0">
                <a:solidFill>
                  <a:srgbClr val="0070C0"/>
                </a:solidFill>
              </a:rPr>
              <a:t> model y = x1 x11 ;</a:t>
            </a:r>
          </a:p>
          <a:p>
            <a:pPr>
              <a:buNone/>
            </a:pPr>
            <a:r>
              <a:rPr lang="en-US" sz="2000" b="1" dirty="0">
                <a:solidFill>
                  <a:srgbClr val="0070C0"/>
                </a:solidFill>
              </a:rPr>
              <a:t>run</a:t>
            </a:r>
            <a:r>
              <a:rPr lang="en-US" sz="2000" dirty="0">
                <a:solidFill>
                  <a:srgbClr val="0070C0"/>
                </a:solidFill>
              </a:rPr>
              <a:t>;</a:t>
            </a:r>
          </a:p>
          <a:p>
            <a:pPr>
              <a:buNone/>
            </a:pPr>
            <a:endParaRPr lang="en-US" sz="2000" dirty="0">
              <a:latin typeface="Calibri" pitchFamily="34" charset="0"/>
              <a:cs typeface="Calibri" pitchFamily="34" charset="0"/>
            </a:endParaRPr>
          </a:p>
          <a:p>
            <a:pPr algn="ctr">
              <a:buNone/>
            </a:pPr>
            <a:r>
              <a:rPr lang="en-US" sz="2000" dirty="0">
                <a:solidFill>
                  <a:schemeClr val="accent1"/>
                </a:solidFill>
                <a:latin typeface="Calibri" pitchFamily="34" charset="0"/>
                <a:cs typeface="Calibri" pitchFamily="34" charset="0"/>
              </a:rPr>
              <a:t>The SAS System</a:t>
            </a:r>
          </a:p>
          <a:p>
            <a:pPr algn="ctr">
              <a:buNone/>
            </a:pPr>
            <a:r>
              <a:rPr lang="en-US" sz="2000" dirty="0">
                <a:solidFill>
                  <a:schemeClr val="accent1"/>
                </a:solidFill>
                <a:latin typeface="Calibri" pitchFamily="34" charset="0"/>
                <a:cs typeface="Calibri" pitchFamily="34" charset="0"/>
              </a:rPr>
              <a:t>Least Squares Analysis</a:t>
            </a:r>
          </a:p>
          <a:p>
            <a:pPr algn="ctr">
              <a:buNone/>
            </a:pPr>
            <a:r>
              <a:rPr lang="en-US" sz="2000" dirty="0">
                <a:solidFill>
                  <a:schemeClr val="accent1"/>
                </a:solidFill>
                <a:latin typeface="Calibri" pitchFamily="34" charset="0"/>
                <a:cs typeface="Calibri" pitchFamily="34" charset="0"/>
              </a:rPr>
              <a:t>The REG Procedure</a:t>
            </a:r>
          </a:p>
          <a:p>
            <a:pPr algn="ctr">
              <a:buNone/>
            </a:pPr>
            <a:r>
              <a:rPr lang="en-US" sz="2000" dirty="0">
                <a:solidFill>
                  <a:schemeClr val="accent1"/>
                </a:solidFill>
                <a:latin typeface="Calibri" pitchFamily="34" charset="0"/>
                <a:cs typeface="Calibri" pitchFamily="34" charset="0"/>
              </a:rPr>
              <a:t>Dependent Variable: y</a:t>
            </a:r>
          </a:p>
          <a:p>
            <a:pPr>
              <a:buNone/>
            </a:pPr>
            <a:r>
              <a:rPr lang="en-US" sz="2000" dirty="0">
                <a:latin typeface="Calibri" pitchFamily="34" charset="0"/>
                <a:cs typeface="Calibri" pitchFamily="34" charset="0"/>
              </a:rPr>
              <a:t> </a:t>
            </a:r>
          </a:p>
          <a:p>
            <a:pPr algn="ctr">
              <a:buNone/>
            </a:pPr>
            <a:r>
              <a:rPr lang="en-US" sz="2000" dirty="0">
                <a:latin typeface="Calibri" pitchFamily="34" charset="0"/>
                <a:cs typeface="Calibri" pitchFamily="34" charset="0"/>
              </a:rPr>
              <a:t>  Number of Observations Read          24</a:t>
            </a:r>
          </a:p>
          <a:p>
            <a:pPr algn="ctr">
              <a:buNone/>
            </a:pPr>
            <a:r>
              <a:rPr lang="en-US" sz="2000" dirty="0">
                <a:latin typeface="Calibri" pitchFamily="34" charset="0"/>
                <a:cs typeface="Calibri" pitchFamily="34" charset="0"/>
              </a:rPr>
              <a:t>  Number of Observations Used          24</a:t>
            </a:r>
          </a:p>
          <a:p>
            <a:pPr algn="ctr">
              <a:buNone/>
            </a:pPr>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Autofit/>
          </a:bodyPr>
          <a:lstStyle/>
          <a:p>
            <a:pPr>
              <a:buNone/>
            </a:pPr>
            <a:r>
              <a:rPr lang="en-US" sz="1200" dirty="0">
                <a:latin typeface="Calibri" pitchFamily="34" charset="0"/>
                <a:cs typeface="Calibri" pitchFamily="34" charset="0"/>
              </a:rPr>
              <a:t> </a:t>
            </a:r>
            <a:endParaRPr lang="en-US" sz="1600" dirty="0">
              <a:latin typeface="Calibri" pitchFamily="34" charset="0"/>
              <a:cs typeface="Calibri" pitchFamily="34" charset="0"/>
            </a:endParaRPr>
          </a:p>
          <a:p>
            <a:pPr>
              <a:buNone/>
            </a:pPr>
            <a:r>
              <a:rPr lang="en-US" sz="1600" dirty="0">
                <a:solidFill>
                  <a:srgbClr val="0070C0"/>
                </a:solidFill>
                <a:latin typeface="Calibri" pitchFamily="34" charset="0"/>
                <a:cs typeface="Calibri" pitchFamily="34" charset="0"/>
              </a:rPr>
              <a:t>                                                    Sum of           Mean</a:t>
            </a:r>
          </a:p>
          <a:p>
            <a:pPr>
              <a:buNone/>
            </a:pPr>
            <a:r>
              <a:rPr lang="en-US" sz="1600" dirty="0">
                <a:solidFill>
                  <a:srgbClr val="0070C0"/>
                </a:solidFill>
                <a:latin typeface="Calibri" pitchFamily="34" charset="0"/>
                <a:cs typeface="Calibri" pitchFamily="34" charset="0"/>
              </a:rPr>
              <a:t>      Source                   DF        Squares         Square    F Value    Pr &gt; F</a:t>
            </a:r>
          </a:p>
          <a:p>
            <a:pPr>
              <a:buNone/>
            </a:pPr>
            <a:r>
              <a:rPr lang="en-US" sz="1600" dirty="0">
                <a:latin typeface="Calibri" pitchFamily="34" charset="0"/>
                <a:cs typeface="Calibri" pitchFamily="34" charset="0"/>
              </a:rPr>
              <a:t> </a:t>
            </a:r>
          </a:p>
          <a:p>
            <a:pPr>
              <a:buNone/>
            </a:pPr>
            <a:r>
              <a:rPr lang="en-US" sz="1600" dirty="0">
                <a:latin typeface="Calibri" pitchFamily="34" charset="0"/>
                <a:cs typeface="Calibri" pitchFamily="34" charset="0"/>
              </a:rPr>
              <a:t>      Model                     2      752280124      376140062    1829.25    &lt;.0001</a:t>
            </a:r>
          </a:p>
          <a:p>
            <a:pPr>
              <a:buNone/>
            </a:pPr>
            <a:r>
              <a:rPr lang="en-US" sz="1600" dirty="0">
                <a:latin typeface="Calibri" pitchFamily="34" charset="0"/>
                <a:cs typeface="Calibri" pitchFamily="34" charset="0"/>
              </a:rPr>
              <a:t>      Error                       21        4318139         205626</a:t>
            </a:r>
          </a:p>
          <a:p>
            <a:pPr>
              <a:buNone/>
            </a:pPr>
            <a:r>
              <a:rPr lang="en-US" sz="1600" dirty="0">
                <a:latin typeface="Calibri" pitchFamily="34" charset="0"/>
                <a:cs typeface="Calibri" pitchFamily="34" charset="0"/>
              </a:rPr>
              <a:t>      Corrected Total      23      756598263</a:t>
            </a:r>
          </a:p>
          <a:p>
            <a:pPr>
              <a:buNone/>
            </a:pPr>
            <a:r>
              <a:rPr lang="en-US" sz="1600" dirty="0">
                <a:latin typeface="Calibri" pitchFamily="34" charset="0"/>
                <a:cs typeface="Calibri" pitchFamily="34" charset="0"/>
              </a:rPr>
              <a:t> </a:t>
            </a:r>
          </a:p>
          <a:p>
            <a:pPr algn="ctr">
              <a:buNone/>
            </a:pPr>
            <a:r>
              <a:rPr lang="en-US" sz="1600" dirty="0">
                <a:latin typeface="Calibri" pitchFamily="34" charset="0"/>
                <a:cs typeface="Calibri" pitchFamily="34" charset="0"/>
              </a:rPr>
              <a:t>Root MSE                  453.45965      R-Square     0.9943</a:t>
            </a:r>
          </a:p>
          <a:p>
            <a:pPr algn="ctr">
              <a:buNone/>
            </a:pPr>
            <a:r>
              <a:rPr lang="en-US" sz="1600" dirty="0">
                <a:latin typeface="Calibri" pitchFamily="34" charset="0"/>
                <a:cs typeface="Calibri" pitchFamily="34" charset="0"/>
              </a:rPr>
              <a:t>Dependent Mean     6804.04125    </a:t>
            </a:r>
            <a:r>
              <a:rPr lang="en-US" sz="1600" dirty="0" err="1">
                <a:latin typeface="Calibri" pitchFamily="34" charset="0"/>
                <a:cs typeface="Calibri" pitchFamily="34" charset="0"/>
              </a:rPr>
              <a:t>Adj</a:t>
            </a:r>
            <a:r>
              <a:rPr lang="en-US" sz="1600" dirty="0">
                <a:latin typeface="Calibri" pitchFamily="34" charset="0"/>
                <a:cs typeface="Calibri" pitchFamily="34" charset="0"/>
              </a:rPr>
              <a:t> R-Sq     0.9937</a:t>
            </a:r>
          </a:p>
          <a:p>
            <a:pPr algn="ctr">
              <a:buNone/>
            </a:pPr>
            <a:r>
              <a:rPr lang="en-US" sz="1600" dirty="0">
                <a:latin typeface="Calibri" pitchFamily="34" charset="0"/>
                <a:cs typeface="Calibri" pitchFamily="34" charset="0"/>
              </a:rPr>
              <a:t>          </a:t>
            </a:r>
            <a:r>
              <a:rPr lang="en-US" sz="1600" dirty="0" err="1">
                <a:latin typeface="Calibri" pitchFamily="34" charset="0"/>
                <a:cs typeface="Calibri" pitchFamily="34" charset="0"/>
              </a:rPr>
              <a:t>Coeff</a:t>
            </a:r>
            <a:r>
              <a:rPr lang="en-US" sz="1600" dirty="0">
                <a:latin typeface="Calibri" pitchFamily="34" charset="0"/>
                <a:cs typeface="Calibri" pitchFamily="34" charset="0"/>
              </a:rPr>
              <a:t> </a:t>
            </a:r>
            <a:r>
              <a:rPr lang="en-US" sz="1600" dirty="0" err="1">
                <a:latin typeface="Calibri" pitchFamily="34" charset="0"/>
                <a:cs typeface="Calibri" pitchFamily="34" charset="0"/>
              </a:rPr>
              <a:t>Var</a:t>
            </a:r>
            <a:r>
              <a:rPr lang="en-US" sz="1600" dirty="0">
                <a:latin typeface="Calibri" pitchFamily="34" charset="0"/>
                <a:cs typeface="Calibri" pitchFamily="34" charset="0"/>
              </a:rPr>
              <a:t>             6.66456</a:t>
            </a:r>
          </a:p>
          <a:p>
            <a:pPr>
              <a:buNone/>
            </a:pPr>
            <a:r>
              <a:rPr lang="en-US" sz="1600" dirty="0">
                <a:solidFill>
                  <a:srgbClr val="0070C0"/>
                </a:solidFill>
                <a:latin typeface="Calibri" pitchFamily="34" charset="0"/>
                <a:cs typeface="Calibri" pitchFamily="34" charset="0"/>
              </a:rPr>
              <a:t> </a:t>
            </a:r>
          </a:p>
          <a:p>
            <a:pPr>
              <a:buNone/>
            </a:pPr>
            <a:r>
              <a:rPr lang="en-US" sz="1600" dirty="0">
                <a:solidFill>
                  <a:srgbClr val="0070C0"/>
                </a:solidFill>
                <a:latin typeface="Calibri" pitchFamily="34" charset="0"/>
                <a:cs typeface="Calibri" pitchFamily="34" charset="0"/>
              </a:rPr>
              <a:t>                                                       Parameter                   Standard</a:t>
            </a:r>
          </a:p>
          <a:p>
            <a:pPr>
              <a:buNone/>
            </a:pPr>
            <a:r>
              <a:rPr lang="en-US" sz="1600" dirty="0">
                <a:solidFill>
                  <a:srgbClr val="0070C0"/>
                </a:solidFill>
                <a:latin typeface="Calibri" pitchFamily="34" charset="0"/>
                <a:cs typeface="Calibri" pitchFamily="34" charset="0"/>
              </a:rPr>
              <a:t>                  Variable           DF       Estimate          Error             t Value     Pr &gt; |t|</a:t>
            </a:r>
          </a:p>
          <a:p>
            <a:pPr>
              <a:buNone/>
            </a:pPr>
            <a:r>
              <a:rPr lang="en-US" sz="1600" dirty="0">
                <a:latin typeface="Calibri" pitchFamily="34" charset="0"/>
                <a:cs typeface="Calibri" pitchFamily="34" charset="0"/>
              </a:rPr>
              <a:t> </a:t>
            </a:r>
          </a:p>
          <a:p>
            <a:pPr>
              <a:buNone/>
            </a:pPr>
            <a:r>
              <a:rPr lang="en-US" sz="1600" dirty="0">
                <a:latin typeface="Calibri" pitchFamily="34" charset="0"/>
                <a:cs typeface="Calibri" pitchFamily="34" charset="0"/>
              </a:rPr>
              <a:t>                  Intercept          1       91.44883           234.87970         0.39        0.7009</a:t>
            </a:r>
          </a:p>
          <a:p>
            <a:pPr>
              <a:buNone/>
            </a:pPr>
            <a:r>
              <a:rPr lang="en-US" sz="1600" dirty="0">
                <a:latin typeface="Calibri" pitchFamily="34" charset="0"/>
                <a:cs typeface="Calibri" pitchFamily="34" charset="0"/>
              </a:rPr>
              <a:t>                  x1                       1        1.19018             0.07404             16.08      &lt;.0001</a:t>
            </a:r>
          </a:p>
          <a:p>
            <a:pPr>
              <a:buNone/>
            </a:pPr>
            <a:r>
              <a:rPr lang="en-US" sz="1600" dirty="0">
                <a:latin typeface="Calibri" pitchFamily="34" charset="0"/>
                <a:cs typeface="Calibri" pitchFamily="34" charset="0"/>
              </a:rPr>
              <a:t>                x11                      1    3.206789E-7       0.00000404       0.08      0.9375</a:t>
            </a:r>
          </a:p>
          <a:p>
            <a:pPr>
              <a:buNone/>
            </a:pPr>
            <a:r>
              <a:rPr lang="en-US" sz="2000" dirty="0">
                <a:solidFill>
                  <a:schemeClr val="accent4">
                    <a:lumMod val="75000"/>
                  </a:schemeClr>
                </a:solidFill>
                <a:latin typeface="Calibri" pitchFamily="34" charset="0"/>
                <a:cs typeface="Calibri" pitchFamily="34" charset="0"/>
              </a:rPr>
              <a:t>           Hence the final model is y^</a:t>
            </a:r>
            <a:r>
              <a:rPr lang="en-US" sz="2000" baseline="-25000" dirty="0">
                <a:solidFill>
                  <a:schemeClr val="accent4">
                    <a:lumMod val="75000"/>
                  </a:schemeClr>
                </a:solidFill>
                <a:latin typeface="Calibri" pitchFamily="34" charset="0"/>
                <a:cs typeface="Calibri" pitchFamily="34" charset="0"/>
              </a:rPr>
              <a:t> </a:t>
            </a:r>
            <a:r>
              <a:rPr lang="en-US" sz="2000" dirty="0">
                <a:solidFill>
                  <a:schemeClr val="accent4">
                    <a:lumMod val="75000"/>
                  </a:schemeClr>
                </a:solidFill>
                <a:latin typeface="Calibri" pitchFamily="34" charset="0"/>
                <a:cs typeface="Calibri" pitchFamily="34" charset="0"/>
              </a:rPr>
              <a:t> = 76.76007 + 1.19585X</a:t>
            </a:r>
            <a:r>
              <a:rPr lang="en-US" sz="2000" baseline="-25000" dirty="0">
                <a:solidFill>
                  <a:schemeClr val="accent4">
                    <a:lumMod val="75000"/>
                  </a:schemeClr>
                </a:solidFill>
                <a:latin typeface="Calibri" pitchFamily="34" charset="0"/>
                <a:cs typeface="Calibri" pitchFamily="34" charset="0"/>
              </a:rPr>
              <a:t>1</a:t>
            </a:r>
            <a:endParaRPr lang="en-US" sz="2000" dirty="0">
              <a:solidFill>
                <a:schemeClr val="accent4">
                  <a:lumMod val="75000"/>
                </a:schemeClr>
              </a:solidFill>
              <a:latin typeface="Calibri" pitchFamily="34" charset="0"/>
              <a:cs typeface="Calibri"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fontScale="25000" lnSpcReduction="20000"/>
          </a:bodyPr>
          <a:lstStyle/>
          <a:p>
            <a:pPr>
              <a:buNone/>
            </a:pPr>
            <a:r>
              <a:rPr lang="en-US" sz="9600" b="1" baseline="-25000" dirty="0">
                <a:latin typeface="+mj-lt"/>
                <a:cs typeface="Calibri" pitchFamily="34" charset="0"/>
              </a:rPr>
              <a:t>4.Conclusion:</a:t>
            </a:r>
            <a:endParaRPr lang="en-US" sz="9600" b="1" dirty="0">
              <a:latin typeface="+mj-lt"/>
              <a:cs typeface="Calibri" pitchFamily="34" charset="0"/>
            </a:endParaRPr>
          </a:p>
          <a:p>
            <a:pPr>
              <a:buNone/>
            </a:pPr>
            <a:r>
              <a:rPr lang="en-US" sz="6200" dirty="0"/>
              <a:t>Hence the </a:t>
            </a:r>
            <a:r>
              <a:rPr lang="en-US" sz="6200" dirty="0" err="1"/>
              <a:t>lionshare</a:t>
            </a:r>
            <a:r>
              <a:rPr lang="en-US" sz="6200" dirty="0"/>
              <a:t> of the expenditure comes from sales tax.</a:t>
            </a:r>
          </a:p>
          <a:p>
            <a:pPr>
              <a:buNone/>
            </a:pPr>
            <a:endParaRPr lang="en-IN" sz="6200" dirty="0"/>
          </a:p>
          <a:p>
            <a:pPr>
              <a:buNone/>
            </a:pPr>
            <a:endParaRPr lang="en-IN" sz="6200" dirty="0"/>
          </a:p>
          <a:p>
            <a:pPr>
              <a:buNone/>
            </a:pPr>
            <a:r>
              <a:rPr lang="en-IN" sz="6200" b="1" dirty="0"/>
              <a:t>5.Problems: </a:t>
            </a:r>
          </a:p>
          <a:p>
            <a:pPr>
              <a:buNone/>
            </a:pPr>
            <a:r>
              <a:rPr lang="en-IN" sz="6200" dirty="0"/>
              <a:t>	• We faced problems at the time of data collection. Only some data were available in the site of the “Directorate of Commercial Taxes, Government of West Bengal”( </a:t>
            </a:r>
            <a:r>
              <a:rPr lang="en-IN" sz="6200" u="sng" dirty="0"/>
              <a:t>www.wbcomtax.nic.in)</a:t>
            </a:r>
            <a:r>
              <a:rPr lang="en-IN" sz="6200" dirty="0"/>
              <a:t> .  And rest had been collected from the office. </a:t>
            </a:r>
          </a:p>
          <a:p>
            <a:pPr>
              <a:buNone/>
            </a:pPr>
            <a:endParaRPr lang="en-US" sz="6200" dirty="0"/>
          </a:p>
          <a:p>
            <a:pPr>
              <a:buNone/>
            </a:pPr>
            <a:endParaRPr lang="en-US" sz="6200" dirty="0"/>
          </a:p>
          <a:p>
            <a:pPr>
              <a:buNone/>
            </a:pPr>
            <a:r>
              <a:rPr lang="en-US" sz="6200" b="1" dirty="0">
                <a:latin typeface="+mj-lt"/>
              </a:rPr>
              <a:t>6.References:</a:t>
            </a:r>
          </a:p>
          <a:p>
            <a:pPr>
              <a:buNone/>
            </a:pPr>
            <a:r>
              <a:rPr lang="en-US" sz="6200" u="sng" dirty="0">
                <a:hlinkClick r:id="rId2"/>
              </a:rPr>
              <a:t>	 www.wbcomtax.nic.in</a:t>
            </a:r>
            <a:endParaRPr lang="en-US" sz="6200" u="sng" dirty="0"/>
          </a:p>
          <a:p>
            <a:endParaRPr lang="en-US" sz="6200" dirty="0"/>
          </a:p>
          <a:p>
            <a:pPr>
              <a:buNone/>
            </a:pPr>
            <a:r>
              <a:rPr lang="en-US" sz="6200" dirty="0"/>
              <a:t>	“</a:t>
            </a:r>
            <a:r>
              <a:rPr lang="en-US" sz="6200" dirty="0" err="1"/>
              <a:t>Intoductioin</a:t>
            </a:r>
            <a:r>
              <a:rPr lang="en-US" sz="6200" dirty="0"/>
              <a:t> to linear regression analysis” by Douglas </a:t>
            </a:r>
            <a:r>
              <a:rPr lang="en-US" sz="6200" dirty="0" err="1"/>
              <a:t>C.Montgomery</a:t>
            </a:r>
            <a:r>
              <a:rPr lang="en-US" sz="6200" dirty="0"/>
              <a:t>, Elizabeth A. Peck, G. </a:t>
            </a:r>
            <a:r>
              <a:rPr lang="en-US" sz="6200" dirty="0" err="1"/>
              <a:t>Geoffery</a:t>
            </a:r>
            <a:r>
              <a:rPr lang="en-US" sz="6200" dirty="0"/>
              <a:t> </a:t>
            </a:r>
            <a:r>
              <a:rPr lang="en-US" sz="6200" dirty="0" err="1"/>
              <a:t>Vining</a:t>
            </a:r>
            <a:r>
              <a:rPr lang="en-US" sz="6200" dirty="0"/>
              <a:t> ,</a:t>
            </a:r>
            <a:r>
              <a:rPr lang="en-US" sz="6200" dirty="0" err="1"/>
              <a:t>willey</a:t>
            </a:r>
            <a:r>
              <a:rPr lang="en-US" sz="6200" dirty="0"/>
              <a:t>.</a:t>
            </a:r>
          </a:p>
          <a:p>
            <a:endParaRPr lang="en-US" sz="6200" dirty="0"/>
          </a:p>
          <a:p>
            <a:pPr lvl="0">
              <a:buNone/>
            </a:pPr>
            <a:r>
              <a:rPr lang="en-US" sz="6200" dirty="0"/>
              <a:t>	“The little </a:t>
            </a:r>
            <a:r>
              <a:rPr lang="en-US" sz="6200" dirty="0" err="1"/>
              <a:t>sas</a:t>
            </a:r>
            <a:r>
              <a:rPr lang="en-US" sz="6200" dirty="0"/>
              <a:t> book” by Lora D. </a:t>
            </a:r>
            <a:r>
              <a:rPr lang="en-US" sz="6200" dirty="0" err="1"/>
              <a:t>Delwiche</a:t>
            </a:r>
            <a:r>
              <a:rPr lang="en-US" sz="6200" dirty="0"/>
              <a:t> and Susan J. Slaughter , fifth edition.</a:t>
            </a:r>
          </a:p>
          <a:p>
            <a:pPr>
              <a:buNone/>
            </a:pPr>
            <a:endParaRPr lang="en-US" dirty="0"/>
          </a:p>
          <a:p>
            <a:pPr>
              <a:buNone/>
            </a:pPr>
            <a:r>
              <a:rPr lang="en-US" dirty="0"/>
              <a:t> </a:t>
            </a:r>
          </a:p>
          <a:p>
            <a:pPr>
              <a:buNone/>
            </a:pPr>
            <a:endParaRPr lang="en-US" dirty="0"/>
          </a:p>
          <a:p>
            <a:pPr>
              <a:buNone/>
            </a:pPr>
            <a:r>
              <a:rPr lang="en-US" dirty="0"/>
              <a:t> </a:t>
            </a:r>
          </a:p>
          <a:p>
            <a:pPr>
              <a:buNone/>
            </a:pPr>
            <a:r>
              <a:rPr lang="en-US" dirty="0"/>
              <a:t> </a:t>
            </a:r>
          </a:p>
          <a:p>
            <a:pPr>
              <a:buNone/>
            </a:pPr>
            <a:r>
              <a:rPr lang="en-US" dirty="0"/>
              <a:t> </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endParaRPr lang="en-US" dirty="0"/>
          </a:p>
          <a:p>
            <a:endParaRPr lang="en-US" dirty="0"/>
          </a:p>
          <a:p>
            <a:endParaRPr lang="en-US" dirty="0"/>
          </a:p>
          <a:p>
            <a:endParaRPr lang="en-US" dirty="0"/>
          </a:p>
          <a:p>
            <a:endParaRPr lang="en-US" dirty="0"/>
          </a:p>
          <a:p>
            <a:pPr>
              <a:buNone/>
            </a:pPr>
            <a:r>
              <a:rPr lang="en-US" dirty="0"/>
              <a:t>                               </a:t>
            </a:r>
            <a:r>
              <a:rPr lang="en-US" sz="4400" dirty="0">
                <a:solidFill>
                  <a:srgbClr val="0070C0"/>
                </a:solidFill>
                <a:latin typeface="AR BLANCA" pitchFamily="2"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OBJECTIVE</a:t>
            </a:r>
          </a:p>
        </p:txBody>
      </p:sp>
      <p:sp>
        <p:nvSpPr>
          <p:cNvPr id="3" name="Content Placeholder 2"/>
          <p:cNvSpPr>
            <a:spLocks noGrp="1"/>
          </p:cNvSpPr>
          <p:nvPr>
            <p:ph idx="1"/>
          </p:nvPr>
        </p:nvSpPr>
        <p:spPr/>
        <p:txBody>
          <a:bodyPr/>
          <a:lstStyle/>
          <a:p>
            <a:r>
              <a:rPr lang="en-US" dirty="0"/>
              <a:t>Impact of various kind of taxes on expenditure using Multiple Linear Regression.  </a:t>
            </a:r>
          </a:p>
          <a:p>
            <a:r>
              <a:rPr lang="en-US" dirty="0"/>
              <a:t>Analysis software used- SAS(Statistical Analysis Software).</a:t>
            </a:r>
          </a:p>
          <a:p>
            <a:r>
              <a:rPr lang="en-US" dirty="0"/>
              <a:t>Here We work with the following data .</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user\Desktop\3.png"/>
          <p:cNvPicPr>
            <a:picLocks noGrp="1"/>
          </p:cNvPicPr>
          <p:nvPr>
            <p:ph idx="1"/>
          </p:nvPr>
        </p:nvPicPr>
        <p:blipFill>
          <a:blip r:embed="rId2" cstate="print"/>
          <a:srcRect/>
          <a:stretch>
            <a:fillRect/>
          </a:stretch>
        </p:blipFill>
        <p:spPr bwMode="auto">
          <a:xfrm>
            <a:off x="1295400" y="914400"/>
            <a:ext cx="6476999" cy="5125459"/>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313688"/>
          </a:xfrm>
        </p:spPr>
        <p:txBody>
          <a:bodyPr>
            <a:normAutofit fontScale="90000"/>
          </a:bodyPr>
          <a:lstStyle/>
          <a:p>
            <a:r>
              <a:rPr lang="en-US" dirty="0"/>
              <a:t>                        Analysis</a:t>
            </a:r>
            <a:br>
              <a:rPr lang="en-US" dirty="0"/>
            </a:br>
            <a:endParaRPr lang="en-US" dirty="0"/>
          </a:p>
        </p:txBody>
      </p:sp>
      <p:sp>
        <p:nvSpPr>
          <p:cNvPr id="3" name="Content Placeholder 2"/>
          <p:cNvSpPr>
            <a:spLocks noGrp="1"/>
          </p:cNvSpPr>
          <p:nvPr>
            <p:ph idx="1"/>
          </p:nvPr>
        </p:nvSpPr>
        <p:spPr>
          <a:xfrm>
            <a:off x="457200" y="1295400"/>
            <a:ext cx="8229600" cy="5029200"/>
          </a:xfrm>
        </p:spPr>
        <p:txBody>
          <a:bodyPr>
            <a:normAutofit/>
          </a:bodyPr>
          <a:lstStyle/>
          <a:p>
            <a:r>
              <a:rPr lang="en-US" dirty="0"/>
              <a:t>Tentative assumption of the straight line model </a:t>
            </a:r>
            <a:r>
              <a:rPr lang="en-US" sz="2000" dirty="0"/>
              <a:t>Y= β</a:t>
            </a:r>
            <a:r>
              <a:rPr lang="en-US" sz="2000" baseline="-25000" dirty="0"/>
              <a:t>0</a:t>
            </a:r>
            <a:r>
              <a:rPr lang="en-US" sz="2000" dirty="0"/>
              <a:t>+ β</a:t>
            </a:r>
            <a:r>
              <a:rPr lang="en-US" sz="2000" baseline="-25000" dirty="0"/>
              <a:t>1</a:t>
            </a:r>
            <a:r>
              <a:rPr lang="en-US" sz="2000" dirty="0"/>
              <a:t>X</a:t>
            </a:r>
            <a:r>
              <a:rPr lang="en-US" sz="2000" baseline="-25000" dirty="0"/>
              <a:t>1</a:t>
            </a:r>
            <a:r>
              <a:rPr lang="en-US" sz="2000" dirty="0"/>
              <a:t>+ β</a:t>
            </a:r>
            <a:r>
              <a:rPr lang="en-US" sz="2000" baseline="-25000" dirty="0"/>
              <a:t>2</a:t>
            </a:r>
            <a:r>
              <a:rPr lang="en-US" sz="2000" dirty="0"/>
              <a:t>X</a:t>
            </a:r>
            <a:r>
              <a:rPr lang="en-US" sz="2000" baseline="-25000" dirty="0"/>
              <a:t>2</a:t>
            </a:r>
            <a:r>
              <a:rPr lang="en-US" sz="2000" dirty="0"/>
              <a:t>+ β</a:t>
            </a:r>
            <a:r>
              <a:rPr lang="en-US" sz="2000" baseline="-25000" dirty="0"/>
              <a:t>3</a:t>
            </a:r>
            <a:r>
              <a:rPr lang="en-US" sz="2000" dirty="0"/>
              <a:t>X</a:t>
            </a:r>
            <a:r>
              <a:rPr lang="en-US" sz="2000" baseline="-25000" dirty="0"/>
              <a:t>3</a:t>
            </a:r>
            <a:r>
              <a:rPr lang="en-US" sz="2000" dirty="0"/>
              <a:t>+ β</a:t>
            </a:r>
            <a:r>
              <a:rPr lang="en-US" sz="2000" baseline="-25000" dirty="0"/>
              <a:t>4</a:t>
            </a:r>
            <a:r>
              <a:rPr lang="en-US" sz="2000" dirty="0"/>
              <a:t>X</a:t>
            </a:r>
            <a:r>
              <a:rPr lang="en-US" sz="2000" baseline="-25000" dirty="0"/>
              <a:t>4</a:t>
            </a:r>
            <a:r>
              <a:rPr lang="en-US" sz="2000" dirty="0"/>
              <a:t>+ β</a:t>
            </a:r>
            <a:r>
              <a:rPr lang="en-US" sz="2000" baseline="-25000" dirty="0"/>
              <a:t>5</a:t>
            </a:r>
            <a:r>
              <a:rPr lang="en-US" sz="2000" dirty="0"/>
              <a:t>X</a:t>
            </a:r>
            <a:r>
              <a:rPr lang="en-US" sz="2000" baseline="-25000" dirty="0"/>
              <a:t>5</a:t>
            </a:r>
            <a:r>
              <a:rPr lang="en-US" sz="2000" dirty="0"/>
              <a:t>+ ε</a:t>
            </a:r>
            <a:r>
              <a:rPr lang="en-US" dirty="0"/>
              <a:t>.</a:t>
            </a:r>
          </a:p>
          <a:p>
            <a:pPr>
              <a:buNone/>
            </a:pPr>
            <a:endParaRPr lang="en-US" sz="1400" b="1" dirty="0"/>
          </a:p>
          <a:p>
            <a:pPr>
              <a:buNone/>
            </a:pPr>
            <a:endParaRPr lang="en-US" sz="1400" b="1" dirty="0"/>
          </a:p>
          <a:p>
            <a:pPr>
              <a:buNone/>
            </a:pPr>
            <a:r>
              <a:rPr lang="en-US" sz="1600" b="1" dirty="0">
                <a:solidFill>
                  <a:srgbClr val="0070C0"/>
                </a:solidFill>
              </a:rPr>
              <a:t>PROC</a:t>
            </a:r>
            <a:r>
              <a:rPr lang="en-US" sz="1600" dirty="0">
                <a:solidFill>
                  <a:srgbClr val="0070C0"/>
                </a:solidFill>
              </a:rPr>
              <a:t> </a:t>
            </a:r>
            <a:r>
              <a:rPr lang="en-US" sz="1600" b="1" dirty="0">
                <a:solidFill>
                  <a:srgbClr val="0070C0"/>
                </a:solidFill>
              </a:rPr>
              <a:t>REG</a:t>
            </a:r>
            <a:r>
              <a:rPr lang="en-US" sz="1600" dirty="0">
                <a:solidFill>
                  <a:srgbClr val="0070C0"/>
                </a:solidFill>
              </a:rPr>
              <a:t> DATA=exp;</a:t>
            </a:r>
          </a:p>
          <a:p>
            <a:pPr>
              <a:buNone/>
            </a:pPr>
            <a:r>
              <a:rPr lang="en-US" sz="1600" dirty="0">
                <a:solidFill>
                  <a:srgbClr val="0070C0"/>
                </a:solidFill>
              </a:rPr>
              <a:t>MODEL y=x1 x2 x3 x4 x5 / P R;</a:t>
            </a:r>
          </a:p>
          <a:p>
            <a:pPr>
              <a:buNone/>
            </a:pPr>
            <a:r>
              <a:rPr lang="en-US" sz="1600" dirty="0">
                <a:solidFill>
                  <a:srgbClr val="0070C0"/>
                </a:solidFill>
              </a:rPr>
              <a:t>OUTPUT OUT=NEW P=PRED R=RES;</a:t>
            </a:r>
          </a:p>
          <a:p>
            <a:pPr>
              <a:buNone/>
            </a:pPr>
            <a:r>
              <a:rPr lang="en-US" sz="1600" b="1" dirty="0">
                <a:solidFill>
                  <a:srgbClr val="0070C0"/>
                </a:solidFill>
              </a:rPr>
              <a:t>run</a:t>
            </a:r>
            <a:r>
              <a:rPr lang="en-US" sz="1600" dirty="0">
                <a:solidFill>
                  <a:srgbClr val="0070C0"/>
                </a:solidFill>
              </a:rPr>
              <a:t>;</a:t>
            </a:r>
          </a:p>
          <a:p>
            <a:pPr>
              <a:buNone/>
            </a:pPr>
            <a:r>
              <a:rPr lang="en-US" sz="1600" b="1" dirty="0">
                <a:solidFill>
                  <a:srgbClr val="0070C0"/>
                </a:solidFill>
              </a:rPr>
              <a:t>PROC</a:t>
            </a:r>
            <a:r>
              <a:rPr lang="en-US" sz="1600" dirty="0">
                <a:solidFill>
                  <a:srgbClr val="0070C0"/>
                </a:solidFill>
              </a:rPr>
              <a:t> </a:t>
            </a:r>
            <a:r>
              <a:rPr lang="en-US" sz="1600" b="1" dirty="0">
                <a:solidFill>
                  <a:srgbClr val="0070C0"/>
                </a:solidFill>
              </a:rPr>
              <a:t>GPLOT</a:t>
            </a:r>
            <a:r>
              <a:rPr lang="en-US" sz="1600" dirty="0">
                <a:solidFill>
                  <a:srgbClr val="0070C0"/>
                </a:solidFill>
              </a:rPr>
              <a:t> DATA=NEW;</a:t>
            </a:r>
          </a:p>
          <a:p>
            <a:pPr>
              <a:buNone/>
            </a:pPr>
            <a:r>
              <a:rPr lang="en-US" sz="1600" dirty="0">
                <a:solidFill>
                  <a:srgbClr val="0070C0"/>
                </a:solidFill>
              </a:rPr>
              <a:t>PLOT RES*PRED='+'/ VREF=</a:t>
            </a:r>
            <a:r>
              <a:rPr lang="en-US" sz="1600" b="1" dirty="0">
                <a:solidFill>
                  <a:srgbClr val="0070C0"/>
                </a:solidFill>
              </a:rPr>
              <a:t>0</a:t>
            </a:r>
            <a:r>
              <a:rPr lang="en-US" sz="1600" dirty="0">
                <a:solidFill>
                  <a:srgbClr val="0070C0"/>
                </a:solidFill>
              </a:rPr>
              <a:t>;</a:t>
            </a:r>
          </a:p>
          <a:p>
            <a:pPr>
              <a:buNone/>
            </a:pPr>
            <a:r>
              <a:rPr lang="en-US" sz="1600" b="1" dirty="0">
                <a:solidFill>
                  <a:srgbClr val="0070C0"/>
                </a:solidFill>
              </a:rPr>
              <a:t>run</a:t>
            </a:r>
            <a:r>
              <a:rPr lang="en-US" sz="1600" dirty="0">
                <a:solidFill>
                  <a:srgbClr val="0070C0"/>
                </a:solidFill>
              </a:rPr>
              <a:t>;</a:t>
            </a:r>
          </a:p>
          <a:p>
            <a:pPr>
              <a:buNone/>
            </a:pPr>
            <a:r>
              <a:rPr lang="en-US" sz="1600" b="1" dirty="0">
                <a:solidFill>
                  <a:srgbClr val="0070C0"/>
                </a:solidFill>
              </a:rPr>
              <a:t>proc</a:t>
            </a:r>
            <a:r>
              <a:rPr lang="en-US" sz="1600" dirty="0">
                <a:solidFill>
                  <a:srgbClr val="0070C0"/>
                </a:solidFill>
              </a:rPr>
              <a:t> </a:t>
            </a:r>
            <a:r>
              <a:rPr lang="en-US" sz="1600" b="1" dirty="0" err="1">
                <a:solidFill>
                  <a:srgbClr val="0070C0"/>
                </a:solidFill>
              </a:rPr>
              <a:t>autoreg</a:t>
            </a:r>
            <a:r>
              <a:rPr lang="en-US" sz="1600" dirty="0">
                <a:solidFill>
                  <a:srgbClr val="0070C0"/>
                </a:solidFill>
              </a:rPr>
              <a:t> data=exp;</a:t>
            </a:r>
          </a:p>
          <a:p>
            <a:pPr>
              <a:buNone/>
            </a:pPr>
            <a:r>
              <a:rPr lang="en-US" sz="1600" dirty="0">
                <a:solidFill>
                  <a:srgbClr val="0070C0"/>
                </a:solidFill>
              </a:rPr>
              <a:t> model y = x1 x2 x3 x4 x5 / </a:t>
            </a:r>
            <a:r>
              <a:rPr lang="en-US" sz="1600" dirty="0" err="1">
                <a:solidFill>
                  <a:srgbClr val="0070C0"/>
                </a:solidFill>
              </a:rPr>
              <a:t>dw</a:t>
            </a:r>
            <a:r>
              <a:rPr lang="en-US" sz="1600" dirty="0">
                <a:solidFill>
                  <a:srgbClr val="0070C0"/>
                </a:solidFill>
              </a:rPr>
              <a:t>=</a:t>
            </a:r>
            <a:r>
              <a:rPr lang="en-US" sz="1600" b="1" dirty="0">
                <a:solidFill>
                  <a:srgbClr val="0070C0"/>
                </a:solidFill>
              </a:rPr>
              <a:t>4</a:t>
            </a:r>
            <a:r>
              <a:rPr lang="en-US" sz="1600" dirty="0">
                <a:solidFill>
                  <a:srgbClr val="0070C0"/>
                </a:solidFill>
              </a:rPr>
              <a:t> </a:t>
            </a:r>
            <a:r>
              <a:rPr lang="en-US" sz="1600" dirty="0" err="1">
                <a:solidFill>
                  <a:srgbClr val="0070C0"/>
                </a:solidFill>
              </a:rPr>
              <a:t>dwprob</a:t>
            </a:r>
            <a:r>
              <a:rPr lang="en-US" sz="1600" dirty="0">
                <a:solidFill>
                  <a:srgbClr val="0070C0"/>
                </a:solidFill>
              </a:rPr>
              <a:t>;</a:t>
            </a:r>
          </a:p>
          <a:p>
            <a:pPr>
              <a:buNone/>
            </a:pPr>
            <a:r>
              <a:rPr lang="en-US" sz="1600" b="1" dirty="0">
                <a:solidFill>
                  <a:srgbClr val="0070C0"/>
                </a:solidFill>
              </a:rPr>
              <a:t>run</a:t>
            </a:r>
            <a:r>
              <a:rPr lang="en-US" sz="1600" dirty="0">
                <a:solidFill>
                  <a:srgbClr val="0070C0"/>
                </a:solidFill>
              </a:rPr>
              <a:t>;</a:t>
            </a:r>
          </a:p>
          <a:p>
            <a:pPr>
              <a:buNone/>
            </a:pPr>
            <a:endParaRPr lang="en-US" sz="1100" dirty="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Autofit/>
          </a:bodyPr>
          <a:lstStyle/>
          <a:p>
            <a:pPr algn="ctr">
              <a:buNone/>
            </a:pPr>
            <a:r>
              <a:rPr lang="en-US" sz="1800" dirty="0">
                <a:solidFill>
                  <a:schemeClr val="accent1"/>
                </a:solidFill>
                <a:latin typeface="Calibri" pitchFamily="34" charset="0"/>
                <a:cs typeface="Calibri" pitchFamily="34" charset="0"/>
              </a:rPr>
              <a:t>The SAS System</a:t>
            </a:r>
          </a:p>
          <a:p>
            <a:pPr algn="ctr">
              <a:buNone/>
            </a:pPr>
            <a:r>
              <a:rPr lang="en-US" sz="1800" dirty="0">
                <a:solidFill>
                  <a:schemeClr val="accent1"/>
                </a:solidFill>
                <a:latin typeface="Calibri" pitchFamily="34" charset="0"/>
                <a:cs typeface="Calibri" pitchFamily="34" charset="0"/>
              </a:rPr>
              <a:t>The REG Procedure</a:t>
            </a:r>
          </a:p>
          <a:p>
            <a:pPr algn="ctr">
              <a:buNone/>
            </a:pPr>
            <a:r>
              <a:rPr lang="en-US" sz="1800" dirty="0">
                <a:solidFill>
                  <a:schemeClr val="accent1"/>
                </a:solidFill>
                <a:latin typeface="Calibri" pitchFamily="34" charset="0"/>
                <a:cs typeface="Calibri" pitchFamily="34" charset="0"/>
              </a:rPr>
              <a:t>Model: MODEL1</a:t>
            </a:r>
          </a:p>
          <a:p>
            <a:pPr algn="ctr">
              <a:buNone/>
            </a:pPr>
            <a:r>
              <a:rPr lang="en-US" sz="1800" dirty="0">
                <a:solidFill>
                  <a:schemeClr val="accent1"/>
                </a:solidFill>
                <a:latin typeface="Calibri" pitchFamily="34" charset="0"/>
                <a:cs typeface="Calibri" pitchFamily="34" charset="0"/>
              </a:rPr>
              <a:t>Dependent Variable: y</a:t>
            </a:r>
          </a:p>
          <a:p>
            <a:pPr>
              <a:buNone/>
            </a:pPr>
            <a:r>
              <a:rPr lang="en-US" sz="1800" dirty="0">
                <a:latin typeface="Calibri" pitchFamily="34" charset="0"/>
                <a:cs typeface="Calibri" pitchFamily="34" charset="0"/>
              </a:rPr>
              <a:t> </a:t>
            </a:r>
          </a:p>
          <a:p>
            <a:pPr>
              <a:buNone/>
            </a:pPr>
            <a:r>
              <a:rPr lang="en-US" sz="1800" dirty="0">
                <a:latin typeface="Calibri" pitchFamily="34" charset="0"/>
                <a:cs typeface="Calibri" pitchFamily="34" charset="0"/>
              </a:rPr>
              <a:t>                              Number of Observations Read          24</a:t>
            </a:r>
          </a:p>
          <a:p>
            <a:pPr>
              <a:buNone/>
            </a:pPr>
            <a:r>
              <a:rPr lang="en-US" sz="1800" dirty="0">
                <a:latin typeface="Calibri" pitchFamily="34" charset="0"/>
                <a:cs typeface="Calibri" pitchFamily="34" charset="0"/>
              </a:rPr>
              <a:t>                              Number of Observations Used          24</a:t>
            </a:r>
          </a:p>
          <a:p>
            <a:pPr>
              <a:buNone/>
            </a:pPr>
            <a:r>
              <a:rPr lang="en-US" sz="1800" dirty="0">
                <a:latin typeface="Calibri" pitchFamily="34" charset="0"/>
                <a:cs typeface="Calibri" pitchFamily="34" charset="0"/>
              </a:rPr>
              <a:t>                </a:t>
            </a:r>
          </a:p>
          <a:p>
            <a:pPr>
              <a:buNone/>
            </a:pPr>
            <a:r>
              <a:rPr lang="en-US" sz="1800" dirty="0">
                <a:latin typeface="Calibri" pitchFamily="34" charset="0"/>
                <a:cs typeface="Calibri" pitchFamily="34" charset="0"/>
              </a:rPr>
              <a:t>                                               Sum of           Mean</a:t>
            </a:r>
          </a:p>
          <a:p>
            <a:pPr>
              <a:buNone/>
            </a:pPr>
            <a:r>
              <a:rPr lang="en-US" sz="1800" dirty="0">
                <a:latin typeface="Calibri" pitchFamily="34" charset="0"/>
                <a:cs typeface="Calibri" pitchFamily="34" charset="0"/>
              </a:rPr>
              <a:t>   Source                   DF        Squares         </a:t>
            </a:r>
            <a:r>
              <a:rPr lang="en-US" sz="1800">
                <a:latin typeface="Calibri" pitchFamily="34" charset="0"/>
                <a:cs typeface="Calibri" pitchFamily="34" charset="0"/>
              </a:rPr>
              <a:t>Square           </a:t>
            </a:r>
            <a:r>
              <a:rPr lang="en-US" sz="1800" dirty="0">
                <a:latin typeface="Calibri" pitchFamily="34" charset="0"/>
                <a:cs typeface="Calibri" pitchFamily="34" charset="0"/>
              </a:rPr>
              <a:t>F </a:t>
            </a:r>
            <a:r>
              <a:rPr lang="en-US" sz="1800">
                <a:latin typeface="Calibri" pitchFamily="34" charset="0"/>
                <a:cs typeface="Calibri" pitchFamily="34" charset="0"/>
              </a:rPr>
              <a:t>Value       </a:t>
            </a:r>
            <a:r>
              <a:rPr lang="en-US" sz="1800" dirty="0">
                <a:latin typeface="Calibri" pitchFamily="34" charset="0"/>
                <a:cs typeface="Calibri" pitchFamily="34" charset="0"/>
              </a:rPr>
              <a:t>Pr &gt; F</a:t>
            </a:r>
          </a:p>
          <a:p>
            <a:pPr>
              <a:buNone/>
            </a:pPr>
            <a:r>
              <a:rPr lang="en-US" sz="1800" dirty="0">
                <a:latin typeface="Calibri" pitchFamily="34" charset="0"/>
                <a:cs typeface="Calibri" pitchFamily="34" charset="0"/>
              </a:rPr>
              <a:t> </a:t>
            </a:r>
          </a:p>
          <a:p>
            <a:pPr>
              <a:buNone/>
            </a:pPr>
            <a:r>
              <a:rPr lang="en-US" sz="1800" dirty="0">
                <a:latin typeface="Calibri" pitchFamily="34" charset="0"/>
                <a:cs typeface="Calibri" pitchFamily="34" charset="0"/>
              </a:rPr>
              <a:t>   Model                   5      752884124      150576825     729.75    &lt;.0001</a:t>
            </a:r>
          </a:p>
          <a:p>
            <a:pPr>
              <a:buNone/>
            </a:pPr>
            <a:r>
              <a:rPr lang="en-US" sz="1800" dirty="0">
                <a:latin typeface="Calibri" pitchFamily="34" charset="0"/>
                <a:cs typeface="Calibri" pitchFamily="34" charset="0"/>
              </a:rPr>
              <a:t>   Error                    18        3714140         206341</a:t>
            </a:r>
          </a:p>
          <a:p>
            <a:pPr>
              <a:buNone/>
            </a:pPr>
            <a:r>
              <a:rPr lang="en-US" sz="1800" dirty="0">
                <a:latin typeface="Calibri" pitchFamily="34" charset="0"/>
                <a:cs typeface="Calibri" pitchFamily="34" charset="0"/>
              </a:rPr>
              <a:t>   Corrected Total  23      756598263</a:t>
            </a:r>
          </a:p>
          <a:p>
            <a:pPr>
              <a:buNone/>
            </a:pPr>
            <a:r>
              <a:rPr lang="en-US" sz="1800" dirty="0">
                <a:latin typeface="Calibri" pitchFamily="34" charset="0"/>
                <a:cs typeface="Calibri" pitchFamily="34" charset="0"/>
              </a:rPr>
              <a:t> </a:t>
            </a:r>
          </a:p>
          <a:p>
            <a:pPr>
              <a:buNone/>
            </a:pPr>
            <a:r>
              <a:rPr lang="en-US" sz="1800" dirty="0">
                <a:latin typeface="Calibri" pitchFamily="34" charset="0"/>
                <a:cs typeface="Calibri" pitchFamily="34" charset="0"/>
              </a:rPr>
              <a:t>                        Root MSE                   454.24782    R-Square     0.9951</a:t>
            </a:r>
          </a:p>
          <a:p>
            <a:pPr>
              <a:buNone/>
            </a:pPr>
            <a:r>
              <a:rPr lang="en-US" sz="1800" dirty="0">
                <a:latin typeface="Calibri" pitchFamily="34" charset="0"/>
                <a:cs typeface="Calibri" pitchFamily="34" charset="0"/>
              </a:rPr>
              <a:t>                        Dependent Mean     6804.04125    </a:t>
            </a:r>
            <a:r>
              <a:rPr lang="en-US" sz="1800" dirty="0" err="1">
                <a:latin typeface="Calibri" pitchFamily="34" charset="0"/>
                <a:cs typeface="Calibri" pitchFamily="34" charset="0"/>
              </a:rPr>
              <a:t>Adj</a:t>
            </a:r>
            <a:r>
              <a:rPr lang="en-US" sz="1800" dirty="0">
                <a:latin typeface="Calibri" pitchFamily="34" charset="0"/>
                <a:cs typeface="Calibri" pitchFamily="34" charset="0"/>
              </a:rPr>
              <a:t> R-Sq     0.9937</a:t>
            </a:r>
          </a:p>
          <a:p>
            <a:pPr lvl="1">
              <a:buNone/>
            </a:pPr>
            <a:r>
              <a:rPr lang="en-US" sz="1600" dirty="0">
                <a:latin typeface="Calibri" pitchFamily="34" charset="0"/>
                <a:cs typeface="Calibri" pitchFamily="34" charset="0"/>
              </a:rPr>
              <a:t>                       </a:t>
            </a:r>
            <a:r>
              <a:rPr lang="en-US" sz="1600" dirty="0" err="1">
                <a:latin typeface="Calibri" pitchFamily="34" charset="0"/>
                <a:cs typeface="Calibri" pitchFamily="34" charset="0"/>
              </a:rPr>
              <a:t>Coeff</a:t>
            </a:r>
            <a:r>
              <a:rPr lang="en-US" sz="1600" dirty="0">
                <a:latin typeface="Calibri" pitchFamily="34" charset="0"/>
                <a:cs typeface="Calibri" pitchFamily="34" charset="0"/>
              </a:rPr>
              <a:t> </a:t>
            </a:r>
            <a:r>
              <a:rPr lang="en-US" sz="1600" dirty="0" err="1">
                <a:latin typeface="Calibri" pitchFamily="34" charset="0"/>
                <a:cs typeface="Calibri" pitchFamily="34" charset="0"/>
              </a:rPr>
              <a:t>Var</a:t>
            </a:r>
            <a:r>
              <a:rPr lang="en-US" sz="1600" dirty="0">
                <a:latin typeface="Calibri" pitchFamily="34" charset="0"/>
                <a:cs typeface="Calibri" pitchFamily="34" charset="0"/>
              </a:rPr>
              <a:t>                   6.67615</a:t>
            </a:r>
          </a:p>
          <a:p>
            <a:pPr>
              <a:buNone/>
            </a:pPr>
            <a:r>
              <a:rPr lang="en-US" sz="1800" dirty="0"/>
              <a:t> </a:t>
            </a:r>
          </a:p>
          <a:p>
            <a:endParaRPr lang="en-US" sz="1800" dirty="0"/>
          </a:p>
        </p:txBody>
      </p:sp>
      <p:sp>
        <p:nvSpPr>
          <p:cNvPr id="12" name="Oval Callout 11"/>
          <p:cNvSpPr/>
          <p:nvPr/>
        </p:nvSpPr>
        <p:spPr>
          <a:xfrm>
            <a:off x="6096000" y="3962400"/>
            <a:ext cx="1066800" cy="457200"/>
          </a:xfrm>
          <a:prstGeom prst="wedgeEllipse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3" name="Oval Callout 12"/>
          <p:cNvSpPr/>
          <p:nvPr/>
        </p:nvSpPr>
        <p:spPr>
          <a:xfrm>
            <a:off x="4800600" y="5029200"/>
            <a:ext cx="2209800" cy="1219200"/>
          </a:xfrm>
          <a:prstGeom prst="wedgeEllipse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92500" lnSpcReduction="10000"/>
          </a:bodyPr>
          <a:lstStyle/>
          <a:p>
            <a:pPr>
              <a:buNone/>
            </a:pPr>
            <a:r>
              <a:rPr lang="en-US" dirty="0"/>
              <a:t>                               </a:t>
            </a:r>
            <a:r>
              <a:rPr lang="en-US" dirty="0">
                <a:latin typeface="Calibri" pitchFamily="34" charset="0"/>
                <a:cs typeface="Calibri" pitchFamily="34" charset="0"/>
              </a:rPr>
              <a:t>Parameter Estimates</a:t>
            </a:r>
          </a:p>
          <a:p>
            <a:pPr>
              <a:buNone/>
            </a:pPr>
            <a:r>
              <a:rPr lang="en-US" dirty="0">
                <a:latin typeface="Calibri" pitchFamily="34" charset="0"/>
                <a:cs typeface="Calibri" pitchFamily="34" charset="0"/>
              </a:rPr>
              <a:t> </a:t>
            </a:r>
          </a:p>
          <a:p>
            <a:pPr>
              <a:buNone/>
            </a:pPr>
            <a:r>
              <a:rPr lang="en-US" dirty="0">
                <a:latin typeface="Calibri" pitchFamily="34" charset="0"/>
                <a:cs typeface="Calibri" pitchFamily="34" charset="0"/>
              </a:rPr>
              <a:t>                               Parameter       Standard</a:t>
            </a:r>
          </a:p>
          <a:p>
            <a:pPr>
              <a:buNone/>
            </a:pPr>
            <a:r>
              <a:rPr lang="en-US" dirty="0">
                <a:latin typeface="Calibri" pitchFamily="34" charset="0"/>
                <a:cs typeface="Calibri" pitchFamily="34" charset="0"/>
              </a:rPr>
              <a:t>Variable     DF       Estimate          Error    t Value    Pr &gt; |t|</a:t>
            </a:r>
          </a:p>
          <a:p>
            <a:pPr>
              <a:buNone/>
            </a:pPr>
            <a:r>
              <a:rPr lang="en-US" dirty="0">
                <a:latin typeface="Calibri" pitchFamily="34" charset="0"/>
                <a:cs typeface="Calibri" pitchFamily="34" charset="0"/>
              </a:rPr>
              <a:t> </a:t>
            </a:r>
          </a:p>
          <a:p>
            <a:pPr>
              <a:buNone/>
            </a:pPr>
            <a:r>
              <a:rPr lang="en-US" dirty="0">
                <a:latin typeface="Calibri" pitchFamily="34" charset="0"/>
                <a:cs typeface="Calibri" pitchFamily="34" charset="0"/>
              </a:rPr>
              <a:t>Intercept     1      -56.46902      334.03660  -0.17      0.8676</a:t>
            </a:r>
          </a:p>
          <a:p>
            <a:pPr>
              <a:buNone/>
            </a:pPr>
            <a:r>
              <a:rPr lang="en-US" dirty="0">
                <a:latin typeface="Calibri" pitchFamily="34" charset="0"/>
                <a:cs typeface="Calibri" pitchFamily="34" charset="0"/>
              </a:rPr>
              <a:t>     x1            1        1.01436         0.12791       7.93      &lt;.0001	</a:t>
            </a:r>
          </a:p>
          <a:p>
            <a:pPr>
              <a:buNone/>
            </a:pPr>
            <a:r>
              <a:rPr lang="en-US" dirty="0">
                <a:latin typeface="Calibri" pitchFamily="34" charset="0"/>
                <a:cs typeface="Calibri" pitchFamily="34" charset="0"/>
              </a:rPr>
              <a:t>     x2           1        0.99385        5.62749       0.18      0.8618</a:t>
            </a:r>
          </a:p>
          <a:p>
            <a:pPr>
              <a:buNone/>
            </a:pPr>
            <a:r>
              <a:rPr lang="en-US" dirty="0">
                <a:latin typeface="Calibri" pitchFamily="34" charset="0"/>
                <a:cs typeface="Calibri" pitchFamily="34" charset="0"/>
              </a:rPr>
              <a:t>     x3           1        1.02445        0.76757       1.33      0.1986</a:t>
            </a:r>
          </a:p>
          <a:p>
            <a:pPr>
              <a:buNone/>
            </a:pPr>
            <a:r>
              <a:rPr lang="en-US" dirty="0">
                <a:latin typeface="Calibri" pitchFamily="34" charset="0"/>
                <a:cs typeface="Calibri" pitchFamily="34" charset="0"/>
              </a:rPr>
              <a:t>    x4            1        3.05908        4.61017       0.66      0.5154</a:t>
            </a:r>
          </a:p>
          <a:p>
            <a:pPr>
              <a:buNone/>
            </a:pPr>
            <a:r>
              <a:rPr lang="en-US" dirty="0">
                <a:latin typeface="Calibri" pitchFamily="34" charset="0"/>
                <a:cs typeface="Calibri" pitchFamily="34" charset="0"/>
              </a:rPr>
              <a:t>    x5            1       -0.21117        3.58888      -0.06      0.9537</a:t>
            </a:r>
          </a:p>
          <a:p>
            <a:pPr>
              <a:buNone/>
            </a:pPr>
            <a:r>
              <a:rPr lang="en-US" dirty="0">
                <a:latin typeface="Calibri" pitchFamily="34" charset="0"/>
                <a:cs typeface="Calibri" pitchFamily="34" charset="0"/>
              </a:rPr>
              <a:t> </a:t>
            </a:r>
          </a:p>
          <a:p>
            <a:pPr>
              <a:buNone/>
            </a:pPr>
            <a:r>
              <a:rPr lang="en-US" dirty="0">
                <a:latin typeface="Calibri" pitchFamily="34" charset="0"/>
                <a:cs typeface="Calibri" pitchFamily="34" charset="0"/>
              </a:rPr>
              <a:t>Here we see that, only x1 is significant </a:t>
            </a:r>
            <a:r>
              <a:rPr lang="en-US" dirty="0" err="1">
                <a:latin typeface="Calibri" pitchFamily="34" charset="0"/>
                <a:cs typeface="Calibri" pitchFamily="34" charset="0"/>
              </a:rPr>
              <a:t>regressor</a:t>
            </a:r>
            <a:r>
              <a:rPr lang="en-US" dirty="0">
                <a:latin typeface="Calibri" pitchFamily="34" charset="0"/>
                <a:cs typeface="Calibri" pitchFamily="34" charset="0"/>
              </a:rPr>
              <a:t> at level of significance α =0.01 and also 0.05.</a:t>
            </a:r>
          </a:p>
        </p:txBody>
      </p:sp>
      <p:sp>
        <p:nvSpPr>
          <p:cNvPr id="4" name="Oval 3"/>
          <p:cNvSpPr/>
          <p:nvPr/>
        </p:nvSpPr>
        <p:spPr>
          <a:xfrm>
            <a:off x="6477000" y="2819400"/>
            <a:ext cx="12954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77500" lnSpcReduction="20000"/>
          </a:bodyPr>
          <a:lstStyle/>
          <a:p>
            <a:pPr algn="ctr">
              <a:buNone/>
            </a:pPr>
            <a:endParaRPr lang="en-US" dirty="0"/>
          </a:p>
          <a:p>
            <a:pPr algn="ctr">
              <a:buNone/>
            </a:pPr>
            <a:r>
              <a:rPr lang="en-US" dirty="0"/>
              <a:t>The SAS System</a:t>
            </a:r>
          </a:p>
          <a:p>
            <a:pPr algn="ctr">
              <a:buNone/>
            </a:pPr>
            <a:r>
              <a:rPr lang="en-US" dirty="0"/>
              <a:t>The AUTOREG Procedure</a:t>
            </a:r>
          </a:p>
          <a:p>
            <a:pPr algn="ctr">
              <a:buNone/>
            </a:pPr>
            <a:r>
              <a:rPr lang="en-US" dirty="0"/>
              <a:t>Dependent Variable    y</a:t>
            </a:r>
          </a:p>
          <a:p>
            <a:pPr algn="ctr">
              <a:buNone/>
            </a:pPr>
            <a:r>
              <a:rPr lang="en-US" dirty="0"/>
              <a:t>  Ordinary Least Squares Estimates </a:t>
            </a:r>
          </a:p>
          <a:p>
            <a:pPr algn="ctr">
              <a:buNone/>
            </a:pPr>
            <a:r>
              <a:rPr lang="en-US" dirty="0"/>
              <a:t> Durbin-Watson Statistics</a:t>
            </a:r>
          </a:p>
          <a:p>
            <a:pPr algn="ctr">
              <a:buNone/>
            </a:pPr>
            <a:r>
              <a:rPr lang="en-US" dirty="0"/>
              <a:t> </a:t>
            </a:r>
          </a:p>
          <a:p>
            <a:pPr algn="ctr">
              <a:buNone/>
            </a:pPr>
            <a:r>
              <a:rPr lang="en-US" dirty="0"/>
              <a:t>Order        DW          Pr &lt; DW          Pr &gt; DW </a:t>
            </a:r>
          </a:p>
          <a:p>
            <a:pPr marL="514350" indent="-514350" algn="ctr">
              <a:buNone/>
            </a:pPr>
            <a:r>
              <a:rPr lang="en-US" dirty="0"/>
              <a:t>1              1.9006     0.1201               0.8799</a:t>
            </a:r>
          </a:p>
          <a:p>
            <a:r>
              <a:rPr lang="en-US" sz="3600" dirty="0"/>
              <a:t>Here we want to test H</a:t>
            </a:r>
            <a:r>
              <a:rPr lang="en-US" sz="3600" baseline="-25000" dirty="0"/>
              <a:t>0</a:t>
            </a:r>
            <a:r>
              <a:rPr lang="en-US" sz="3600" dirty="0"/>
              <a:t>: ρ=0 </a:t>
            </a:r>
            <a:r>
              <a:rPr lang="en-US" sz="3600" dirty="0" err="1"/>
              <a:t>vs</a:t>
            </a:r>
            <a:r>
              <a:rPr lang="en-US" sz="3600" dirty="0"/>
              <a:t> H</a:t>
            </a:r>
            <a:r>
              <a:rPr lang="en-US" sz="3600" baseline="-25000" dirty="0"/>
              <a:t>1</a:t>
            </a:r>
            <a:r>
              <a:rPr lang="en-US" sz="3600" dirty="0"/>
              <a:t>: ρ ≠0  at the level of significance α =0.01 and also 0.05.</a:t>
            </a:r>
          </a:p>
          <a:p>
            <a:r>
              <a:rPr lang="en-US" sz="3600" dirty="0"/>
              <a:t>We see that, for AR(1)  α =0.05 &lt;(Pr &lt; DW) and </a:t>
            </a:r>
          </a:p>
          <a:p>
            <a:pPr>
              <a:buNone/>
            </a:pPr>
            <a:r>
              <a:rPr lang="en-US" sz="3600" dirty="0"/>
              <a:t>α =0.05 &lt;(Pr &gt; DW).So we accept the H</a:t>
            </a:r>
            <a:r>
              <a:rPr lang="en-US" sz="3600" baseline="-25000" dirty="0"/>
              <a:t>0</a:t>
            </a:r>
            <a:r>
              <a:rPr lang="en-US" sz="3600" dirty="0"/>
              <a:t>: ρ=0 . Hence we say that there is no auto correlation.     </a:t>
            </a:r>
          </a:p>
          <a:p>
            <a:pPr>
              <a:buNone/>
            </a:pPr>
            <a:r>
              <a:rPr lang="en-US" sz="3600" dirty="0"/>
              <a:t> </a:t>
            </a:r>
          </a:p>
          <a:p>
            <a:pPr>
              <a:buNone/>
            </a:pPr>
            <a:r>
              <a:rPr lang="en-US" sz="3600" dirty="0"/>
              <a:t> </a:t>
            </a:r>
            <a:r>
              <a:rPr lang="en-US" dirty="0">
                <a:solidFill>
                  <a:srgbClr val="00B050"/>
                </a:solidFill>
              </a:rPr>
              <a:t>NOTE: Pr&lt;DW is the p-value for testing positive autocorrelation, and Pr&gt;DW is the p-value for testing negative autocorrelation.</a:t>
            </a:r>
          </a:p>
          <a:p>
            <a:pPr algn="ctr">
              <a:buNone/>
            </a:pPr>
            <a:endParaRPr lang="en-US" dirty="0"/>
          </a:p>
          <a:p>
            <a:pPr algn="ct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2856</TotalTime>
  <Words>1075</Words>
  <Application>Microsoft Office PowerPoint</Application>
  <PresentationFormat>On-screen Show (4:3)</PresentationFormat>
  <Paragraphs>457</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Flow</vt:lpstr>
      <vt:lpstr>The Relation Between Expenditure And Revenue  Earned By West Bengal Govt.Through Taxation </vt:lpstr>
      <vt:lpstr>        ACKNOWLEDGEMENT</vt:lpstr>
      <vt:lpstr>                 ABSTRACT</vt:lpstr>
      <vt:lpstr>                OBJECTIVE</vt:lpstr>
      <vt:lpstr>PowerPoint Presentation</vt:lpstr>
      <vt:lpstr>                        Analysis </vt:lpstr>
      <vt:lpstr>PowerPoint Presentation</vt:lpstr>
      <vt:lpstr>PowerPoint Presentation</vt:lpstr>
      <vt:lpstr>PowerPoint Presentation</vt:lpstr>
      <vt:lpstr>Outlier Checking:</vt:lpstr>
      <vt:lpstr>PowerPoint Presentation</vt:lpstr>
      <vt:lpstr>   Residual Plot: </vt:lpstr>
      <vt:lpstr>PowerPoint Presentation</vt:lpstr>
      <vt:lpstr>PowerPoint Presentation</vt:lpstr>
      <vt:lpstr>PowerPoint Presentation</vt:lpstr>
      <vt:lpstr> Residual plot (sqrt y)</vt:lpstr>
      <vt:lpstr> Q-Q Plot: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Report On Revenue Earned By Govt Of West Bengal Through Taxes</dc:title>
  <dc:creator>HP</dc:creator>
  <cp:lastModifiedBy>RINI</cp:lastModifiedBy>
  <cp:revision>239</cp:revision>
  <dcterms:created xsi:type="dcterms:W3CDTF">2014-03-29T17:47:28Z</dcterms:created>
  <dcterms:modified xsi:type="dcterms:W3CDTF">2016-08-31T15:41:09Z</dcterms:modified>
</cp:coreProperties>
</file>