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46" d="100"/>
          <a:sy n="146"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954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11111"/>
        </a:solidFill>
        <a:effectLst/>
      </p:bgPr>
    </p:bg>
    <p:spTree>
      <p:nvGrpSpPr>
        <p:cNvPr id="1" name=""/>
        <p:cNvGrpSpPr/>
        <p:nvPr/>
      </p:nvGrpSpPr>
      <p:grpSpPr>
        <a:xfrm>
          <a:off x="0" y="0"/>
          <a:ext cx="0" cy="0"/>
          <a:chOff x="0" y="0"/>
          <a:chExt cx="0" cy="0"/>
        </a:xfrm>
      </p:grpSpPr>
      <p:pic>
        <p:nvPicPr>
          <p:cNvPr id="3" name="Image 0" descr="https://images.unsplash.com/photo-1619431843665-54babc76ac8c?crop=entropy&amp;cs=tinysrgb&amp;fit=max&amp;fm=jpg&amp;ixid=M3wyMTIyMnwwfDF8c2VhcmNofDN8fHNwZWVjaCUyMGVtb3Rpb24lMjByZWNvZ25pdGlvbnxlbnwwfHx8fDE2OTIwMTYzNDF8MA&amp;ixlib=rb-4.0.3&amp;q=80&amp;w=1080"/>
          <p:cNvPicPr>
            <a:picLocks noChangeAspect="1"/>
          </p:cNvPicPr>
          <p:nvPr/>
        </p:nvPicPr>
        <p:blipFill>
          <a:blip r:embed="rId3"/>
          <a:srcRect t="4332" b="4332"/>
          <a:stretch/>
        </p:blipFill>
        <p:spPr>
          <a:xfrm>
            <a:off x="0" y="0"/>
            <a:ext cx="9144000" cy="5143500"/>
          </a:xfrm>
          <a:prstGeom prst="rect">
            <a:avLst/>
          </a:prstGeom>
        </p:spPr>
      </p:pic>
      <p:sp>
        <p:nvSpPr>
          <p:cNvPr id="4" name="Text 0"/>
          <p:cNvSpPr/>
          <p:nvPr/>
        </p:nvSpPr>
        <p:spPr>
          <a:xfrm>
            <a:off x="120727" y="4465226"/>
            <a:ext cx="914400" cy="125685"/>
          </a:xfrm>
          <a:prstGeom prst="rect">
            <a:avLst/>
          </a:prstGeom>
          <a:noFill/>
          <a:ln/>
        </p:spPr>
        <p:txBody>
          <a:bodyPr wrap="square" lIns="0" tIns="0" rIns="0" bIns="0" rtlCol="0" anchor="t"/>
          <a:lstStyle/>
          <a:p>
            <a:pPr algn="l">
              <a:lnSpc>
                <a:spcPts val="495"/>
              </a:lnSpc>
            </a:pPr>
            <a:r>
              <a:rPr lang="en-US" sz="500" b="0" dirty="0">
                <a:solidFill>
                  <a:srgbClr val="FFFFFF"/>
                </a:solidFill>
                <a:latin typeface="Standard" pitchFamily="34" charset="0"/>
                <a:ea typeface="Standard" pitchFamily="34" charset="-122"/>
                <a:cs typeface="Standard" pitchFamily="34" charset="-120"/>
              </a:rPr>
              <a:t>CLIENT </a:t>
            </a:r>
            <a:endParaRPr lang="en-US" sz="450" dirty="0"/>
          </a:p>
          <a:p>
            <a:pPr algn="l">
              <a:lnSpc>
                <a:spcPts val="495"/>
              </a:lnSpc>
            </a:pPr>
            <a:r>
              <a:rPr lang="en-US" sz="500" b="0" dirty="0">
                <a:solidFill>
                  <a:srgbClr val="FFFFFF"/>
                </a:solidFill>
                <a:latin typeface="Standard" pitchFamily="34" charset="0"/>
                <a:ea typeface="Standard" pitchFamily="34" charset="-122"/>
                <a:cs typeface="Standard" pitchFamily="34" charset="-120"/>
              </a:rPr>
              <a:t>NAME</a:t>
            </a:r>
            <a:endParaRPr lang="en-US" sz="450" dirty="0"/>
          </a:p>
        </p:txBody>
      </p:sp>
      <p:sp>
        <p:nvSpPr>
          <p:cNvPr id="5" name="Text 1"/>
          <p:cNvSpPr/>
          <p:nvPr/>
        </p:nvSpPr>
        <p:spPr>
          <a:xfrm>
            <a:off x="476589" y="1851082"/>
            <a:ext cx="9144000" cy="571500"/>
          </a:xfrm>
          <a:prstGeom prst="rect">
            <a:avLst/>
          </a:prstGeom>
          <a:noFill/>
          <a:ln/>
          <a:effectLst>
            <a:outerShdw blurRad="254000" dist="25400" dir="5400000" algn="bl" rotWithShape="0">
              <a:srgbClr val="000000">
                <a:alpha val="20000"/>
              </a:srgbClr>
            </a:outerShdw>
          </a:effectLst>
        </p:spPr>
        <p:txBody>
          <a:bodyPr wrap="square" lIns="0" tIns="0" rIns="0" bIns="0" rtlCol="0" anchor="t"/>
          <a:lstStyle/>
          <a:p>
            <a:pPr algn="l">
              <a:lnSpc>
                <a:spcPts val="1500"/>
              </a:lnSpc>
            </a:pPr>
            <a:r>
              <a:rPr lang="en-US" sz="1500" b="1" kern="0" spc="-24" dirty="0">
                <a:solidFill>
                  <a:srgbClr val="111111"/>
                </a:solidFill>
                <a:latin typeface="Standard" pitchFamily="34" charset="0"/>
                <a:ea typeface="Standard" pitchFamily="34" charset="-122"/>
                <a:cs typeface="Standard" pitchFamily="34" charset="-120"/>
              </a:rPr>
              <a:t>A COMPREHENSIVE STUDY ON ENHANCING EMOTION RECOGNITION IN SPEECH</a:t>
            </a:r>
            <a:endParaRPr lang="en-US" sz="1500" dirty="0"/>
          </a:p>
          <a:p>
            <a:pPr algn="l">
              <a:lnSpc>
                <a:spcPts val="1500"/>
              </a:lnSpc>
            </a:pPr>
            <a:endParaRPr lang="en-US" sz="1500" dirty="0"/>
          </a:p>
          <a:p>
            <a:pPr algn="l">
              <a:lnSpc>
                <a:spcPts val="1500"/>
              </a:lnSpc>
            </a:pPr>
            <a:r>
              <a:rPr lang="en-US" sz="1500" b="1" kern="0" spc="-24" dirty="0">
                <a:solidFill>
                  <a:srgbClr val="111111"/>
                </a:solidFill>
                <a:latin typeface="Standard" pitchFamily="34" charset="0"/>
                <a:ea typeface="Standard" pitchFamily="34" charset="-122"/>
                <a:cs typeface="Standard" pitchFamily="34" charset="-120"/>
              </a:rPr>
              <a:t>                                                   USING DEEP NEURAL NETWORKS </a:t>
            </a:r>
            <a:endParaRPr lang="en-US" sz="1500" dirty="0"/>
          </a:p>
        </p:txBody>
      </p:sp>
      <p:sp>
        <p:nvSpPr>
          <p:cNvPr id="6" name="Text 2"/>
          <p:cNvSpPr/>
          <p:nvPr/>
        </p:nvSpPr>
        <p:spPr>
          <a:xfrm>
            <a:off x="2477646" y="4891771"/>
            <a:ext cx="914400" cy="67605"/>
          </a:xfrm>
          <a:prstGeom prst="rect">
            <a:avLst/>
          </a:prstGeom>
          <a:noFill/>
          <a:ln/>
        </p:spPr>
        <p:txBody>
          <a:bodyPr wrap="none" lIns="0" tIns="0" rIns="0" bIns="0" rtlCol="0" anchor="t">
            <a:spAutoFit/>
          </a:bodyPr>
          <a:lstStyle/>
          <a:p>
            <a:pPr algn="l">
              <a:lnSpc>
                <a:spcPts val="495"/>
              </a:lnSpc>
            </a:pPr>
            <a:r>
              <a:rPr lang="en-US" sz="500" b="0" dirty="0">
                <a:solidFill>
                  <a:srgbClr val="FFFFFF"/>
                </a:solidFill>
                <a:latin typeface="Standard" pitchFamily="34" charset="0"/>
                <a:ea typeface="Standard" pitchFamily="34" charset="-122"/>
                <a:cs typeface="Standard" pitchFamily="34" charset="-120"/>
              </a:rPr>
              <a:t>IMAGE: 1395 </a:t>
            </a:r>
            <a:r>
              <a:rPr lang="en-US" sz="500" b="0" dirty="0">
                <a:solidFill>
                  <a:srgbClr val="FFFFFF"/>
                </a:solidFill>
                <a:latin typeface="arial" pitchFamily="34" charset="0"/>
                <a:ea typeface="arial" pitchFamily="34" charset="-122"/>
                <a:cs typeface="arial" pitchFamily="34" charset="-120"/>
              </a:rPr>
              <a:t>× </a:t>
            </a:r>
            <a:r>
              <a:rPr lang="en-US" sz="500" b="0" dirty="0">
                <a:solidFill>
                  <a:srgbClr val="FFFFFF"/>
                </a:solidFill>
                <a:latin typeface="Standard" pitchFamily="34" charset="0"/>
                <a:ea typeface="Standard" pitchFamily="34" charset="-122"/>
                <a:cs typeface="Standard" pitchFamily="34" charset="-120"/>
              </a:rPr>
              <a:t>1030</a:t>
            </a:r>
            <a:endParaRPr lang="en-US" sz="450" dirty="0"/>
          </a:p>
        </p:txBody>
      </p:sp>
      <p:sp>
        <p:nvSpPr>
          <p:cNvPr id="7" name="Text 3"/>
          <p:cNvSpPr/>
          <p:nvPr/>
        </p:nvSpPr>
        <p:spPr>
          <a:xfrm>
            <a:off x="341184" y="4075355"/>
            <a:ext cx="2743200" cy="880058"/>
          </a:xfrm>
          <a:prstGeom prst="rect">
            <a:avLst/>
          </a:prstGeom>
          <a:noFill/>
          <a:ln/>
        </p:spPr>
        <p:txBody>
          <a:bodyPr wrap="square" lIns="0" tIns="0" rIns="0" bIns="0" rtlCol="0" anchor="t"/>
          <a:lstStyle/>
          <a:p>
            <a:pPr algn="l">
              <a:lnSpc>
                <a:spcPts val="990"/>
              </a:lnSpc>
            </a:pPr>
            <a:endParaRPr lang="en-US" sz="825" dirty="0"/>
          </a:p>
          <a:p>
            <a:pPr algn="l">
              <a:lnSpc>
                <a:spcPts val="990"/>
              </a:lnSpc>
            </a:pPr>
            <a:r>
              <a:rPr lang="en-US" sz="800" b="0" kern="0" spc="12" dirty="0">
                <a:solidFill>
                  <a:srgbClr val="111111"/>
                </a:solidFill>
                <a:latin typeface="Standard" pitchFamily="34" charset="0"/>
                <a:ea typeface="Standard" pitchFamily="34" charset="-122"/>
                <a:cs typeface="Standard" pitchFamily="34" charset="-120"/>
              </a:rPr>
              <a:t>    Debmalya Deb (x21242101)</a:t>
            </a:r>
            <a:endParaRPr lang="en-US" sz="825" dirty="0"/>
          </a:p>
          <a:p>
            <a:pPr algn="l">
              <a:lnSpc>
                <a:spcPts val="990"/>
              </a:lnSpc>
            </a:pPr>
            <a:endParaRPr lang="en-US" sz="825" dirty="0"/>
          </a:p>
          <a:p>
            <a:pPr algn="l">
              <a:lnSpc>
                <a:spcPts val="990"/>
              </a:lnSpc>
            </a:pPr>
            <a:r>
              <a:rPr lang="en-US" sz="800" b="0" kern="0" spc="12" dirty="0">
                <a:solidFill>
                  <a:srgbClr val="111111"/>
                </a:solidFill>
                <a:latin typeface="Standard" pitchFamily="34" charset="0"/>
                <a:ea typeface="Standard" pitchFamily="34" charset="-122"/>
                <a:cs typeface="Standard" pitchFamily="34" charset="-120"/>
              </a:rPr>
              <a:t>   Giorgia Luzia Pscheidt (22184261)</a:t>
            </a:r>
            <a:endParaRPr lang="en-US" sz="825" dirty="0"/>
          </a:p>
          <a:p>
            <a:pPr algn="l">
              <a:lnSpc>
                <a:spcPts val="990"/>
              </a:lnSpc>
            </a:pPr>
            <a:r>
              <a:rPr lang="en-US" sz="800" b="0" kern="0" spc="12" dirty="0">
                <a:solidFill>
                  <a:srgbClr val="111111"/>
                </a:solidFill>
                <a:latin typeface="Standard" pitchFamily="34" charset="0"/>
                <a:ea typeface="Standard" pitchFamily="34" charset="-122"/>
                <a:cs typeface="Standard" pitchFamily="34" charset="-120"/>
              </a:rPr>
              <a:t>        </a:t>
            </a:r>
            <a:endParaRPr lang="en-US" sz="825" dirty="0"/>
          </a:p>
          <a:p>
            <a:pPr algn="l">
              <a:lnSpc>
                <a:spcPts val="990"/>
              </a:lnSpc>
            </a:pPr>
            <a:r>
              <a:rPr lang="en-US" sz="800" b="0" kern="0" spc="12" dirty="0">
                <a:solidFill>
                  <a:srgbClr val="111111"/>
                </a:solidFill>
                <a:latin typeface="Standard" pitchFamily="34" charset="0"/>
                <a:ea typeface="Standard" pitchFamily="34" charset="-122"/>
                <a:cs typeface="Standard" pitchFamily="34" charset="-120"/>
              </a:rPr>
              <a:t>   Saheli Dutta (21246513)</a:t>
            </a:r>
            <a:endParaRPr lang="en-US" sz="825" dirty="0"/>
          </a:p>
          <a:p>
            <a:pPr algn="l">
              <a:lnSpc>
                <a:spcPts val="990"/>
              </a:lnSpc>
            </a:pPr>
            <a:endParaRPr lang="en-US" sz="8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11111"/>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08c1431-11be-4c4e-a399-1ed7b3f5c675?pitch-bytes=2564393&amp;pitch-content-type=image%2Fpng"/>
          <p:cNvPicPr>
            <a:picLocks noChangeAspect="1"/>
          </p:cNvPicPr>
          <p:nvPr/>
        </p:nvPicPr>
        <p:blipFill>
          <a:blip r:embed="rId3"/>
          <a:srcRect t="13021" b="13021"/>
          <a:stretch/>
        </p:blipFill>
        <p:spPr>
          <a:xfrm>
            <a:off x="-34104" y="0"/>
            <a:ext cx="9268835" cy="5143500"/>
          </a:xfrm>
          <a:prstGeom prst="rect">
            <a:avLst/>
          </a:prstGeom>
        </p:spPr>
      </p:pic>
      <p:sp>
        <p:nvSpPr>
          <p:cNvPr id="4" name="Text 0"/>
          <p:cNvSpPr/>
          <p:nvPr/>
        </p:nvSpPr>
        <p:spPr>
          <a:xfrm>
            <a:off x="2477646" y="4891771"/>
            <a:ext cx="914400" cy="67605"/>
          </a:xfrm>
          <a:prstGeom prst="rect">
            <a:avLst/>
          </a:prstGeom>
          <a:noFill/>
          <a:ln/>
        </p:spPr>
        <p:txBody>
          <a:bodyPr wrap="none" lIns="0" tIns="0" rIns="0" bIns="0" rtlCol="0" anchor="t">
            <a:spAutoFit/>
          </a:bodyPr>
          <a:lstStyle/>
          <a:p>
            <a:pPr algn="l">
              <a:lnSpc>
                <a:spcPts val="495"/>
              </a:lnSpc>
            </a:pPr>
            <a:r>
              <a:rPr lang="en-US" sz="500" b="0" dirty="0">
                <a:solidFill>
                  <a:srgbClr val="FFFFFF"/>
                </a:solidFill>
                <a:latin typeface="Standard" pitchFamily="34" charset="0"/>
                <a:ea typeface="Standard" pitchFamily="34" charset="-122"/>
                <a:cs typeface="Standard" pitchFamily="34" charset="-120"/>
              </a:rPr>
              <a:t>IMAGE: 1395 </a:t>
            </a:r>
            <a:r>
              <a:rPr lang="en-US" sz="500" b="0" dirty="0">
                <a:solidFill>
                  <a:srgbClr val="FFFFFF"/>
                </a:solidFill>
                <a:latin typeface="arial" pitchFamily="34" charset="0"/>
                <a:ea typeface="arial" pitchFamily="34" charset="-122"/>
                <a:cs typeface="arial" pitchFamily="34" charset="-120"/>
              </a:rPr>
              <a:t>× </a:t>
            </a:r>
            <a:r>
              <a:rPr lang="en-US" sz="500" b="0" dirty="0">
                <a:solidFill>
                  <a:srgbClr val="FFFFFF"/>
                </a:solidFill>
                <a:latin typeface="Standard" pitchFamily="34" charset="0"/>
                <a:ea typeface="Standard" pitchFamily="34" charset="-122"/>
                <a:cs typeface="Standard" pitchFamily="34" charset="-120"/>
              </a:rPr>
              <a:t>1030</a:t>
            </a:r>
            <a:endParaRPr lang="en-US" sz="450" dirty="0"/>
          </a:p>
        </p:txBody>
      </p:sp>
      <p:sp>
        <p:nvSpPr>
          <p:cNvPr id="5" name="Text 1"/>
          <p:cNvSpPr/>
          <p:nvPr/>
        </p:nvSpPr>
        <p:spPr>
          <a:xfrm>
            <a:off x="180452" y="4865440"/>
            <a:ext cx="914400" cy="83790"/>
          </a:xfrm>
          <a:prstGeom prst="rect">
            <a:avLst/>
          </a:prstGeom>
          <a:noFill/>
          <a:ln/>
        </p:spPr>
        <p:txBody>
          <a:bodyPr wrap="square" lIns="0" tIns="0" rIns="0" bIns="0" rtlCol="0" anchor="t"/>
          <a:lstStyle/>
          <a:p>
            <a:pPr algn="r">
              <a:lnSpc>
                <a:spcPts val="660"/>
              </a:lnSpc>
            </a:pPr>
            <a:r>
              <a:rPr lang="en-US" sz="600" b="0" dirty="0">
                <a:solidFill>
                  <a:srgbClr val="111111"/>
                </a:solidFill>
                <a:latin typeface="Standard" pitchFamily="34" charset="0"/>
                <a:ea typeface="Standard" pitchFamily="34" charset="-122"/>
                <a:cs typeface="Standard" pitchFamily="34" charset="-120"/>
              </a:rPr>
              <a:t>001</a:t>
            </a:r>
            <a:endParaRPr lang="en-US" sz="600" dirty="0"/>
          </a:p>
        </p:txBody>
      </p:sp>
      <p:sp>
        <p:nvSpPr>
          <p:cNvPr id="6" name="Text 2"/>
          <p:cNvSpPr/>
          <p:nvPr/>
        </p:nvSpPr>
        <p:spPr>
          <a:xfrm>
            <a:off x="674876" y="1540886"/>
            <a:ext cx="2743200" cy="284783"/>
          </a:xfrm>
          <a:prstGeom prst="rect">
            <a:avLst/>
          </a:prstGeom>
          <a:noFill/>
          <a:ln/>
        </p:spPr>
        <p:txBody>
          <a:bodyPr wrap="none" lIns="0" tIns="0" rIns="0" bIns="0" rtlCol="0" anchor="t">
            <a:spAutoFit/>
          </a:bodyPr>
          <a:lstStyle/>
          <a:p>
            <a:pPr algn="l">
              <a:lnSpc>
                <a:spcPts val="2242"/>
              </a:lnSpc>
            </a:pPr>
            <a:r>
              <a:rPr lang="en-US" sz="2000" b="1" kern="0" spc="-24" dirty="0">
                <a:solidFill>
                  <a:srgbClr val="FFFFFF"/>
                </a:solidFill>
                <a:latin typeface="Standard" pitchFamily="34" charset="0"/>
                <a:ea typeface="Standard" pitchFamily="34" charset="-122"/>
                <a:cs typeface="Standard" pitchFamily="34" charset="-120"/>
              </a:rPr>
              <a:t>Research  Question</a:t>
            </a:r>
            <a:endParaRPr lang="en-US" sz="1950" dirty="0"/>
          </a:p>
        </p:txBody>
      </p:sp>
      <p:sp>
        <p:nvSpPr>
          <p:cNvPr id="7" name="Text 3"/>
          <p:cNvSpPr/>
          <p:nvPr/>
        </p:nvSpPr>
        <p:spPr>
          <a:xfrm>
            <a:off x="674876" y="2057314"/>
            <a:ext cx="8229600" cy="617153"/>
          </a:xfrm>
          <a:prstGeom prst="rect">
            <a:avLst/>
          </a:prstGeom>
          <a:noFill/>
          <a:ln/>
        </p:spPr>
        <p:txBody>
          <a:bodyPr wrap="square" lIns="0" tIns="0" rIns="0" bIns="0" rtlCol="0" anchor="t"/>
          <a:lstStyle/>
          <a:p>
            <a:pPr marL="190500" indent="-190500" algn="l">
              <a:lnSpc>
                <a:spcPts val="1620"/>
              </a:lnSpc>
              <a:buSzPct val="100000"/>
              <a:buChar char="•"/>
            </a:pPr>
            <a:r>
              <a:rPr lang="en-US" sz="1300" b="0" kern="0" spc="12" dirty="0">
                <a:solidFill>
                  <a:srgbClr val="FFFFFF"/>
                </a:solidFill>
                <a:latin typeface="Standard" pitchFamily="34" charset="0"/>
                <a:ea typeface="Standard" pitchFamily="34" charset="-122"/>
                <a:cs typeface="Standard" pitchFamily="34" charset="-120"/>
              </a:rPr>
              <a:t>To what extent does Convolutional Neural Network(CNN) model with Mel Frequency Cepstral Coefficients feature extraction improve Speech Emotion Detection over Long Short Term Memory(LSTM) model?</a:t>
            </a:r>
            <a:endParaRPr lang="en-US" sz="8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11111"/>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08c1431-11be-4c4e-a399-1ed7b3f5c675?pitch-bytes=2564393&amp;pitch-content-type=image%2Fpng"/>
          <p:cNvPicPr>
            <a:picLocks noChangeAspect="1"/>
          </p:cNvPicPr>
          <p:nvPr/>
        </p:nvPicPr>
        <p:blipFill>
          <a:blip r:embed="rId3"/>
          <a:srcRect t="13021" b="13021"/>
          <a:stretch/>
        </p:blipFill>
        <p:spPr>
          <a:xfrm>
            <a:off x="-34104" y="0"/>
            <a:ext cx="9268835" cy="5143500"/>
          </a:xfrm>
          <a:prstGeom prst="rect">
            <a:avLst/>
          </a:prstGeom>
        </p:spPr>
      </p:pic>
      <p:sp>
        <p:nvSpPr>
          <p:cNvPr id="4" name="Text 0"/>
          <p:cNvSpPr/>
          <p:nvPr/>
        </p:nvSpPr>
        <p:spPr>
          <a:xfrm>
            <a:off x="674876" y="1540886"/>
            <a:ext cx="1828800" cy="284783"/>
          </a:xfrm>
          <a:prstGeom prst="rect">
            <a:avLst/>
          </a:prstGeom>
          <a:noFill/>
          <a:ln/>
        </p:spPr>
        <p:txBody>
          <a:bodyPr wrap="none" lIns="0" tIns="0" rIns="0" bIns="0" rtlCol="0" anchor="t">
            <a:spAutoFit/>
          </a:bodyPr>
          <a:lstStyle/>
          <a:p>
            <a:pPr algn="l">
              <a:lnSpc>
                <a:spcPts val="2242"/>
              </a:lnSpc>
            </a:pPr>
            <a:r>
              <a:rPr lang="en-US" sz="2000" b="1" kern="0" spc="-24" dirty="0">
                <a:solidFill>
                  <a:srgbClr val="FFFFFF"/>
                </a:solidFill>
                <a:latin typeface="Standard" pitchFamily="34" charset="0"/>
                <a:ea typeface="Standard" pitchFamily="34" charset="-122"/>
                <a:cs typeface="Standard" pitchFamily="34" charset="-120"/>
              </a:rPr>
              <a:t>Conclusion</a:t>
            </a:r>
            <a:endParaRPr lang="en-US" sz="1950" dirty="0"/>
          </a:p>
        </p:txBody>
      </p:sp>
      <p:sp>
        <p:nvSpPr>
          <p:cNvPr id="5" name="Text 1"/>
          <p:cNvSpPr/>
          <p:nvPr/>
        </p:nvSpPr>
        <p:spPr>
          <a:xfrm>
            <a:off x="674876" y="2057314"/>
            <a:ext cx="8229600" cy="1588703"/>
          </a:xfrm>
          <a:prstGeom prst="rect">
            <a:avLst/>
          </a:prstGeom>
          <a:noFill/>
          <a:ln/>
        </p:spPr>
        <p:txBody>
          <a:bodyPr wrap="square" lIns="0" tIns="0" rIns="0" bIns="0" rtlCol="0" anchor="t"/>
          <a:lstStyle/>
          <a:p>
            <a:pPr marL="190500" indent="-190500" algn="l">
              <a:lnSpc>
                <a:spcPts val="1440"/>
              </a:lnSpc>
              <a:buSzPct val="100000"/>
              <a:buChar char="•"/>
            </a:pPr>
            <a:r>
              <a:rPr lang="en-US" sz="1200" b="0" kern="0" spc="12" dirty="0">
                <a:solidFill>
                  <a:srgbClr val="F0F0F0"/>
                </a:solidFill>
                <a:latin typeface="Standard" pitchFamily="34" charset="0"/>
                <a:ea typeface="Standard" pitchFamily="34" charset="-122"/>
                <a:cs typeface="Standard" pitchFamily="34" charset="-120"/>
              </a:rPr>
              <a:t>This research is predominantly based on MFCC feature extraction and the CNN model, where the CNN model per- forms well compared to the LSTM model which justifies the goal of this study as well. CNN model is able to identify emotions such as anger, sadness, and happiness with high precision whereas the LSTM model fails to identify most of the emotions except Sad. Although the CNN model works well.  </a:t>
            </a:r>
            <a:endParaRPr lang="en-US" sz="825" dirty="0"/>
          </a:p>
          <a:p>
            <a:pPr algn="l">
              <a:lnSpc>
                <a:spcPts val="990"/>
              </a:lnSpc>
            </a:pPr>
            <a:endParaRPr lang="en-US" sz="825" dirty="0"/>
          </a:p>
          <a:p>
            <a:pPr marL="190500" indent="-190500" algn="l">
              <a:lnSpc>
                <a:spcPts val="1440"/>
              </a:lnSpc>
              <a:buSzPct val="100000"/>
              <a:buChar char="•"/>
            </a:pPr>
            <a:r>
              <a:rPr lang="en-US" sz="1200" b="0" kern="0" spc="12" dirty="0">
                <a:solidFill>
                  <a:srgbClr val="F0F0F0"/>
                </a:solidFill>
                <a:latin typeface="Standard" pitchFamily="34" charset="0"/>
                <a:ea typeface="Standard" pitchFamily="34" charset="-122"/>
                <a:cs typeface="Standard" pitchFamily="34" charset="-120"/>
              </a:rPr>
              <a:t>Further improvements are needed to achieve higher accuracy which will lead to identifying each and every emotion correctly. In future, other feature extraction methods like zero crossing rate and croma can be implemented and more hyperparameter tuning can be done to achieve better results in speech emotion recognition system. </a:t>
            </a:r>
            <a:endParaRPr lang="en-US" sz="8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11111"/>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08c1431-11be-4c4e-a399-1ed7b3f5c675?pitch-bytes=2564393&amp;pitch-content-type=image%2Fpng"/>
          <p:cNvPicPr>
            <a:picLocks noChangeAspect="1"/>
          </p:cNvPicPr>
          <p:nvPr/>
        </p:nvPicPr>
        <p:blipFill>
          <a:blip r:embed="rId3"/>
          <a:srcRect t="13021" b="13021"/>
          <a:stretch/>
        </p:blipFill>
        <p:spPr>
          <a:xfrm>
            <a:off x="-34104" y="0"/>
            <a:ext cx="9268835" cy="5143500"/>
          </a:xfrm>
          <a:prstGeom prst="rect">
            <a:avLst/>
          </a:prstGeom>
        </p:spPr>
      </p:pic>
      <p:sp>
        <p:nvSpPr>
          <p:cNvPr id="4" name="Text 0"/>
          <p:cNvSpPr/>
          <p:nvPr/>
        </p:nvSpPr>
        <p:spPr>
          <a:xfrm>
            <a:off x="2144709" y="2398950"/>
            <a:ext cx="5486400" cy="657225"/>
          </a:xfrm>
          <a:prstGeom prst="rect">
            <a:avLst/>
          </a:prstGeom>
          <a:noFill/>
          <a:ln/>
          <a:effectLst>
            <a:outerShdw blurRad="127000" dist="38100" dir="3600000" algn="bl" rotWithShape="0">
              <a:srgbClr val="000000">
                <a:alpha val="20000"/>
              </a:srgbClr>
            </a:outerShdw>
          </a:effectLst>
        </p:spPr>
        <p:txBody>
          <a:bodyPr wrap="square" lIns="0" tIns="0" rIns="0" bIns="0" rtlCol="0" anchor="t"/>
          <a:lstStyle/>
          <a:p>
            <a:pPr algn="ctr">
              <a:lnSpc>
                <a:spcPts val="5175"/>
              </a:lnSpc>
            </a:pPr>
            <a:r>
              <a:rPr lang="en-US" sz="4500" b="1" kern="0" spc="-24" dirty="0">
                <a:solidFill>
                  <a:srgbClr val="FFFFFF"/>
                </a:solidFill>
                <a:latin typeface="Standard" pitchFamily="34" charset="0"/>
                <a:ea typeface="Standard" pitchFamily="34" charset="-122"/>
                <a:cs typeface="Standard" pitchFamily="34" charset="-120"/>
              </a:rPr>
              <a:t>Thank You</a:t>
            </a:r>
            <a:endParaRPr lang="en-US" sz="4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Words>
  <Application>Microsoft Macintosh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Standard</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Study on Enhancing Emotion Recognition in Speech Using Deep Neural Networks</dc:title>
  <dc:subject>PptxGenJS Presentation</dc:subject>
  <dc:creator>Pitch Software GmbH</dc:creator>
  <cp:lastModifiedBy>Debmalya Deb</cp:lastModifiedBy>
  <cp:revision>2</cp:revision>
  <dcterms:created xsi:type="dcterms:W3CDTF">2023-08-14T12:43:03Z</dcterms:created>
  <dcterms:modified xsi:type="dcterms:W3CDTF">2023-08-14T12:44:51Z</dcterms:modified>
</cp:coreProperties>
</file>