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7"/>
  </p:sldMasterIdLst>
  <p:notesMasterIdLst>
    <p:notesMasterId r:id="rId9"/>
  </p:notesMasterIdLst>
  <p:handoutMasterIdLst>
    <p:handoutMasterId r:id="rId10"/>
  </p:handoutMasterIdLst>
  <p:sldIdLst>
    <p:sldId id="699" r:id="rId8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ger, Alexandre" initials="BA" lastIdx="1" clrIdx="0"/>
  <p:cmAuthor id="2" name="Samir Abdou" initials="S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7E0"/>
    <a:srgbClr val="CCCCFF"/>
    <a:srgbClr val="00FFCC"/>
    <a:srgbClr val="00CC66"/>
    <a:srgbClr val="3222A8"/>
    <a:srgbClr val="E3DD4F"/>
    <a:srgbClr val="47FCFF"/>
    <a:srgbClr val="0068B6"/>
    <a:srgbClr val="0062AC"/>
    <a:srgbClr val="005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2" autoAdjust="0"/>
    <p:restoredTop sz="96503" autoAdjust="0"/>
  </p:normalViewPr>
  <p:slideViewPr>
    <p:cSldViewPr snapToGrid="0">
      <p:cViewPr varScale="1">
        <p:scale>
          <a:sx n="109" d="100"/>
          <a:sy n="109" d="100"/>
        </p:scale>
        <p:origin x="360" y="-2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5DCC-E1E2-45B4-8A0D-07282A760EA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B03A4-5C2E-40B9-93A0-AFD9D99F1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6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6C384-84D8-4CB7-BDA1-F8C27B13F518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9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9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9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7EF4F-7776-43FA-9DCF-7A5451233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634AF-5DB3-6D4A-A7EC-77C9D3D019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5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7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Title Slide_Function"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79436"/>
            <a:ext cx="10515600" cy="81041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of your presentation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928558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413033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995550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Location,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833995" cy="2776231"/>
          </a:xfrm>
          <a:prstGeom prst="rect">
            <a:avLst/>
          </a:prstGeom>
        </p:spPr>
      </p:pic>
      <p:sp>
        <p:nvSpPr>
          <p:cNvPr id="14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2406483"/>
            <a:ext cx="1670858" cy="2949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YOUR IS FUNCTION OR YOUR COUNTRY</a:t>
            </a:r>
          </a:p>
        </p:txBody>
      </p:sp>
    </p:spTree>
    <p:extLst>
      <p:ext uri="{BB962C8B-B14F-4D97-AF65-F5344CB8AC3E}">
        <p14:creationId xmlns:p14="http://schemas.microsoft.com/office/powerpoint/2010/main" val="329505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S_ Title and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9" imgH="358" progId="TCLayout.ActiveDocument.1">
                  <p:embed/>
                </p:oleObj>
              </mc:Choice>
              <mc:Fallback>
                <p:oleObj name="think-cell Slide" r:id="rId3" imgW="359" imgH="35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-103907" y="52107"/>
            <a:ext cx="1281545" cy="570405"/>
            <a:chOff x="0" y="0"/>
            <a:chExt cx="1700784" cy="1024128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9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570" y="365127"/>
            <a:ext cx="11440373" cy="5147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590902" y="1223963"/>
            <a:ext cx="6256041" cy="4351337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1pPr>
            <a:lvl2pPr marL="6858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3pPr>
            <a:lvl4pPr marL="16002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4pPr>
            <a:lvl5pPr marL="20574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389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D9577EEF-0DD2-49C2-A65C-1657658717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6400" y="1223963"/>
            <a:ext cx="4818063" cy="43513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103907" y="52107"/>
            <a:ext cx="1281545" cy="570405"/>
            <a:chOff x="0" y="0"/>
            <a:chExt cx="1700784" cy="1024128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389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D9577EEF-0DD2-49C2-A65C-1657658717A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571" y="365127"/>
            <a:ext cx="10515600" cy="5147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5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 Title and Content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03907" y="52107"/>
            <a:ext cx="1281545" cy="570405"/>
            <a:chOff x="0" y="0"/>
            <a:chExt cx="1700784" cy="1024128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9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571" y="365127"/>
            <a:ext cx="10515600" cy="5147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06571" y="1223946"/>
            <a:ext cx="11440373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1pPr>
            <a:lvl2pPr marL="6858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3pPr>
            <a:lvl4pPr marL="16002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4pPr>
            <a:lvl5pPr marL="20574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389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D9577EEF-0DD2-49C2-A65C-16576587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9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 Title and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03907" y="52107"/>
            <a:ext cx="1281545" cy="570405"/>
            <a:chOff x="0" y="0"/>
            <a:chExt cx="1700784" cy="1024128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9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6571" y="365127"/>
            <a:ext cx="10515600" cy="5147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571" y="1223946"/>
            <a:ext cx="11440373" cy="435133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>
                  <a:lumMod val="50000"/>
                  <a:lumOff val="50000"/>
                </a:schemeClr>
              </a:buClr>
              <a:buSzPct val="90000"/>
              <a:buFont typeface="Wingdings" panose="05000000000000000000" pitchFamily="2" charset="2"/>
              <a:buNone/>
              <a:defRPr sz="2000" baseline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defRPr>
            </a:lvl1pPr>
            <a:lvl2pPr marL="6858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1143000" indent="-228600">
              <a:buClr>
                <a:schemeClr val="bg1">
                  <a:lumMod val="65000"/>
                </a:schemeClr>
              </a:buClr>
              <a:buSzPct val="90000"/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 marL="16002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 marL="2057400" indent="-228600">
              <a:buClr>
                <a:schemeClr val="bg1">
                  <a:lumMod val="65000"/>
                </a:schemeClr>
              </a:buClr>
              <a:buSzPct val="85000"/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389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D9577EEF-0DD2-49C2-A65C-165765871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_Ttitle slide - PRO">
    <p:bg>
      <p:bgPr>
        <a:solidFill>
          <a:srgbClr val="E0E1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26566"/>
            <a:ext cx="10515600" cy="81041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of your presentation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928558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413033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995550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Location, 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63744" y="557841"/>
            <a:ext cx="5628256" cy="707886"/>
          </a:xfrm>
          <a:prstGeom prst="rect">
            <a:avLst/>
          </a:prstGeom>
          <a:solidFill>
            <a:schemeClr val="accent5">
              <a:alpha val="6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 your background image using </a:t>
            </a:r>
            <a:r>
              <a:rPr lang="en-US" sz="2000" i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Master Slide </a:t>
            </a:r>
            <a:r>
              <a:rPr lang="en-US" sz="20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view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833995" cy="2776231"/>
          </a:xfrm>
          <a:prstGeom prst="rect">
            <a:avLst/>
          </a:prstGeom>
        </p:spPr>
      </p:pic>
      <p:sp>
        <p:nvSpPr>
          <p:cNvPr id="1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2406483"/>
            <a:ext cx="1670858" cy="2949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100" baseline="0">
                <a:solidFill>
                  <a:schemeClr val="bg1"/>
                </a:solidFill>
                <a:latin typeface="+mj-lt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YOUR IS FUNCTION OR YOUR COUNTRY</a:t>
            </a:r>
          </a:p>
        </p:txBody>
      </p:sp>
    </p:spTree>
    <p:extLst>
      <p:ext uri="{BB962C8B-B14F-4D97-AF65-F5344CB8AC3E}">
        <p14:creationId xmlns:p14="http://schemas.microsoft.com/office/powerpoint/2010/main" val="15235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S_Title Slide">
    <p:bg>
      <p:bgPr>
        <a:solidFill>
          <a:srgbClr val="66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26566"/>
            <a:ext cx="10515600" cy="810418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of your presentation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4928558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413033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995550"/>
            <a:ext cx="10515600" cy="4431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Location, 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833995" cy="25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0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693174" y="3136612"/>
            <a:ext cx="1080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549" y="5669278"/>
            <a:ext cx="868682" cy="11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0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DEFF-70F6-484F-872F-006009BC6BF7}" type="datetime1">
              <a:rPr lang="de-CH" smtClean="0"/>
              <a:t>19.10.24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4E87-E789-DB4B-9606-521C3B0A62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4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_Pros &amp;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103906" y="52109"/>
            <a:ext cx="1281545" cy="570405"/>
            <a:chOff x="0" y="0"/>
            <a:chExt cx="1700784" cy="1024128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700784" cy="102412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228600" y="0"/>
              <a:ext cx="1463040" cy="1014984"/>
            </a:xfrm>
            <a:custGeom>
              <a:avLst/>
              <a:gdLst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1462822 w 1462822"/>
                <a:gd name="connsiteY2" fmla="*/ 1014481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  <a:gd name="connsiteX0" fmla="*/ 0 w 1462822"/>
                <a:gd name="connsiteY0" fmla="*/ 0 h 1014481"/>
                <a:gd name="connsiteX1" fmla="*/ 1462822 w 1462822"/>
                <a:gd name="connsiteY1" fmla="*/ 0 h 1014481"/>
                <a:gd name="connsiteX2" fmla="*/ 910372 w 1462822"/>
                <a:gd name="connsiteY2" fmla="*/ 376306 h 1014481"/>
                <a:gd name="connsiteX3" fmla="*/ 0 w 1462822"/>
                <a:gd name="connsiteY3" fmla="*/ 1014481 h 1014481"/>
                <a:gd name="connsiteX4" fmla="*/ 0 w 1462822"/>
                <a:gd name="connsiteY4" fmla="*/ 0 h 101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822" h="1014481">
                  <a:moveTo>
                    <a:pt x="0" y="0"/>
                  </a:moveTo>
                  <a:lnTo>
                    <a:pt x="1462822" y="0"/>
                  </a:lnTo>
                  <a:lnTo>
                    <a:pt x="910372" y="376306"/>
                  </a:lnTo>
                  <a:lnTo>
                    <a:pt x="0" y="1014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28600" y="0"/>
              <a:ext cx="1472184" cy="102412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80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6568888"/>
            <a:ext cx="12192000" cy="289112"/>
          </a:xfrm>
          <a:prstGeom prst="rect">
            <a:avLst/>
          </a:prstGeom>
          <a:solidFill>
            <a:srgbClr val="E0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5390" y="6602980"/>
            <a:ext cx="41788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PMI INFORMATION SERVICES</a:t>
            </a:r>
            <a:r>
              <a:rPr lang="en-US" sz="900" baseline="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77392" y="6594455"/>
            <a:ext cx="2743200" cy="237978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solidFill>
                  <a:schemeClr val="bg2">
                    <a:lumMod val="75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fld id="{82F8E319-39FD-4742-B3BB-792F06DEF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06572" y="365127"/>
            <a:ext cx="11387323" cy="5147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baseline="0" dirty="0">
                <a:solidFill>
                  <a:schemeClr val="accent4">
                    <a:lumMod val="50000"/>
                  </a:schemeClr>
                </a:solidFill>
                <a:latin typeface="Segoe UI Light" panose="020B0502040204020203" pitchFamily="34" charset="0"/>
                <a:ea typeface="+mj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Pros &amp; Cons Analysis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06572" y="1192919"/>
            <a:ext cx="5560875" cy="4442775"/>
          </a:xfrm>
          <a:prstGeom prst="rect">
            <a:avLst/>
          </a:prstGeom>
        </p:spPr>
        <p:txBody>
          <a:bodyPr/>
          <a:lstStyle>
            <a:lvl1pPr marL="2286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2pPr>
            <a:lvl3pPr marL="11430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3pPr>
            <a:lvl4pPr marL="16002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4pPr>
            <a:lvl5pPr marL="20574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33020" y="1192919"/>
            <a:ext cx="5560875" cy="4442775"/>
          </a:xfrm>
          <a:prstGeom prst="rect">
            <a:avLst/>
          </a:prstGeom>
        </p:spPr>
        <p:txBody>
          <a:bodyPr/>
          <a:lstStyle>
            <a:lvl1pPr marL="2286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1pPr>
            <a:lvl2pPr marL="6858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2pPr>
            <a:lvl3pPr marL="11430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3pPr>
            <a:lvl4pPr marL="16002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4pPr>
            <a:lvl5pPr marL="2057400" indent="-228600">
              <a:buSzPct val="66000"/>
              <a:buFontTx/>
              <a:buBlip>
                <a:blip r:embed="rId4"/>
              </a:buBlip>
              <a:defRPr sz="18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06572" y="5810059"/>
            <a:ext cx="11387323" cy="494522"/>
          </a:xfrm>
          <a:prstGeom prst="rect">
            <a:avLst/>
          </a:prstGeom>
          <a:solidFill>
            <a:srgbClr val="0068B3"/>
          </a:solidFill>
        </p:spPr>
        <p:txBody>
          <a:bodyPr anchor="ctr" anchorCtr="0"/>
          <a:lstStyle>
            <a:lvl1pPr marL="0" indent="0" algn="ctr">
              <a:buSzPct val="120000"/>
              <a:buFontTx/>
              <a:buNone/>
              <a:defRPr sz="1800" baseline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  <a:lvl2pPr marL="6858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2pPr>
            <a:lvl3pPr marL="11430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3pPr>
            <a:lvl4pPr marL="16002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4pPr>
            <a:lvl5pPr marL="2057400" indent="-228600">
              <a:buSzPct val="120000"/>
              <a:buFontTx/>
              <a:buBlip>
                <a:blip r:embed="rId3"/>
              </a:buBlip>
              <a:defRPr sz="1800">
                <a:latin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Key Takeaway</a:t>
            </a:r>
          </a:p>
        </p:txBody>
      </p:sp>
    </p:spTree>
    <p:extLst>
      <p:ext uri="{BB962C8B-B14F-4D97-AF65-F5344CB8AC3E}">
        <p14:creationId xmlns:p14="http://schemas.microsoft.com/office/powerpoint/2010/main" val="36242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7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open-llm-leaderboard/open_llm_leaderbo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D70C004-00A9-65EB-F5E2-D758252903D8}"/>
              </a:ext>
            </a:extLst>
          </p:cNvPr>
          <p:cNvSpPr/>
          <p:nvPr/>
        </p:nvSpPr>
        <p:spPr>
          <a:xfrm>
            <a:off x="1028051" y="69747"/>
            <a:ext cx="1286360" cy="66642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Scope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FAD9C68-1871-F9ED-2062-4070920F6CA2}"/>
              </a:ext>
            </a:extLst>
          </p:cNvPr>
          <p:cNvSpPr/>
          <p:nvPr/>
        </p:nvSpPr>
        <p:spPr>
          <a:xfrm>
            <a:off x="3900408" y="69746"/>
            <a:ext cx="4850973" cy="666427"/>
          </a:xfrm>
          <a:prstGeom prst="roundRect">
            <a:avLst/>
          </a:prstGeom>
          <a:solidFill>
            <a:srgbClr val="0068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Adapt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D5B7561C-3CDD-6690-F2E2-4C3B2C049440}"/>
              </a:ext>
            </a:extLst>
          </p:cNvPr>
          <p:cNvSpPr/>
          <p:nvPr/>
        </p:nvSpPr>
        <p:spPr>
          <a:xfrm>
            <a:off x="8880538" y="69746"/>
            <a:ext cx="3208130" cy="666427"/>
          </a:xfrm>
          <a:prstGeom prst="roundRect">
            <a:avLst/>
          </a:prstGeom>
          <a:solidFill>
            <a:srgbClr val="4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Operate and Use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03D7064-211F-93F5-A71D-A66F1D9EE059}"/>
              </a:ext>
            </a:extLst>
          </p:cNvPr>
          <p:cNvSpPr/>
          <p:nvPr/>
        </p:nvSpPr>
        <p:spPr>
          <a:xfrm>
            <a:off x="2466810" y="69746"/>
            <a:ext cx="1286360" cy="6664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Select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37DC818-ABE9-C439-DEB9-59692774A2C5}"/>
              </a:ext>
            </a:extLst>
          </p:cNvPr>
          <p:cNvSpPr/>
          <p:nvPr/>
        </p:nvSpPr>
        <p:spPr>
          <a:xfrm>
            <a:off x="8880537" y="880826"/>
            <a:ext cx="1503327" cy="2929176"/>
          </a:xfrm>
          <a:prstGeom prst="roundRect">
            <a:avLst/>
          </a:prstGeom>
          <a:solidFill>
            <a:srgbClr val="E3C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Optimize and deploy for inference with enterprise integration	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FDD9CD9C-B58F-12B2-7BB6-A71A35FE820E}"/>
              </a:ext>
            </a:extLst>
          </p:cNvPr>
          <p:cNvSpPr/>
          <p:nvPr/>
        </p:nvSpPr>
        <p:spPr>
          <a:xfrm>
            <a:off x="10528510" y="880826"/>
            <a:ext cx="1503327" cy="2929176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LLMOps deployment with Regulatory compliance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D9F9E773-61CE-F3FE-94FC-53E1E348BD57}"/>
              </a:ext>
            </a:extLst>
          </p:cNvPr>
          <p:cNvSpPr/>
          <p:nvPr/>
        </p:nvSpPr>
        <p:spPr>
          <a:xfrm>
            <a:off x="3900407" y="880825"/>
            <a:ext cx="1647983" cy="6664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Prompt Engineering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8E56E306-A58E-5548-030B-587857F6C198}"/>
              </a:ext>
            </a:extLst>
          </p:cNvPr>
          <p:cNvSpPr/>
          <p:nvPr/>
        </p:nvSpPr>
        <p:spPr>
          <a:xfrm>
            <a:off x="5680131" y="880824"/>
            <a:ext cx="1469755" cy="2929178"/>
          </a:xfrm>
          <a:prstGeom prst="roundRect">
            <a:avLst/>
          </a:prstGeom>
          <a:solidFill>
            <a:srgbClr val="E3D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Responsible AI guardrails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487D32B-1641-785E-BA55-C7A45D30D852}"/>
              </a:ext>
            </a:extLst>
          </p:cNvPr>
          <p:cNvSpPr/>
          <p:nvPr/>
        </p:nvSpPr>
        <p:spPr>
          <a:xfrm>
            <a:off x="7281626" y="880824"/>
            <a:ext cx="1469755" cy="29291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Evaluate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A86085F7-3245-54DF-519B-30C57B6C682E}"/>
              </a:ext>
            </a:extLst>
          </p:cNvPr>
          <p:cNvSpPr/>
          <p:nvPr/>
        </p:nvSpPr>
        <p:spPr>
          <a:xfrm>
            <a:off x="1028051" y="880823"/>
            <a:ext cx="1286360" cy="292917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Define the Use-case</a:t>
            </a:r>
          </a:p>
          <a:p>
            <a:pPr algn="ctr"/>
            <a:endParaRPr lang="en-US" sz="1600" dirty="0">
              <a:solidFill>
                <a:schemeClr val="tx2"/>
              </a:solidFill>
            </a:endParaRPr>
          </a:p>
          <a:p>
            <a:pPr algn="ctr"/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F29BB71B-095A-8BC6-9D59-F113CEA0AB46}"/>
              </a:ext>
            </a:extLst>
          </p:cNvPr>
          <p:cNvSpPr/>
          <p:nvPr/>
        </p:nvSpPr>
        <p:spPr>
          <a:xfrm>
            <a:off x="2466810" y="880822"/>
            <a:ext cx="1286360" cy="29291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Choose an existing LLM or pre-train own LLM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B9F94E37-D09C-74DD-40FC-D4734A371832}"/>
              </a:ext>
            </a:extLst>
          </p:cNvPr>
          <p:cNvSpPr/>
          <p:nvPr/>
        </p:nvSpPr>
        <p:spPr>
          <a:xfrm>
            <a:off x="1028051" y="3936571"/>
            <a:ext cx="1286360" cy="35620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0" i="0" dirty="0">
                <a:solidFill>
                  <a:srgbClr val="36363D"/>
                </a:solidFill>
                <a:effectLst/>
                <a:latin typeface="Open Sans" panose="020B0606030504020204" pitchFamily="34" charset="0"/>
              </a:rPr>
              <a:t>Define the problem statement, understand its business context, data requirements and availability, and set clear objectives for the GenAI solution.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9B782F2C-4370-01AF-3DFB-6C3217F33FAC}"/>
              </a:ext>
            </a:extLst>
          </p:cNvPr>
          <p:cNvSpPr/>
          <p:nvPr/>
        </p:nvSpPr>
        <p:spPr>
          <a:xfrm>
            <a:off x="2466810" y="3936571"/>
            <a:ext cx="1286360" cy="35620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Select the appropriate large language model (LLM). Refer to LLM leaderboards, e.g., Hugging Face (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link</a:t>
            </a:r>
            <a:r>
              <a:rPr lang="en-US" sz="1200" dirty="0">
                <a:solidFill>
                  <a:schemeClr val="tx2"/>
                </a:solidFill>
              </a:rPr>
              <a:t>) to carefully evaluate the LLM capabilities.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ECD33B92-C34D-B151-FE4A-6775AF3E5171}"/>
              </a:ext>
            </a:extLst>
          </p:cNvPr>
          <p:cNvSpPr/>
          <p:nvPr/>
        </p:nvSpPr>
        <p:spPr>
          <a:xfrm>
            <a:off x="3900408" y="1645410"/>
            <a:ext cx="1647983" cy="6664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RAG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DC112AA-6D56-4041-3A0A-336A5C3DFC15}"/>
              </a:ext>
            </a:extLst>
          </p:cNvPr>
          <p:cNvSpPr/>
          <p:nvPr/>
        </p:nvSpPr>
        <p:spPr>
          <a:xfrm>
            <a:off x="3900408" y="2386744"/>
            <a:ext cx="1647983" cy="6664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Fine-tuning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C36EEF85-A540-ADCC-7AD8-743062BFDC07}"/>
              </a:ext>
            </a:extLst>
          </p:cNvPr>
          <p:cNvSpPr/>
          <p:nvPr/>
        </p:nvSpPr>
        <p:spPr>
          <a:xfrm>
            <a:off x="3900408" y="3143576"/>
            <a:ext cx="1647983" cy="6664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Human Feedback Loop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2F5C147F-D19F-A20E-465F-1DCFF5C0F52C}"/>
              </a:ext>
            </a:extLst>
          </p:cNvPr>
          <p:cNvSpPr/>
          <p:nvPr/>
        </p:nvSpPr>
        <p:spPr>
          <a:xfrm>
            <a:off x="5680130" y="3954653"/>
            <a:ext cx="1469755" cy="3562025"/>
          </a:xfrm>
          <a:prstGeom prst="roundRect">
            <a:avLst/>
          </a:prstGeom>
          <a:solidFill>
            <a:srgbClr val="E3DD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Design &amp; implement Responsible AI guardrails, with respect to hallucinations, toxicity, bias, fairness, safety, explainability, data privacy,  etc.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53D3D7D7-F582-642D-4EFB-219C5466EF42}"/>
              </a:ext>
            </a:extLst>
          </p:cNvPr>
          <p:cNvSpPr/>
          <p:nvPr/>
        </p:nvSpPr>
        <p:spPr>
          <a:xfrm>
            <a:off x="3900409" y="3936571"/>
            <a:ext cx="1647983" cy="35620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Adapt LLMs using strategies, e.g., prompt engineering, retrieval-augmented-generation (RAG), fine-tuning, reinforcement learning with human feedback (RLHF), direct preference optimization (DPO). Includes preparing the data by processing and embedding it into a Vector DB.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780F8AAF-2203-1FF6-42A2-C27FF010E8A8}"/>
              </a:ext>
            </a:extLst>
          </p:cNvPr>
          <p:cNvSpPr/>
          <p:nvPr/>
        </p:nvSpPr>
        <p:spPr>
          <a:xfrm>
            <a:off x="7281626" y="3954652"/>
            <a:ext cx="1469755" cy="35620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Rigorous evaluation with respect to functional metrics (e.g., correctness, groundedness) and Responsible AI guardrails is critical for effective deployment. It can be performed using a mix of LLM-as-a-Judge and manual evaluation techniques.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03948C86-29D3-4527-41D7-D418299FBA9B}"/>
              </a:ext>
            </a:extLst>
          </p:cNvPr>
          <p:cNvSpPr/>
          <p:nvPr/>
        </p:nvSpPr>
        <p:spPr>
          <a:xfrm>
            <a:off x="8875369" y="3954652"/>
            <a:ext cx="1503327" cy="3562026"/>
          </a:xfrm>
          <a:prstGeom prst="roundRect">
            <a:avLst/>
          </a:prstGeom>
          <a:solidFill>
            <a:srgbClr val="E3C7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Covers model optimization for real-world deployment (with respect to the underlying computational infrastructure) keeping environmental impact in mind,  and integration with enterprise systems and workflows ensuring optimal user experience..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D062EC25-567D-EB72-DE21-321ABACAD816}"/>
              </a:ext>
            </a:extLst>
          </p:cNvPr>
          <p:cNvSpPr/>
          <p:nvPr/>
        </p:nvSpPr>
        <p:spPr>
          <a:xfrm>
            <a:off x="10528510" y="3954652"/>
            <a:ext cx="1503327" cy="3543944"/>
          </a:xfrm>
          <a:prstGeom prst="round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2"/>
                </a:solidFill>
              </a:rPr>
              <a:t>LLMOps deployment with continuous monitoring and end-to-end observability. Regularly track and audit to improve the solution based on performance data, user feedback, operational efficiency, and evolving business needs.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BFBF6F1-135A-6A30-75DF-A97F23B83931}"/>
              </a:ext>
            </a:extLst>
          </p:cNvPr>
          <p:cNvSpPr/>
          <p:nvPr/>
        </p:nvSpPr>
        <p:spPr>
          <a:xfrm rot="16200000">
            <a:off x="217451" y="222621"/>
            <a:ext cx="811078" cy="505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Lifecycle stage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ED1AFA-747D-836B-6C55-2C12EA380BBD}"/>
              </a:ext>
            </a:extLst>
          </p:cNvPr>
          <p:cNvSpPr/>
          <p:nvPr/>
        </p:nvSpPr>
        <p:spPr>
          <a:xfrm rot="16200000">
            <a:off x="108963" y="1906773"/>
            <a:ext cx="1028051" cy="505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Key activities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64BD62-95E4-FAA9-8A1B-9859616F28EF}"/>
              </a:ext>
            </a:extLst>
          </p:cNvPr>
          <p:cNvSpPr/>
          <p:nvPr/>
        </p:nvSpPr>
        <p:spPr>
          <a:xfrm rot="16200000">
            <a:off x="110729" y="5151290"/>
            <a:ext cx="1028051" cy="5053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Activities description</a:t>
            </a:r>
          </a:p>
        </p:txBody>
      </p:sp>
    </p:spTree>
    <p:extLst>
      <p:ext uri="{BB962C8B-B14F-4D97-AF65-F5344CB8AC3E}">
        <p14:creationId xmlns:p14="http://schemas.microsoft.com/office/powerpoint/2010/main" val="3699820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S 2015 - PowerPoint template">
  <a:themeElements>
    <a:clrScheme name="IS Official 2015">
      <a:dk1>
        <a:srgbClr val="595959"/>
      </a:dk1>
      <a:lt1>
        <a:srgbClr val="FFFFFF"/>
      </a:lt1>
      <a:dk2>
        <a:srgbClr val="2C2C2C"/>
      </a:dk2>
      <a:lt2>
        <a:srgbClr val="E0E1E3"/>
      </a:lt2>
      <a:accent1>
        <a:srgbClr val="39ACFF"/>
      </a:accent1>
      <a:accent2>
        <a:srgbClr val="FF5B7E"/>
      </a:accent2>
      <a:accent3>
        <a:srgbClr val="9F7E5F"/>
      </a:accent3>
      <a:accent4>
        <a:srgbClr val="0073C6"/>
      </a:accent4>
      <a:accent5>
        <a:srgbClr val="5E6274"/>
      </a:accent5>
      <a:accent6>
        <a:srgbClr val="000000"/>
      </a:accent6>
      <a:hlink>
        <a:srgbClr val="0073C6"/>
      </a:hlink>
      <a:folHlink>
        <a:srgbClr val="595959"/>
      </a:folHlink>
    </a:clrScheme>
    <a:fontScheme name="IS Official 2015">
      <a:majorFont>
        <a:latin typeface="Segoe UI Semilight"/>
        <a:ea typeface=""/>
        <a:cs typeface=""/>
      </a:majorFont>
      <a:minorFont>
        <a:latin typeface="Segoe UI Symbo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SharedContentType xmlns="Microsoft.SharePoint.Taxonomy.ContentTypeSync" SourceId="8bea3e1b-47ae-485c-b455-dfdcfd60ed13" ContentTypeId="0x0101007541816EC8D84703978A41D15BDA267001040301" PreviousValue="false"/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_dlc_DocId xmlns="4b6186ed-e8a3-4319-bb64-48815891aa63">3211ce69-1f93-40f4-9f2a-770a487a641f</_dlc_DocId>
    <_dlc_DocIdUrl xmlns="4b6186ed-e8a3-4319-bb64-48815891aa63">
      <Url>http://workpoint.pmiapps.biz/references/WIKI3/EA/_layouts/DocIdRedir.aspx?ID=3211ce69-1f93-40f4-9f2a-770a487a641f</Url>
      <Description>3211ce69-1f93-40f4-9f2a-770a487a641f</Description>
    </_dlc_DocIdUrl>
    <Next_x0020_review_x0020_date xmlns="04b82809-846a-45d8-922e-09a62fce45fb" xsi:nil="true"/>
    <Guardrail xmlns="04b82809-846a-45d8-922e-09a62fce45fb">No</Guardrail>
    <EA_x0020_Domain xmlns="04b82809-846a-45d8-922e-09a62fce45fb">7</EA_x0020_Domain>
    <Status xmlns="04b82809-846a-45d8-922e-09a62fce45fb">Ready</Status>
    <Retired_x0020_date xmlns="04b82809-846a-45d8-922e-09a62fce45fb" xsi:nil="true"/>
    <Artefact_x0020_type xmlns="04b82809-846a-45d8-922e-09a62fce45fb">Domain guidance</Artefact_x0020_type>
    <Owner xmlns="04b82809-846a-45d8-922e-09a62fce45fb">
      <UserInfo>
        <DisplayName/>
        <AccountId xsi:nil="true"/>
        <AccountType/>
      </UserInfo>
    </Owner>
    <Published_x0020_date_x002f_Valid_x0020_date xmlns="04b82809-846a-45d8-922e-09a62fce45fb" xsi:nil="true"/>
    <Subdomain0 xmlns="04b82809-846a-45d8-922e-09a62fce45fb">48</Subdomain0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41816EC8D84703978A41D15BDA26700104030100396E95DB2A005C458AEBDC34C9E88C7D003FC46DBEC63B3146A87458FCAFD23BCB" ma:contentTypeVersion="28" ma:contentTypeDescription="" ma:contentTypeScope="" ma:versionID="ff80c9106a70542dba3f0d08e36574c6">
  <xsd:schema xmlns:xsd="http://www.w3.org/2001/XMLSchema" xmlns:xs="http://www.w3.org/2001/XMLSchema" xmlns:p="http://schemas.microsoft.com/office/2006/metadata/properties" xmlns:ns1="http://schemas.microsoft.com/sharepoint/v3" xmlns:ns2="04b82809-846a-45d8-922e-09a62fce45fb" xmlns:ns3="4b6186ed-e8a3-4319-bb64-48815891aa63" xmlns:ns4="http://schemas.microsoft.com/sharepoint/v4" targetNamespace="http://schemas.microsoft.com/office/2006/metadata/properties" ma:root="true" ma:fieldsID="ba83943c243f68d1312cd78f6e4c811a" ns1:_="" ns2:_="" ns3:_="" ns4:_="">
    <xsd:import namespace="http://schemas.microsoft.com/sharepoint/v3"/>
    <xsd:import namespace="04b82809-846a-45d8-922e-09a62fce45fb"/>
    <xsd:import namespace="4b6186ed-e8a3-4319-bb64-48815891aa6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Artefact_x0020_type" minOccurs="0"/>
                <xsd:element ref="ns2:Guardrail" minOccurs="0"/>
                <xsd:element ref="ns2:EA_x0020_Domain" minOccurs="0"/>
                <xsd:element ref="ns2:Subdomain0" minOccurs="0"/>
                <xsd:element ref="ns2:Status" minOccurs="0"/>
                <xsd:element ref="ns2:Owner" minOccurs="0"/>
                <xsd:element ref="ns2:Published_x0020_date_x002f_Valid_x0020_date" minOccurs="0"/>
                <xsd:element ref="ns2:Retired_x0020_date" minOccurs="0"/>
                <xsd:element ref="ns1:AverageRating" minOccurs="0"/>
                <xsd:element ref="ns2:Next_x0020_review_x0020_date" minOccurs="0"/>
                <xsd:element ref="ns3:_dlc_DocIdUrl" minOccurs="0"/>
                <xsd:element ref="ns3:_dlc_DocIdPersistId" minOccurs="0"/>
                <xsd:element ref="ns3:_dlc_DocId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10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82809-846a-45d8-922e-09a62fce45fb" elementFormDefault="qualified">
    <xsd:import namespace="http://schemas.microsoft.com/office/2006/documentManagement/types"/>
    <xsd:import namespace="http://schemas.microsoft.com/office/infopath/2007/PartnerControls"/>
    <xsd:element name="Artefact_x0020_type" ma:index="2" nillable="true" ma:displayName="Artefact type" ma:description="http://workpoint.pmiapps.biz/references/WIKI3/EA/Space%20pages/FAQ.aspx#space" ma:format="Dropdown" ma:internalName="Artefact_x0020_type">
      <xsd:simpleType>
        <xsd:restriction base="dms:Choice">
          <xsd:enumeration value="Capability map"/>
          <xsd:enumeration value="Capability maturity"/>
          <xsd:enumeration value="Component architecture standard"/>
          <xsd:enumeration value="Domain guidance"/>
          <xsd:enumeration value="Domain roadmap"/>
          <xsd:enumeration value="Domain standard"/>
          <xsd:enumeration value="Guidance in interpretation"/>
          <xsd:enumeration value="Guiding Principle"/>
          <xsd:enumeration value="Product licensing model"/>
          <xsd:enumeration value="Product licensing process"/>
          <xsd:enumeration value="Product roadmap"/>
          <xsd:enumeration value="Product standard"/>
          <xsd:enumeration value="Reference architecture"/>
          <xsd:enumeration value="Research &amp; Papers"/>
          <xsd:enumeration value="Strategy"/>
          <xsd:enumeration value="Technical Architecture"/>
        </xsd:restriction>
      </xsd:simpleType>
    </xsd:element>
    <xsd:element name="Guardrail" ma:index="3" nillable="true" ma:displayName="Guardrail" ma:default="No" ma:format="Dropdown" ma:internalName="Guardrail">
      <xsd:simpleType>
        <xsd:restriction base="dms:Choice">
          <xsd:enumeration value="Yes"/>
          <xsd:enumeration value="No"/>
        </xsd:restriction>
      </xsd:simpleType>
    </xsd:element>
    <xsd:element name="EA_x0020_Domain" ma:index="4" nillable="true" ma:displayName="EA Domain" ma:list="{b9004cc0-142c-407e-aa64-2f03604f4831}" ma:internalName="EA_x0020_Domain" ma:showField="Title">
      <xsd:simpleType>
        <xsd:restriction base="dms:Lookup"/>
      </xsd:simpleType>
    </xsd:element>
    <xsd:element name="Subdomain0" ma:index="5" nillable="true" ma:displayName="EA Subdomain" ma:description="Domain will be calculated automatically based on subdomain selected" ma:list="{e6eac7f1-3392-4f89-b53f-835897506cd7}" ma:internalName="Subdomain0" ma:showField="Subdomain">
      <xsd:simpleType>
        <xsd:restriction base="dms:Lookup"/>
      </xsd:simpleType>
    </xsd:element>
    <xsd:element name="Status" ma:index="6" nillable="true" ma:displayName="Status" ma:default="Draft" ma:format="Dropdown" ma:internalName="Status">
      <xsd:simpleType>
        <xsd:restriction base="dms:Choice">
          <xsd:enumeration value="Draft"/>
          <xsd:enumeration value="Ready"/>
          <xsd:enumeration value="Published"/>
          <xsd:enumeration value="Retired"/>
        </xsd:restriction>
      </xsd:simpleType>
    </xsd:element>
    <xsd:element name="Owner" ma:index="7" nillable="true" ma:displayName="Owner" ma:list="UserInfo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ublished_x0020_date_x002f_Valid_x0020_date" ma:index="8" nillable="true" ma:displayName="Published date/Valid date" ma:format="DateOnly" ma:internalName="Published_x0020_date_x002f_Valid_x0020_date">
      <xsd:simpleType>
        <xsd:restriction base="dms:DateTime"/>
      </xsd:simpleType>
    </xsd:element>
    <xsd:element name="Retired_x0020_date" ma:index="9" nillable="true" ma:displayName="Retired date" ma:format="DateOnly" ma:internalName="Retired_x0020_date">
      <xsd:simpleType>
        <xsd:restriction base="dms:DateTime"/>
      </xsd:simpleType>
    </xsd:element>
    <xsd:element name="Next_x0020_review_x0020_date" ma:index="11" nillable="true" ma:displayName="Next review date" ma:format="DateOnly" ma:internalName="Next_x0020_review_x0020_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186ed-e8a3-4319-bb64-48815891aa63" elementFormDefault="qualified">
    <xsd:import namespace="http://schemas.microsoft.com/office/2006/documentManagement/types"/>
    <xsd:import namespace="http://schemas.microsoft.com/office/infopath/2007/PartnerControls"/>
    <xsd:element name="_dlc_DocIdUrl" ma:index="1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2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16AADE-CA40-4ECD-8442-C8DB3ADD0891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E8953E6F-761D-4711-8C2A-F792CF922FA7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2CCB749A-302B-4472-808A-B0214FE79943}">
  <ds:schemaRefs>
    <ds:schemaRef ds:uri="http://purl.org/dc/elements/1.1/"/>
    <ds:schemaRef ds:uri="4b6186ed-e8a3-4319-bb64-48815891aa63"/>
    <ds:schemaRef ds:uri="04b82809-846a-45d8-922e-09a62fce45fb"/>
    <ds:schemaRef ds:uri="http://schemas.microsoft.com/sharepoint/v3"/>
    <ds:schemaRef ds:uri="http://schemas.microsoft.com/sharepoint/v4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983EC34C-22D8-4068-AB3C-5E7585486C0C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F89CFF2-C4C5-4188-8D24-35396AD089B7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48BD823A-ADD3-45E3-B00C-66C4C11FB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b82809-846a-45d8-922e-09a62fce45fb"/>
    <ds:schemaRef ds:uri="4b6186ed-e8a3-4319-bb64-48815891aa6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39476</TotalTime>
  <Words>282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Agency FB</vt:lpstr>
      <vt:lpstr>Arial</vt:lpstr>
      <vt:lpstr>Calibri</vt:lpstr>
      <vt:lpstr>Open Sans</vt:lpstr>
      <vt:lpstr>Segoe UI Light</vt:lpstr>
      <vt:lpstr>Segoe UI Semilight</vt:lpstr>
      <vt:lpstr>Segoe UI Symbol</vt:lpstr>
      <vt:lpstr>Wingdings</vt:lpstr>
      <vt:lpstr>IS 2015 - PowerPoint template</vt:lpstr>
      <vt:lpstr>think-cell Slide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 Data Ocean Status Update 20161026</dc:title>
  <dc:subject>2016.08.03 - Status Update, Demo &amp; Next Steps</dc:subject>
  <dc:creator>Alexandre.Berger@pmi.com</dc:creator>
  <cp:lastModifiedBy>Debmalya Biswas</cp:lastModifiedBy>
  <cp:revision>1235</cp:revision>
  <cp:lastPrinted>2016-09-30T13:57:51Z</cp:lastPrinted>
  <dcterms:created xsi:type="dcterms:W3CDTF">2015-11-17T10:19:25Z</dcterms:created>
  <dcterms:modified xsi:type="dcterms:W3CDTF">2024-10-19T08:34:45Z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0x0101007541816EC8D84703978A41D15BDA26700104030100396E95DB2A005C458AEBDC34C9E88C7D003FC46DBEC63B3146A87458FCAFD23BCB</vt:lpwstr>
  </property>
  <property fmtid="{D5CDD505-2E9C-101B-9397-08002B2CF9AE}" pid="3" name="_dlc_DocIdItemGuid">
    <vt:lpwstr>74c0ddf6-545f-418f-acd6-93725e434823</vt:lpwstr>
  </property>
  <property fmtid="{D5CDD505-2E9C-101B-9397-08002B2CF9AE}" pid="4" name="_dlc_DocId">
    <vt:lpwstr>91837a42-4535-47b6-9a4a-27c845c8f2c7</vt:lpwstr>
  </property>
  <property fmtid="{D5CDD505-2E9C-101B-9397-08002B2CF9AE}" pid="5" name="_dlc_DocIdUrl">
    <vt:lpwstr>http://workpoint.pmiapps.biz/teams/ISTS3/DCC/_layouts/DocIdRedir.aspx?ID=91837a42-4535-47b6-9a4a-27c845c8f2c7, 91837a42-4535-47b6-9a4a-27c845c8f2c7</vt:lpwstr>
  </property>
</Properties>
</file>