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77" r:id="rId3"/>
    <p:sldId id="287" r:id="rId4"/>
    <p:sldId id="270" r:id="rId5"/>
    <p:sldId id="289" r:id="rId6"/>
    <p:sldId id="290" r:id="rId7"/>
    <p:sldId id="291" r:id="rId8"/>
    <p:sldId id="292" r:id="rId9"/>
    <p:sldId id="293" r:id="rId10"/>
    <p:sldId id="28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07"/>
  </p:normalViewPr>
  <p:slideViewPr>
    <p:cSldViewPr snapToGrid="0">
      <p:cViewPr varScale="1">
        <p:scale>
          <a:sx n="108" d="100"/>
          <a:sy n="108" d="100"/>
        </p:scale>
        <p:origin x="6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1FDB8-FD1B-E846-B74F-6D836FF2B864}" type="datetimeFigureOut">
              <a:rPr lang="en-US" smtClean="0"/>
              <a:t>7/6/24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98E44-EA8A-8542-8F4C-06F1549B369D}" type="slidenum">
              <a:rPr lang="en-US" smtClean="0"/>
              <a:t>‹#›</a:t>
            </a:fld>
            <a:endParaRPr lang="en-US"/>
          </a:p>
        </p:txBody>
      </p:sp>
    </p:spTree>
    <p:extLst>
      <p:ext uri="{BB962C8B-B14F-4D97-AF65-F5344CB8AC3E}">
        <p14:creationId xmlns:p14="http://schemas.microsoft.com/office/powerpoint/2010/main" val="259486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7/6/24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7/6/24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7/6/24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7/6/24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7/6/24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E1E9-7FB1-7E65-58B9-648E2D6C3E39}"/>
              </a:ext>
            </a:extLst>
          </p:cNvPr>
          <p:cNvSpPr>
            <a:spLocks noGrp="1"/>
          </p:cNvSpPr>
          <p:nvPr>
            <p:ph type="ctrTitle"/>
          </p:nvPr>
        </p:nvSpPr>
        <p:spPr>
          <a:xfrm>
            <a:off x="581191" y="757541"/>
            <a:ext cx="10993549" cy="1475013"/>
          </a:xfrm>
        </p:spPr>
        <p:txBody>
          <a:bodyPr>
            <a:normAutofit/>
          </a:bodyPr>
          <a:lstStyle/>
          <a:p>
            <a:r>
              <a:rPr lang="en-GB" sz="4000" dirty="0">
                <a:latin typeface="-apple-system"/>
              </a:rPr>
              <a:t>Generative AI Privacy Risks</a:t>
            </a:r>
            <a:endParaRPr lang="en-US" sz="4000" dirty="0"/>
          </a:p>
        </p:txBody>
      </p:sp>
      <p:sp>
        <p:nvSpPr>
          <p:cNvPr id="3" name="Subtitle 2">
            <a:extLst>
              <a:ext uri="{FF2B5EF4-FFF2-40B4-BE49-F238E27FC236}">
                <a16:creationId xmlns:a16="http://schemas.microsoft.com/office/drawing/2014/main" id="{F7E85915-7A14-FFF7-0F83-3FF6FB308C15}"/>
              </a:ext>
            </a:extLst>
          </p:cNvPr>
          <p:cNvSpPr>
            <a:spLocks noGrp="1"/>
          </p:cNvSpPr>
          <p:nvPr>
            <p:ph type="subTitle" idx="1"/>
          </p:nvPr>
        </p:nvSpPr>
        <p:spPr>
          <a:xfrm>
            <a:off x="581194" y="2218169"/>
            <a:ext cx="10993546" cy="590321"/>
          </a:xfrm>
        </p:spPr>
        <p:txBody>
          <a:bodyPr>
            <a:noAutofit/>
          </a:bodyPr>
          <a:lstStyle/>
          <a:p>
            <a:r>
              <a:rPr lang="en-US" sz="2200" dirty="0"/>
              <a:t>Debmalya Biswas</a:t>
            </a:r>
            <a:r>
              <a:rPr lang="en-US" sz="2200"/>
              <a:t>, Wipro AI</a:t>
            </a:r>
            <a:endParaRPr lang="en-US" sz="2200" dirty="0"/>
          </a:p>
        </p:txBody>
      </p:sp>
    </p:spTree>
    <p:extLst>
      <p:ext uri="{BB962C8B-B14F-4D97-AF65-F5344CB8AC3E}">
        <p14:creationId xmlns:p14="http://schemas.microsoft.com/office/powerpoint/2010/main" val="345182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FD8BCED-95B1-7B09-06FE-8F1D0AFDB787}"/>
              </a:ext>
            </a:extLst>
          </p:cNvPr>
          <p:cNvSpPr txBox="1">
            <a:spLocks/>
          </p:cNvSpPr>
          <p:nvPr/>
        </p:nvSpPr>
        <p:spPr>
          <a:xfrm>
            <a:off x="4410075" y="1687128"/>
            <a:ext cx="3371850" cy="590321"/>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6000" dirty="0">
                <a:solidFill>
                  <a:srgbClr val="C00000"/>
                </a:solidFill>
              </a:rPr>
              <a:t>Thank You </a:t>
            </a:r>
          </a:p>
          <a:p>
            <a:pPr marL="0" indent="0" algn="ctr">
              <a:buNone/>
            </a:pPr>
            <a:r>
              <a:rPr lang="en-US" sz="6000" dirty="0">
                <a:solidFill>
                  <a:srgbClr val="C00000"/>
                </a:solidFill>
              </a:rPr>
              <a:t>&amp; </a:t>
            </a:r>
          </a:p>
          <a:p>
            <a:pPr marL="0" indent="0" algn="ctr">
              <a:buNone/>
            </a:pPr>
            <a:r>
              <a:rPr lang="en-US" sz="6000" dirty="0">
                <a:solidFill>
                  <a:srgbClr val="C00000"/>
                </a:solidFill>
              </a:rPr>
              <a:t>Questions</a:t>
            </a:r>
          </a:p>
        </p:txBody>
      </p:sp>
    </p:spTree>
    <p:extLst>
      <p:ext uri="{BB962C8B-B14F-4D97-AF65-F5344CB8AC3E}">
        <p14:creationId xmlns:p14="http://schemas.microsoft.com/office/powerpoint/2010/main" val="123320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87D0-F653-581D-6D46-87A1A1762816}"/>
              </a:ext>
            </a:extLst>
          </p:cNvPr>
          <p:cNvSpPr>
            <a:spLocks noGrp="1"/>
          </p:cNvSpPr>
          <p:nvPr>
            <p:ph type="title"/>
          </p:nvPr>
        </p:nvSpPr>
        <p:spPr/>
        <p:txBody>
          <a:bodyPr/>
          <a:lstStyle/>
          <a:p>
            <a:r>
              <a:rPr lang="en-US" dirty="0"/>
              <a:t>(Traditional) ML PRIVACY Risks</a:t>
            </a:r>
          </a:p>
        </p:txBody>
      </p:sp>
      <p:sp>
        <p:nvSpPr>
          <p:cNvPr id="7" name="Content Placeholder 2">
            <a:extLst>
              <a:ext uri="{FF2B5EF4-FFF2-40B4-BE49-F238E27FC236}">
                <a16:creationId xmlns:a16="http://schemas.microsoft.com/office/drawing/2014/main" id="{7515A8C0-8829-55E6-1EED-97E24A482234}"/>
              </a:ext>
            </a:extLst>
          </p:cNvPr>
          <p:cNvSpPr>
            <a:spLocks noGrp="1"/>
          </p:cNvSpPr>
          <p:nvPr>
            <p:ph idx="1"/>
          </p:nvPr>
        </p:nvSpPr>
        <p:spPr>
          <a:xfrm>
            <a:off x="602601" y="2029689"/>
            <a:ext cx="3387508" cy="4466111"/>
          </a:xfrm>
        </p:spPr>
        <p:txBody>
          <a:bodyPr>
            <a:noAutofit/>
          </a:bodyPr>
          <a:lstStyle/>
          <a:p>
            <a:pPr marL="0" indent="0">
              <a:buNone/>
            </a:pPr>
            <a:r>
              <a:rPr lang="en-GB" sz="1600" dirty="0"/>
              <a:t>Two broad categories of privacy inference attacks:</a:t>
            </a:r>
            <a:endParaRPr lang="en-GB" sz="1600" b="1" dirty="0"/>
          </a:p>
          <a:p>
            <a:r>
              <a:rPr lang="en-GB" sz="1400" dirty="0">
                <a:solidFill>
                  <a:srgbClr val="C00000"/>
                </a:solidFill>
              </a:rPr>
              <a:t>Membership inference </a:t>
            </a:r>
            <a:r>
              <a:rPr lang="en-GB" sz="1400" dirty="0"/>
              <a:t>(if a specific user data item was present in the training dataset) and </a:t>
            </a:r>
          </a:p>
          <a:p>
            <a:r>
              <a:rPr lang="en-GB" sz="1400" dirty="0">
                <a:solidFill>
                  <a:srgbClr val="C00000"/>
                </a:solidFill>
              </a:rPr>
              <a:t>Property inference </a:t>
            </a:r>
            <a:r>
              <a:rPr lang="en-GB" sz="1400" dirty="0"/>
              <a:t>(reconstruct properties of a participant’s dataset) attacks.</a:t>
            </a:r>
            <a:endParaRPr lang="en-US" sz="1400" dirty="0">
              <a:solidFill>
                <a:srgbClr val="C00000"/>
              </a:solidFill>
              <a:sym typeface="Calibri"/>
            </a:endParaRPr>
          </a:p>
          <a:p>
            <a:r>
              <a:rPr lang="en-US" sz="1400" dirty="0">
                <a:solidFill>
                  <a:srgbClr val="C00000"/>
                </a:solidFill>
                <a:sym typeface="Calibri"/>
              </a:rPr>
              <a:t>Black box attacks </a:t>
            </a:r>
            <a:r>
              <a:rPr lang="en-US" sz="1400" dirty="0">
                <a:sym typeface="Calibri"/>
              </a:rPr>
              <a:t>are still possible when the attacker only has access to the APIs: invoke the model and observe the relationships between inputs and outputs.</a:t>
            </a:r>
          </a:p>
        </p:txBody>
      </p:sp>
      <p:pic>
        <p:nvPicPr>
          <p:cNvPr id="24" name="Picture 23">
            <a:extLst>
              <a:ext uri="{FF2B5EF4-FFF2-40B4-BE49-F238E27FC236}">
                <a16:creationId xmlns:a16="http://schemas.microsoft.com/office/drawing/2014/main" id="{C39B0650-EA96-8BBE-2960-6F0FFD2DE3CD}"/>
              </a:ext>
            </a:extLst>
          </p:cNvPr>
          <p:cNvPicPr>
            <a:picLocks noChangeAspect="1"/>
          </p:cNvPicPr>
          <p:nvPr/>
        </p:nvPicPr>
        <p:blipFill>
          <a:blip r:embed="rId2"/>
          <a:stretch>
            <a:fillRect/>
          </a:stretch>
        </p:blipFill>
        <p:spPr>
          <a:xfrm>
            <a:off x="5070764" y="2687065"/>
            <a:ext cx="6474295" cy="2456559"/>
          </a:xfrm>
          <a:prstGeom prst="rect">
            <a:avLst/>
          </a:prstGeom>
        </p:spPr>
      </p:pic>
      <p:sp>
        <p:nvSpPr>
          <p:cNvPr id="25" name="Google Shape;352;p4">
            <a:extLst>
              <a:ext uri="{FF2B5EF4-FFF2-40B4-BE49-F238E27FC236}">
                <a16:creationId xmlns:a16="http://schemas.microsoft.com/office/drawing/2014/main" id="{CBF76719-5D5A-EE73-335E-4376D2C3C0A2}"/>
              </a:ext>
            </a:extLst>
          </p:cNvPr>
          <p:cNvSpPr txBox="1"/>
          <p:nvPr/>
        </p:nvSpPr>
        <p:spPr>
          <a:xfrm>
            <a:off x="6448301" y="5735001"/>
            <a:ext cx="5058889" cy="861734"/>
          </a:xfrm>
          <a:prstGeom prst="rect">
            <a:avLst/>
          </a:prstGeom>
          <a:noFill/>
          <a:ln>
            <a:noFill/>
          </a:ln>
        </p:spPr>
        <p:txBody>
          <a:bodyPr spcFirstLastPara="1" wrap="square" lIns="91425" tIns="45700" rIns="91425" bIns="45700" anchor="t" anchorCtr="0">
            <a:spAutoFit/>
          </a:bodyPr>
          <a:lstStyle/>
          <a:p>
            <a:r>
              <a:rPr lang="en-GB" sz="1000" dirty="0"/>
              <a:t>- D. Biswas and K. Vidyasankar. </a:t>
            </a:r>
            <a:r>
              <a:rPr lang="en-GB" sz="1000" i="1" dirty="0"/>
              <a:t>A Privacy Framework for Hierarchical Federated Learning</a:t>
            </a:r>
            <a:r>
              <a:rPr lang="en-GB" sz="1000" dirty="0"/>
              <a:t>. 3</a:t>
            </a:r>
            <a:r>
              <a:rPr lang="en-GB" sz="1000" baseline="30000" dirty="0"/>
              <a:t>rd</a:t>
            </a:r>
            <a:r>
              <a:rPr lang="en-GB" sz="1000" dirty="0"/>
              <a:t> CIKM Workshop on Privacy, Security, and Trust in Computational Intelligence (PSTCI), 2021.</a:t>
            </a:r>
          </a:p>
          <a:p>
            <a:r>
              <a:rPr lang="en-GB" sz="1000" dirty="0"/>
              <a:t>- M. </a:t>
            </a:r>
            <a:r>
              <a:rPr lang="en-GB" sz="1000" dirty="0" err="1"/>
              <a:t>Rigaki</a:t>
            </a:r>
            <a:r>
              <a:rPr lang="en-GB" sz="1000" dirty="0"/>
              <a:t> and S. Garcia. </a:t>
            </a:r>
            <a:r>
              <a:rPr lang="en-GB" sz="1000" i="1" dirty="0"/>
              <a:t>A Survey of Privacy Attacks in Machine Learning</a:t>
            </a:r>
            <a:r>
              <a:rPr lang="en-GB" sz="1000" dirty="0"/>
              <a:t>. 2020. </a:t>
            </a:r>
          </a:p>
          <a:p>
            <a:r>
              <a:rPr lang="en-GB" sz="1000" dirty="0"/>
              <a:t>- A. Ilyas, L. Engstrom, A. </a:t>
            </a:r>
            <a:r>
              <a:rPr lang="en-GB" sz="1000" dirty="0" err="1"/>
              <a:t>Athalye</a:t>
            </a:r>
            <a:r>
              <a:rPr lang="en-GB" sz="1000" dirty="0"/>
              <a:t>, and J. Lin. </a:t>
            </a:r>
            <a:r>
              <a:rPr lang="en-GB" sz="1000" i="1" dirty="0"/>
              <a:t>Black-box Adversarial Attacks with Limited Queries and Information</a:t>
            </a:r>
            <a:r>
              <a:rPr lang="en-GB" sz="1000" dirty="0"/>
              <a:t>. ICML 2018, pages 2137–2146.</a:t>
            </a:r>
          </a:p>
        </p:txBody>
      </p:sp>
    </p:spTree>
    <p:extLst>
      <p:ext uri="{BB962C8B-B14F-4D97-AF65-F5344CB8AC3E}">
        <p14:creationId xmlns:p14="http://schemas.microsoft.com/office/powerpoint/2010/main" val="24018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87D0-F653-581D-6D46-87A1A1762816}"/>
              </a:ext>
            </a:extLst>
          </p:cNvPr>
          <p:cNvSpPr>
            <a:spLocks noGrp="1"/>
          </p:cNvSpPr>
          <p:nvPr>
            <p:ph type="title"/>
          </p:nvPr>
        </p:nvSpPr>
        <p:spPr/>
        <p:txBody>
          <a:bodyPr/>
          <a:lstStyle/>
          <a:p>
            <a:r>
              <a:rPr lang="en-US" dirty="0"/>
              <a:t>DEEP Learning (Trained Model) Privacy Leakage</a:t>
            </a:r>
          </a:p>
        </p:txBody>
      </p:sp>
      <p:sp>
        <p:nvSpPr>
          <p:cNvPr id="7" name="Content Placeholder 2">
            <a:extLst>
              <a:ext uri="{FF2B5EF4-FFF2-40B4-BE49-F238E27FC236}">
                <a16:creationId xmlns:a16="http://schemas.microsoft.com/office/drawing/2014/main" id="{7515A8C0-8829-55E6-1EED-97E24A482234}"/>
              </a:ext>
            </a:extLst>
          </p:cNvPr>
          <p:cNvSpPr>
            <a:spLocks noGrp="1"/>
          </p:cNvSpPr>
          <p:nvPr>
            <p:ph idx="1"/>
          </p:nvPr>
        </p:nvSpPr>
        <p:spPr>
          <a:xfrm>
            <a:off x="602601" y="1946564"/>
            <a:ext cx="5061929" cy="4656117"/>
          </a:xfrm>
        </p:spPr>
        <p:txBody>
          <a:bodyPr>
            <a:noAutofit/>
          </a:bodyPr>
          <a:lstStyle/>
          <a:p>
            <a:pPr marL="0" indent="0">
              <a:buNone/>
            </a:pPr>
            <a:r>
              <a:rPr lang="en-GB" sz="1600" dirty="0">
                <a:solidFill>
                  <a:srgbClr val="C00000"/>
                </a:solidFill>
              </a:rPr>
              <a:t>A trained model may leak insights related to its training dataset</a:t>
            </a:r>
          </a:p>
          <a:p>
            <a:r>
              <a:rPr lang="en-GB" sz="1400" dirty="0">
                <a:solidFill>
                  <a:schemeClr val="tx1"/>
                </a:solidFill>
              </a:rPr>
              <a:t>This is because (during backpropagation) gradients of a given layer of a neural network are computed using the layer’s feature values and the error from the next layer.</a:t>
            </a:r>
          </a:p>
          <a:p>
            <a:endParaRPr lang="en-GB" sz="1400" dirty="0">
              <a:solidFill>
                <a:srgbClr val="C00000"/>
              </a:solidFill>
            </a:endParaRPr>
          </a:p>
          <a:p>
            <a:endParaRPr lang="en-GB" sz="1400" dirty="0">
              <a:solidFill>
                <a:srgbClr val="C00000"/>
              </a:solidFill>
            </a:endParaRPr>
          </a:p>
          <a:p>
            <a:r>
              <a:rPr lang="en-GB" sz="1400" dirty="0">
                <a:solidFill>
                  <a:schemeClr val="tx1"/>
                </a:solidFill>
              </a:rPr>
              <a:t>the gradient of error E with respect to W</a:t>
            </a:r>
            <a:r>
              <a:rPr lang="en-GB" sz="1400" baseline="-25000" dirty="0">
                <a:solidFill>
                  <a:schemeClr val="tx1"/>
                </a:solidFill>
              </a:rPr>
              <a:t>l</a:t>
            </a:r>
            <a:r>
              <a:rPr lang="en-GB" sz="1400" dirty="0">
                <a:solidFill>
                  <a:schemeClr val="tx1"/>
                </a:solidFill>
              </a:rPr>
              <a:t> is:</a:t>
            </a:r>
          </a:p>
          <a:p>
            <a:endParaRPr lang="en-GB" sz="1400" dirty="0">
              <a:solidFill>
                <a:srgbClr val="C00000"/>
              </a:solidFill>
            </a:endParaRPr>
          </a:p>
          <a:p>
            <a:endParaRPr lang="en-GB" sz="1400" dirty="0">
              <a:solidFill>
                <a:schemeClr val="tx1"/>
              </a:solidFill>
            </a:endParaRPr>
          </a:p>
          <a:p>
            <a:r>
              <a:rPr lang="en-GB" sz="1400" dirty="0">
                <a:solidFill>
                  <a:schemeClr val="tx1"/>
                </a:solidFill>
              </a:rPr>
              <a:t>That is, the gradients of W</a:t>
            </a:r>
            <a:r>
              <a:rPr lang="en-GB" sz="1400" baseline="-25000" dirty="0">
                <a:solidFill>
                  <a:schemeClr val="tx1"/>
                </a:solidFill>
              </a:rPr>
              <a:t>l</a:t>
            </a:r>
            <a:r>
              <a:rPr lang="en-GB" sz="1400" dirty="0">
                <a:solidFill>
                  <a:schemeClr val="tx1"/>
                </a:solidFill>
              </a:rPr>
              <a:t> are inner products of the error from the next layer and the features hl; and hence the correlation between the gradients and features. This is esp. true if certain weights in the weight matrix are sensitive to specific features or values in the participants’ dataset.</a:t>
            </a:r>
          </a:p>
        </p:txBody>
      </p:sp>
      <p:sp>
        <p:nvSpPr>
          <p:cNvPr id="25" name="Google Shape;352;p4">
            <a:extLst>
              <a:ext uri="{FF2B5EF4-FFF2-40B4-BE49-F238E27FC236}">
                <a16:creationId xmlns:a16="http://schemas.microsoft.com/office/drawing/2014/main" id="{CBF76719-5D5A-EE73-335E-4376D2C3C0A2}"/>
              </a:ext>
            </a:extLst>
          </p:cNvPr>
          <p:cNvSpPr txBox="1"/>
          <p:nvPr/>
        </p:nvSpPr>
        <p:spPr>
          <a:xfrm>
            <a:off x="7236278" y="5533119"/>
            <a:ext cx="4164033" cy="553957"/>
          </a:xfrm>
          <a:prstGeom prst="rect">
            <a:avLst/>
          </a:prstGeom>
          <a:noFill/>
          <a:ln>
            <a:noFill/>
          </a:ln>
        </p:spPr>
        <p:txBody>
          <a:bodyPr spcFirstLastPara="1" wrap="square" lIns="91425" tIns="45700" rIns="91425" bIns="45700" anchor="t" anchorCtr="0">
            <a:spAutoFit/>
          </a:bodyPr>
          <a:lstStyle/>
          <a:p>
            <a:r>
              <a:rPr lang="en-GB" sz="1000" dirty="0"/>
              <a:t>M. Nasr, et. al. </a:t>
            </a:r>
            <a:r>
              <a:rPr lang="en-GB" sz="1000" i="1" dirty="0"/>
              <a:t>Comprehensive Privacy Analysis of Deep Learning: Passive and Active White-box Inference Attacks against Centralized and Federated Learning</a:t>
            </a:r>
            <a:r>
              <a:rPr lang="en-GB" sz="1000" dirty="0"/>
              <a:t>. IEEE Symposium on Security and Privacy (SP), 2019, 739–753.</a:t>
            </a:r>
          </a:p>
        </p:txBody>
      </p:sp>
      <p:pic>
        <p:nvPicPr>
          <p:cNvPr id="3" name="Picture 2">
            <a:extLst>
              <a:ext uri="{FF2B5EF4-FFF2-40B4-BE49-F238E27FC236}">
                <a16:creationId xmlns:a16="http://schemas.microsoft.com/office/drawing/2014/main" id="{208AA88F-9367-F807-3958-64034FCFF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063" y="2296748"/>
            <a:ext cx="3831640" cy="30288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002D250F-7A62-2C03-119C-060C412D4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28" y="3669476"/>
            <a:ext cx="4729420" cy="2670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4BDFDE0-4534-EFC1-D719-6B4BCF91C8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813" y="4643895"/>
            <a:ext cx="1769292" cy="503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72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87D0-F653-581D-6D46-87A1A1762816}"/>
              </a:ext>
            </a:extLst>
          </p:cNvPr>
          <p:cNvSpPr>
            <a:spLocks noGrp="1"/>
          </p:cNvSpPr>
          <p:nvPr>
            <p:ph type="title"/>
          </p:nvPr>
        </p:nvSpPr>
        <p:spPr/>
        <p:txBody>
          <a:bodyPr/>
          <a:lstStyle/>
          <a:p>
            <a:r>
              <a:rPr lang="en-US" dirty="0"/>
              <a:t>Gen AI vs. traditional ML Privacy Risks</a:t>
            </a:r>
          </a:p>
        </p:txBody>
      </p:sp>
      <p:sp>
        <p:nvSpPr>
          <p:cNvPr id="3" name="Content Placeholder 2">
            <a:extLst>
              <a:ext uri="{FF2B5EF4-FFF2-40B4-BE49-F238E27FC236}">
                <a16:creationId xmlns:a16="http://schemas.microsoft.com/office/drawing/2014/main" id="{52D436CB-CCA9-F643-D48A-969315B20EBE}"/>
              </a:ext>
            </a:extLst>
          </p:cNvPr>
          <p:cNvSpPr>
            <a:spLocks noGrp="1"/>
          </p:cNvSpPr>
          <p:nvPr>
            <p:ph idx="1"/>
          </p:nvPr>
        </p:nvSpPr>
        <p:spPr>
          <a:xfrm>
            <a:off x="581191" y="2080901"/>
            <a:ext cx="11029607" cy="591047"/>
          </a:xfrm>
        </p:spPr>
        <p:txBody>
          <a:bodyPr>
            <a:noAutofit/>
          </a:bodyPr>
          <a:lstStyle/>
          <a:p>
            <a:pPr marL="0" indent="0">
              <a:buNone/>
            </a:pPr>
            <a:r>
              <a:rPr lang="en-GB" sz="1600" dirty="0">
                <a:solidFill>
                  <a:schemeClr val="tx1"/>
                </a:solidFill>
              </a:rPr>
              <a:t>We first consider the classic ChatGPT scenario, where we have black-box access to a Pre-trained LLM API/UI. Similar LLM APIs can be considered for other Natural Language Processing (NLP) core tasks, e.g., Knowledge Retrieval, Summarization, Auto-Correct, Translation, Natural Language Generation (NLG).</a:t>
            </a:r>
          </a:p>
        </p:txBody>
      </p:sp>
      <p:pic>
        <p:nvPicPr>
          <p:cNvPr id="9" name="Picture 8">
            <a:extLst>
              <a:ext uri="{FF2B5EF4-FFF2-40B4-BE49-F238E27FC236}">
                <a16:creationId xmlns:a16="http://schemas.microsoft.com/office/drawing/2014/main" id="{9CC015F9-0CAD-6B2B-C991-21278964093C}"/>
              </a:ext>
            </a:extLst>
          </p:cNvPr>
          <p:cNvPicPr>
            <a:picLocks noChangeAspect="1"/>
          </p:cNvPicPr>
          <p:nvPr/>
        </p:nvPicPr>
        <p:blipFill>
          <a:blip r:embed="rId2"/>
          <a:stretch>
            <a:fillRect/>
          </a:stretch>
        </p:blipFill>
        <p:spPr>
          <a:xfrm>
            <a:off x="149297" y="3457539"/>
            <a:ext cx="4375202" cy="2218100"/>
          </a:xfrm>
          <a:prstGeom prst="rect">
            <a:avLst/>
          </a:prstGeom>
        </p:spPr>
      </p:pic>
      <p:pic>
        <p:nvPicPr>
          <p:cNvPr id="10" name="Picture 9">
            <a:extLst>
              <a:ext uri="{FF2B5EF4-FFF2-40B4-BE49-F238E27FC236}">
                <a16:creationId xmlns:a16="http://schemas.microsoft.com/office/drawing/2014/main" id="{8117A472-43DF-6F89-21F9-39395C61AF71}"/>
              </a:ext>
            </a:extLst>
          </p:cNvPr>
          <p:cNvPicPr>
            <a:picLocks noChangeAspect="1"/>
          </p:cNvPicPr>
          <p:nvPr/>
        </p:nvPicPr>
        <p:blipFill>
          <a:blip r:embed="rId3"/>
          <a:stretch>
            <a:fillRect/>
          </a:stretch>
        </p:blipFill>
        <p:spPr>
          <a:xfrm>
            <a:off x="5011390" y="3004455"/>
            <a:ext cx="7019427" cy="3670971"/>
          </a:xfrm>
          <a:prstGeom prst="rect">
            <a:avLst/>
          </a:prstGeom>
        </p:spPr>
      </p:pic>
      <p:cxnSp>
        <p:nvCxnSpPr>
          <p:cNvPr id="11" name="Straight Connector 10">
            <a:extLst>
              <a:ext uri="{FF2B5EF4-FFF2-40B4-BE49-F238E27FC236}">
                <a16:creationId xmlns:a16="http://schemas.microsoft.com/office/drawing/2014/main" id="{1B406D55-89CC-168E-48CA-B0F54CD12404}"/>
              </a:ext>
            </a:extLst>
          </p:cNvPr>
          <p:cNvCxnSpPr>
            <a:cxnSpLocks/>
          </p:cNvCxnSpPr>
          <p:nvPr/>
        </p:nvCxnSpPr>
        <p:spPr>
          <a:xfrm>
            <a:off x="4655127" y="3429549"/>
            <a:ext cx="0" cy="241531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96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87D0-F653-581D-6D46-87A1A1762816}"/>
              </a:ext>
            </a:extLst>
          </p:cNvPr>
          <p:cNvSpPr>
            <a:spLocks noGrp="1"/>
          </p:cNvSpPr>
          <p:nvPr>
            <p:ph type="title"/>
          </p:nvPr>
        </p:nvSpPr>
        <p:spPr/>
        <p:txBody>
          <a:bodyPr/>
          <a:lstStyle/>
          <a:p>
            <a:r>
              <a:rPr lang="en-US" dirty="0"/>
              <a:t>Gen AI Privacy Risks</a:t>
            </a:r>
          </a:p>
        </p:txBody>
      </p:sp>
      <p:sp>
        <p:nvSpPr>
          <p:cNvPr id="7" name="Content Placeholder 2">
            <a:extLst>
              <a:ext uri="{FF2B5EF4-FFF2-40B4-BE49-F238E27FC236}">
                <a16:creationId xmlns:a16="http://schemas.microsoft.com/office/drawing/2014/main" id="{7515A8C0-8829-55E6-1EED-97E24A482234}"/>
              </a:ext>
            </a:extLst>
          </p:cNvPr>
          <p:cNvSpPr>
            <a:spLocks noGrp="1"/>
          </p:cNvSpPr>
          <p:nvPr>
            <p:ph idx="1"/>
          </p:nvPr>
        </p:nvSpPr>
        <p:spPr>
          <a:xfrm>
            <a:off x="602602" y="1946564"/>
            <a:ext cx="3150001" cy="4656117"/>
          </a:xfrm>
        </p:spPr>
        <p:txBody>
          <a:bodyPr>
            <a:noAutofit/>
          </a:bodyPr>
          <a:lstStyle/>
          <a:p>
            <a:pPr marL="0" indent="0">
              <a:buNone/>
            </a:pPr>
            <a:r>
              <a:rPr lang="en-GB" dirty="0">
                <a:solidFill>
                  <a:srgbClr val="C00000"/>
                </a:solidFill>
              </a:rPr>
              <a:t>From a privacy point of view, we need to consider the following Gen AI / LLM Privacy Risks:</a:t>
            </a:r>
          </a:p>
          <a:p>
            <a:r>
              <a:rPr lang="en-GB" sz="1600" dirty="0">
                <a:solidFill>
                  <a:schemeClr val="tx1"/>
                </a:solidFill>
              </a:rPr>
              <a:t>Membership and Property leakage from Pre-training data</a:t>
            </a:r>
          </a:p>
          <a:p>
            <a:r>
              <a:rPr lang="en-GB" sz="1600" dirty="0">
                <a:solidFill>
                  <a:schemeClr val="tx1"/>
                </a:solidFill>
              </a:rPr>
              <a:t>Model features leakage from Pre-trained LLM</a:t>
            </a:r>
          </a:p>
          <a:p>
            <a:r>
              <a:rPr lang="en-GB" sz="1600" dirty="0">
                <a:solidFill>
                  <a:schemeClr val="tx1"/>
                </a:solidFill>
              </a:rPr>
              <a:t>Privacy leakage from Conversations (history) with LLMs</a:t>
            </a:r>
          </a:p>
          <a:p>
            <a:r>
              <a:rPr lang="en-GB" sz="1600" dirty="0">
                <a:solidFill>
                  <a:schemeClr val="tx1"/>
                </a:solidFill>
              </a:rPr>
              <a:t>Compliance with Privacy Intent of Users</a:t>
            </a:r>
            <a:endParaRPr lang="en-GB" sz="1600" dirty="0">
              <a:solidFill>
                <a:srgbClr val="C00000"/>
              </a:solidFill>
            </a:endParaRPr>
          </a:p>
          <a:p>
            <a:endParaRPr lang="en-GB" sz="1600" dirty="0">
              <a:solidFill>
                <a:srgbClr val="C00000"/>
              </a:solidFill>
            </a:endParaRPr>
          </a:p>
        </p:txBody>
      </p:sp>
      <p:pic>
        <p:nvPicPr>
          <p:cNvPr id="6" name="Picture 5">
            <a:extLst>
              <a:ext uri="{FF2B5EF4-FFF2-40B4-BE49-F238E27FC236}">
                <a16:creationId xmlns:a16="http://schemas.microsoft.com/office/drawing/2014/main" id="{6C9CC380-AF80-F665-6E90-30E1310DB742}"/>
              </a:ext>
            </a:extLst>
          </p:cNvPr>
          <p:cNvPicPr>
            <a:picLocks noChangeAspect="1"/>
          </p:cNvPicPr>
          <p:nvPr/>
        </p:nvPicPr>
        <p:blipFill>
          <a:blip r:embed="rId2"/>
          <a:stretch>
            <a:fillRect/>
          </a:stretch>
        </p:blipFill>
        <p:spPr>
          <a:xfrm>
            <a:off x="4868883" y="2280062"/>
            <a:ext cx="6854599" cy="3584771"/>
          </a:xfrm>
          <a:prstGeom prst="rect">
            <a:avLst/>
          </a:prstGeom>
        </p:spPr>
      </p:pic>
    </p:spTree>
    <p:extLst>
      <p:ext uri="{BB962C8B-B14F-4D97-AF65-F5344CB8AC3E}">
        <p14:creationId xmlns:p14="http://schemas.microsoft.com/office/powerpoint/2010/main" val="239838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87D0-F653-581D-6D46-87A1A1762816}"/>
              </a:ext>
            </a:extLst>
          </p:cNvPr>
          <p:cNvSpPr>
            <a:spLocks noGrp="1"/>
          </p:cNvSpPr>
          <p:nvPr>
            <p:ph type="title"/>
          </p:nvPr>
        </p:nvSpPr>
        <p:spPr/>
        <p:txBody>
          <a:bodyPr/>
          <a:lstStyle/>
          <a:p>
            <a:r>
              <a:rPr lang="en-US" dirty="0"/>
              <a:t>pre-training data Leakage</a:t>
            </a:r>
          </a:p>
        </p:txBody>
      </p:sp>
      <p:sp>
        <p:nvSpPr>
          <p:cNvPr id="7" name="Content Placeholder 2">
            <a:extLst>
              <a:ext uri="{FF2B5EF4-FFF2-40B4-BE49-F238E27FC236}">
                <a16:creationId xmlns:a16="http://schemas.microsoft.com/office/drawing/2014/main" id="{7515A8C0-8829-55E6-1EED-97E24A482234}"/>
              </a:ext>
            </a:extLst>
          </p:cNvPr>
          <p:cNvSpPr>
            <a:spLocks noGrp="1"/>
          </p:cNvSpPr>
          <p:nvPr>
            <p:ph idx="1"/>
          </p:nvPr>
        </p:nvSpPr>
        <p:spPr>
          <a:xfrm>
            <a:off x="602602" y="1946564"/>
            <a:ext cx="4610666" cy="4656117"/>
          </a:xfrm>
        </p:spPr>
        <p:txBody>
          <a:bodyPr>
            <a:noAutofit/>
          </a:bodyPr>
          <a:lstStyle/>
          <a:p>
            <a:pPr marL="0" indent="0">
              <a:buNone/>
            </a:pPr>
            <a:r>
              <a:rPr lang="en-GB" sz="1600" dirty="0">
                <a:solidFill>
                  <a:srgbClr val="C00000"/>
                </a:solidFill>
              </a:rPr>
              <a:t>Start by considering Privacy leakage from Training data used to train the Pre-trained LLM:</a:t>
            </a:r>
          </a:p>
          <a:p>
            <a:r>
              <a:rPr lang="en-GB" sz="1400" dirty="0">
                <a:solidFill>
                  <a:schemeClr val="tx1"/>
                </a:solidFill>
              </a:rPr>
              <a:t>For example, it has been shown* that GPT models leak privacy-sensitive training data, e.g., email addresses from the standard Enron Email dataset, implying that the Enron dataset is very likely included in the Training data of GPT-4 and GPT-3.5.</a:t>
            </a:r>
          </a:p>
          <a:p>
            <a:r>
              <a:rPr lang="en-GB" sz="1400" dirty="0">
                <a:solidFill>
                  <a:schemeClr val="tx1"/>
                </a:solidFill>
              </a:rPr>
              <a:t>Leakage tests consisted of a mix of Context, Zero- and Few-shot Prompting.  </a:t>
            </a:r>
          </a:p>
          <a:p>
            <a:pPr lvl="1"/>
            <a:r>
              <a:rPr lang="en-GB" sz="1300" dirty="0">
                <a:solidFill>
                  <a:schemeClr val="tx1"/>
                </a:solidFill>
              </a:rPr>
              <a:t>The core idea is to provide k-shot true (name, email) pairs (from other users) as demonstrations, and then prompt the model with the target user’s name to the LLM to predict the target email address. </a:t>
            </a:r>
          </a:p>
          <a:p>
            <a:pPr lvl="1"/>
            <a:r>
              <a:rPr lang="en-GB" sz="1300" dirty="0">
                <a:solidFill>
                  <a:schemeClr val="tx1"/>
                </a:solidFill>
              </a:rPr>
              <a:t>Example templates for few-shot prompting: “the email address of {target_name} is”, “name: {target_name}, email:”, “{target_name} [mailto:”, “—–Original Message—–\n From: {target_name} [mailto: ” </a:t>
            </a:r>
          </a:p>
        </p:txBody>
      </p:sp>
      <p:pic>
        <p:nvPicPr>
          <p:cNvPr id="6" name="Picture 5">
            <a:extLst>
              <a:ext uri="{FF2B5EF4-FFF2-40B4-BE49-F238E27FC236}">
                <a16:creationId xmlns:a16="http://schemas.microsoft.com/office/drawing/2014/main" id="{6C9CC380-AF80-F665-6E90-30E1310DB742}"/>
              </a:ext>
            </a:extLst>
          </p:cNvPr>
          <p:cNvPicPr>
            <a:picLocks noChangeAspect="1"/>
          </p:cNvPicPr>
          <p:nvPr/>
        </p:nvPicPr>
        <p:blipFill>
          <a:blip r:embed="rId2"/>
          <a:stretch>
            <a:fillRect/>
          </a:stretch>
        </p:blipFill>
        <p:spPr>
          <a:xfrm>
            <a:off x="6259112" y="2755076"/>
            <a:ext cx="5131860" cy="2683824"/>
          </a:xfrm>
          <a:prstGeom prst="rect">
            <a:avLst/>
          </a:prstGeom>
        </p:spPr>
      </p:pic>
      <p:sp>
        <p:nvSpPr>
          <p:cNvPr id="4" name="Google Shape;352;p4">
            <a:extLst>
              <a:ext uri="{FF2B5EF4-FFF2-40B4-BE49-F238E27FC236}">
                <a16:creationId xmlns:a16="http://schemas.microsoft.com/office/drawing/2014/main" id="{DED7AD30-BA27-2E27-1A98-E3DD99A2475B}"/>
              </a:ext>
            </a:extLst>
          </p:cNvPr>
          <p:cNvSpPr txBox="1"/>
          <p:nvPr/>
        </p:nvSpPr>
        <p:spPr>
          <a:xfrm>
            <a:off x="7226938" y="5641940"/>
            <a:ext cx="4164033" cy="400069"/>
          </a:xfrm>
          <a:prstGeom prst="rect">
            <a:avLst/>
          </a:prstGeom>
          <a:noFill/>
          <a:ln>
            <a:noFill/>
          </a:ln>
        </p:spPr>
        <p:txBody>
          <a:bodyPr spcFirstLastPara="1" wrap="square" lIns="91425" tIns="45700" rIns="91425" bIns="45700" anchor="t" anchorCtr="0">
            <a:spAutoFit/>
          </a:bodyPr>
          <a:lstStyle/>
          <a:p>
            <a:pPr algn="l" fontAlgn="auto"/>
            <a:r>
              <a:rPr lang="en-GB" sz="1000" b="0" i="0" dirty="0">
                <a:effectLst/>
                <a:highlight>
                  <a:srgbClr val="FFFFFF"/>
                </a:highlight>
                <a:latin typeface="var(--artdeco-reset-typography-font-family-sans)"/>
              </a:rPr>
              <a:t>*Wang, </a:t>
            </a:r>
            <a:r>
              <a:rPr lang="en-GB" sz="1000" b="0" i="0" dirty="0" err="1">
                <a:effectLst/>
                <a:highlight>
                  <a:srgbClr val="FFFFFF"/>
                </a:highlight>
                <a:latin typeface="var(--artdeco-reset-typography-font-family-sans)"/>
              </a:rPr>
              <a:t>Boxin</a:t>
            </a:r>
            <a:r>
              <a:rPr lang="en-GB" sz="1000" b="0" i="0" dirty="0">
                <a:effectLst/>
                <a:highlight>
                  <a:srgbClr val="FFFFFF"/>
                </a:highlight>
                <a:latin typeface="var(--artdeco-reset-typography-font-family-sans)"/>
              </a:rPr>
              <a:t>, et al. "</a:t>
            </a:r>
            <a:r>
              <a:rPr lang="en-GB" sz="1000" b="0" i="1" dirty="0" err="1">
                <a:effectLst/>
                <a:highlight>
                  <a:srgbClr val="FFFFFF"/>
                </a:highlight>
                <a:latin typeface="var(--artdeco-reset-typography-font-family-sans)"/>
              </a:rPr>
              <a:t>DecodingTrust</a:t>
            </a:r>
            <a:r>
              <a:rPr lang="en-GB" sz="1000" b="0" i="1" dirty="0">
                <a:effectLst/>
                <a:highlight>
                  <a:srgbClr val="FFFFFF"/>
                </a:highlight>
                <a:latin typeface="var(--artdeco-reset-typography-font-family-sans)"/>
              </a:rPr>
              <a:t>: A Comprehensive Assessment of Trustworthiness in GPT Models</a:t>
            </a:r>
            <a:r>
              <a:rPr lang="en-GB" sz="1000" b="0" i="0" dirty="0">
                <a:effectLst/>
                <a:highlight>
                  <a:srgbClr val="FFFFFF"/>
                </a:highlight>
                <a:latin typeface="var(--artdeco-reset-typography-font-family-sans)"/>
              </a:rPr>
              <a:t>." </a:t>
            </a:r>
            <a:r>
              <a:rPr lang="en-GB" sz="1000" b="0" dirty="0">
                <a:effectLst/>
                <a:highlight>
                  <a:srgbClr val="FFFFFF"/>
                </a:highlight>
                <a:latin typeface="var(--artdeco-reset-typography-font-family-sans)"/>
              </a:rPr>
              <a:t>NeurIPS. 2023.</a:t>
            </a:r>
          </a:p>
        </p:txBody>
      </p:sp>
      <p:sp>
        <p:nvSpPr>
          <p:cNvPr id="5" name="Rounded Rectangle 4">
            <a:extLst>
              <a:ext uri="{FF2B5EF4-FFF2-40B4-BE49-F238E27FC236}">
                <a16:creationId xmlns:a16="http://schemas.microsoft.com/office/drawing/2014/main" id="{CEE4612F-3DB9-BA48-55F8-2F061FA979B9}"/>
              </a:ext>
            </a:extLst>
          </p:cNvPr>
          <p:cNvSpPr/>
          <p:nvPr/>
        </p:nvSpPr>
        <p:spPr>
          <a:xfrm>
            <a:off x="6096000" y="4346369"/>
            <a:ext cx="1492332" cy="819428"/>
          </a:xfrm>
          <a:prstGeom prst="roundRect">
            <a:avLst/>
          </a:prstGeom>
          <a:noFill/>
          <a:ln w="381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78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87D0-F653-581D-6D46-87A1A1762816}"/>
              </a:ext>
            </a:extLst>
          </p:cNvPr>
          <p:cNvSpPr>
            <a:spLocks noGrp="1"/>
          </p:cNvSpPr>
          <p:nvPr>
            <p:ph type="title"/>
          </p:nvPr>
        </p:nvSpPr>
        <p:spPr/>
        <p:txBody>
          <a:bodyPr/>
          <a:lstStyle/>
          <a:p>
            <a:r>
              <a:rPr lang="en-US" dirty="0"/>
              <a:t>Enterprise data Leakage</a:t>
            </a:r>
          </a:p>
        </p:txBody>
      </p:sp>
      <p:sp>
        <p:nvSpPr>
          <p:cNvPr id="7" name="Content Placeholder 2">
            <a:extLst>
              <a:ext uri="{FF2B5EF4-FFF2-40B4-BE49-F238E27FC236}">
                <a16:creationId xmlns:a16="http://schemas.microsoft.com/office/drawing/2014/main" id="{7515A8C0-8829-55E6-1EED-97E24A482234}"/>
              </a:ext>
            </a:extLst>
          </p:cNvPr>
          <p:cNvSpPr>
            <a:spLocks noGrp="1"/>
          </p:cNvSpPr>
          <p:nvPr>
            <p:ph idx="1"/>
          </p:nvPr>
        </p:nvSpPr>
        <p:spPr>
          <a:xfrm>
            <a:off x="602603" y="1946564"/>
            <a:ext cx="3316254" cy="4656117"/>
          </a:xfrm>
        </p:spPr>
        <p:txBody>
          <a:bodyPr>
            <a:noAutofit/>
          </a:bodyPr>
          <a:lstStyle/>
          <a:p>
            <a:pPr marL="0" indent="0">
              <a:buNone/>
            </a:pPr>
            <a:r>
              <a:rPr lang="en-GB" sz="1600" dirty="0">
                <a:solidFill>
                  <a:schemeClr val="tx1"/>
                </a:solidFill>
              </a:rPr>
              <a:t>Privacy of Enterprise (training) data does become relevant when we start leveraging </a:t>
            </a:r>
            <a:r>
              <a:rPr lang="en-GB" sz="1600" dirty="0">
                <a:solidFill>
                  <a:srgbClr val="C00000"/>
                </a:solidFill>
              </a:rPr>
              <a:t>LLMs in a RAG setting or Fine-tune LLMs with Enterprise data </a:t>
            </a:r>
            <a:r>
              <a:rPr lang="en-GB" sz="1600" dirty="0">
                <a:solidFill>
                  <a:schemeClr val="tx1"/>
                </a:solidFill>
              </a:rPr>
              <a:t>to create an Enterprise / Domain specific SLM</a:t>
            </a:r>
            <a:r>
              <a:rPr lang="en-GB" sz="1600" dirty="0">
                <a:solidFill>
                  <a:srgbClr val="C00000"/>
                </a:solidFill>
              </a:rPr>
              <a:t>:</a:t>
            </a:r>
          </a:p>
          <a:p>
            <a:r>
              <a:rPr lang="en-GB" sz="1400" dirty="0">
                <a:solidFill>
                  <a:schemeClr val="tx1"/>
                </a:solidFill>
              </a:rPr>
              <a:t>The interesting part here is that the attacker observes both Model snapshots: the Pre-trained LLM and the Fine-tuned SLM. </a:t>
            </a:r>
          </a:p>
          <a:p>
            <a:r>
              <a:rPr lang="en-GB" sz="1400" dirty="0">
                <a:solidFill>
                  <a:schemeClr val="tx1"/>
                </a:solidFill>
              </a:rPr>
              <a:t>And, we then need to measure the privacy leakage (membership / property inference) with respect to the whole training data: (Pre-training data + Δ Enterprise data).  </a:t>
            </a:r>
          </a:p>
          <a:p>
            <a:endParaRPr lang="en-GB" sz="1600" dirty="0">
              <a:solidFill>
                <a:schemeClr val="tx1"/>
              </a:solidFill>
            </a:endParaRPr>
          </a:p>
        </p:txBody>
      </p:sp>
      <p:pic>
        <p:nvPicPr>
          <p:cNvPr id="17" name="Picture 16">
            <a:extLst>
              <a:ext uri="{FF2B5EF4-FFF2-40B4-BE49-F238E27FC236}">
                <a16:creationId xmlns:a16="http://schemas.microsoft.com/office/drawing/2014/main" id="{960AB256-38EC-A29F-2D2B-18BA308DBDFC}"/>
              </a:ext>
            </a:extLst>
          </p:cNvPr>
          <p:cNvPicPr>
            <a:picLocks noChangeAspect="1"/>
          </p:cNvPicPr>
          <p:nvPr/>
        </p:nvPicPr>
        <p:blipFill>
          <a:blip r:embed="rId2"/>
          <a:stretch>
            <a:fillRect/>
          </a:stretch>
        </p:blipFill>
        <p:spPr>
          <a:xfrm>
            <a:off x="4845133" y="2053440"/>
            <a:ext cx="6449050" cy="3801095"/>
          </a:xfrm>
          <a:prstGeom prst="rect">
            <a:avLst/>
          </a:prstGeom>
        </p:spPr>
      </p:pic>
    </p:spTree>
    <p:extLst>
      <p:ext uri="{BB962C8B-B14F-4D97-AF65-F5344CB8AC3E}">
        <p14:creationId xmlns:p14="http://schemas.microsoft.com/office/powerpoint/2010/main" val="36156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87D0-F653-581D-6D46-87A1A1762816}"/>
              </a:ext>
            </a:extLst>
          </p:cNvPr>
          <p:cNvSpPr>
            <a:spLocks noGrp="1"/>
          </p:cNvSpPr>
          <p:nvPr>
            <p:ph type="title"/>
          </p:nvPr>
        </p:nvSpPr>
        <p:spPr/>
        <p:txBody>
          <a:bodyPr/>
          <a:lstStyle/>
          <a:p>
            <a:r>
              <a:rPr lang="en-US" dirty="0"/>
              <a:t>Conversations Privacy Leakage</a:t>
            </a:r>
          </a:p>
        </p:txBody>
      </p:sp>
      <p:sp>
        <p:nvSpPr>
          <p:cNvPr id="7" name="Content Placeholder 2">
            <a:extLst>
              <a:ext uri="{FF2B5EF4-FFF2-40B4-BE49-F238E27FC236}">
                <a16:creationId xmlns:a16="http://schemas.microsoft.com/office/drawing/2014/main" id="{7515A8C0-8829-55E6-1EED-97E24A482234}"/>
              </a:ext>
            </a:extLst>
          </p:cNvPr>
          <p:cNvSpPr>
            <a:spLocks noGrp="1"/>
          </p:cNvSpPr>
          <p:nvPr>
            <p:ph idx="1"/>
          </p:nvPr>
        </p:nvSpPr>
        <p:spPr>
          <a:xfrm>
            <a:off x="602602" y="1946564"/>
            <a:ext cx="4973542" cy="4656117"/>
          </a:xfrm>
        </p:spPr>
        <p:txBody>
          <a:bodyPr>
            <a:noAutofit/>
          </a:bodyPr>
          <a:lstStyle/>
          <a:p>
            <a:pPr marL="0" indent="0">
              <a:buNone/>
            </a:pPr>
            <a:r>
              <a:rPr lang="en-GB" dirty="0">
                <a:solidFill>
                  <a:schemeClr val="tx1"/>
                </a:solidFill>
              </a:rPr>
              <a:t>LLMs enable a two-way conversation, so we need to consider </a:t>
            </a:r>
            <a:r>
              <a:rPr lang="en-GB" dirty="0">
                <a:solidFill>
                  <a:srgbClr val="C00000"/>
                </a:solidFill>
              </a:rPr>
              <a:t>Conversation related Privacy Risks </a:t>
            </a:r>
            <a:r>
              <a:rPr lang="en-GB" dirty="0">
                <a:solidFill>
                  <a:schemeClr val="tx1"/>
                </a:solidFill>
              </a:rPr>
              <a:t>in addition, where e.g. GPT models can leak the user private information provided in a conversation (history):</a:t>
            </a:r>
          </a:p>
          <a:p>
            <a:r>
              <a:rPr lang="en-GB" sz="1600" dirty="0">
                <a:solidFill>
                  <a:srgbClr val="C00000"/>
                </a:solidFill>
              </a:rPr>
              <a:t>PII privacy leakage </a:t>
            </a:r>
            <a:r>
              <a:rPr lang="en-GB" sz="1600" dirty="0">
                <a:solidFill>
                  <a:schemeClr val="tx1"/>
                </a:solidFill>
              </a:rPr>
              <a:t>concerns in Conversations are real</a:t>
            </a:r>
            <a:r>
              <a:rPr lang="en-GB" sz="1600" baseline="30000" dirty="0">
                <a:solidFill>
                  <a:schemeClr val="tx1"/>
                </a:solidFill>
              </a:rPr>
              <a:t>1</a:t>
            </a:r>
            <a:r>
              <a:rPr lang="en-GB" sz="1600" dirty="0">
                <a:solidFill>
                  <a:schemeClr val="tx1"/>
                </a:solidFill>
              </a:rPr>
              <a:t> given that various applications (e.g., Office suites) have started to deploy GPT models at the inference stage to help process enterprise data / documents, which usually contain confidential information.</a:t>
            </a:r>
          </a:p>
          <a:p>
            <a:r>
              <a:rPr lang="en-GB" sz="1600" dirty="0">
                <a:solidFill>
                  <a:schemeClr val="tx1"/>
                </a:solidFill>
              </a:rPr>
              <a:t>In addition, we also need to consider </a:t>
            </a:r>
            <a:r>
              <a:rPr lang="en-GB" sz="1600" dirty="0">
                <a:solidFill>
                  <a:srgbClr val="C00000"/>
                </a:solidFill>
              </a:rPr>
              <a:t>implicit privacy risks of natural language conversations </a:t>
            </a:r>
            <a:r>
              <a:rPr lang="en-GB" sz="1600" dirty="0">
                <a:solidFill>
                  <a:schemeClr val="tx1"/>
                </a:solidFill>
              </a:rPr>
              <a:t>(along the lines of side-channel attacks) together with PII leakage concerns. </a:t>
            </a:r>
          </a:p>
          <a:p>
            <a:pPr lvl="1"/>
            <a:r>
              <a:rPr lang="en-GB" sz="1400" dirty="0">
                <a:solidFill>
                  <a:schemeClr val="tx1"/>
                </a:solidFill>
              </a:rPr>
              <a:t>For example</a:t>
            </a:r>
            <a:r>
              <a:rPr lang="en-GB" sz="1400" baseline="30000" dirty="0">
                <a:solidFill>
                  <a:schemeClr val="tx1"/>
                </a:solidFill>
              </a:rPr>
              <a:t>2</a:t>
            </a:r>
            <a:r>
              <a:rPr lang="en-GB" sz="1400" dirty="0">
                <a:solidFill>
                  <a:schemeClr val="tx1"/>
                </a:solidFill>
              </a:rPr>
              <a:t>, the query: “Wow, this dress looks amazing! What is its price?” can leak the the user's sentiment as compared to a more neutral prompt: “This dress fits my requirements. What is its price?”</a:t>
            </a:r>
          </a:p>
        </p:txBody>
      </p:sp>
      <p:sp>
        <p:nvSpPr>
          <p:cNvPr id="4" name="Google Shape;352;p4">
            <a:extLst>
              <a:ext uri="{FF2B5EF4-FFF2-40B4-BE49-F238E27FC236}">
                <a16:creationId xmlns:a16="http://schemas.microsoft.com/office/drawing/2014/main" id="{DED7AD30-BA27-2E27-1A98-E3DD99A2475B}"/>
              </a:ext>
            </a:extLst>
          </p:cNvPr>
          <p:cNvSpPr txBox="1"/>
          <p:nvPr/>
        </p:nvSpPr>
        <p:spPr>
          <a:xfrm>
            <a:off x="6241143" y="6155844"/>
            <a:ext cx="5493398" cy="553957"/>
          </a:xfrm>
          <a:prstGeom prst="rect">
            <a:avLst/>
          </a:prstGeom>
          <a:noFill/>
          <a:ln>
            <a:noFill/>
          </a:ln>
        </p:spPr>
        <p:txBody>
          <a:bodyPr spcFirstLastPara="1" wrap="square" lIns="91425" tIns="45700" rIns="91425" bIns="45700" anchor="t" anchorCtr="0">
            <a:spAutoFit/>
          </a:bodyPr>
          <a:lstStyle/>
          <a:p>
            <a:pPr marL="228600" indent="-228600" algn="l" fontAlgn="auto">
              <a:buAutoNum type="arabicPeriod"/>
            </a:pPr>
            <a:r>
              <a:rPr lang="en-GB" sz="1000" dirty="0">
                <a:highlight>
                  <a:srgbClr val="FFFFFF"/>
                </a:highlight>
                <a:latin typeface="var(--artdeco-reset-typography-font-family-sans)"/>
              </a:rPr>
              <a:t>S. Ray. Samsung Bans ChatGPT Among Employees After Sensitive Code Leak, Forbes, 2023. </a:t>
            </a:r>
          </a:p>
          <a:p>
            <a:pPr marL="228600" indent="-228600" algn="l" fontAlgn="auto">
              <a:buAutoNum type="arabicPeriod"/>
            </a:pPr>
            <a:r>
              <a:rPr lang="en-GB" sz="1000" dirty="0">
                <a:highlight>
                  <a:srgbClr val="FFFFFF"/>
                </a:highlight>
                <a:latin typeface="var(--artdeco-reset-typography-font-family-sans)"/>
              </a:rPr>
              <a:t>D. Biswas, "Privacy Preserving Chatbot Conversations," IEEE Third International Conference on Artificial Intelligence and Knowledge Engineering (AIKE), 2020, pp. 179-182, </a:t>
            </a:r>
          </a:p>
        </p:txBody>
      </p:sp>
      <p:pic>
        <p:nvPicPr>
          <p:cNvPr id="13" name="Picture 12">
            <a:extLst>
              <a:ext uri="{FF2B5EF4-FFF2-40B4-BE49-F238E27FC236}">
                <a16:creationId xmlns:a16="http://schemas.microsoft.com/office/drawing/2014/main" id="{B0C519CC-55D0-42D1-9AF9-EC33AD7BD660}"/>
              </a:ext>
            </a:extLst>
          </p:cNvPr>
          <p:cNvPicPr>
            <a:picLocks noChangeAspect="1"/>
          </p:cNvPicPr>
          <p:nvPr/>
        </p:nvPicPr>
        <p:blipFill>
          <a:blip r:embed="rId2"/>
          <a:stretch>
            <a:fillRect/>
          </a:stretch>
        </p:blipFill>
        <p:spPr>
          <a:xfrm>
            <a:off x="6455819" y="1898788"/>
            <a:ext cx="4781731" cy="4157628"/>
          </a:xfrm>
          <a:prstGeom prst="rect">
            <a:avLst/>
          </a:prstGeom>
        </p:spPr>
      </p:pic>
      <p:sp>
        <p:nvSpPr>
          <p:cNvPr id="14" name="Rounded Rectangle 13">
            <a:extLst>
              <a:ext uri="{FF2B5EF4-FFF2-40B4-BE49-F238E27FC236}">
                <a16:creationId xmlns:a16="http://schemas.microsoft.com/office/drawing/2014/main" id="{86FD5881-846B-763C-1189-588B549EEB23}"/>
              </a:ext>
            </a:extLst>
          </p:cNvPr>
          <p:cNvSpPr/>
          <p:nvPr/>
        </p:nvSpPr>
        <p:spPr>
          <a:xfrm>
            <a:off x="8737470" y="3381500"/>
            <a:ext cx="1178426" cy="596734"/>
          </a:xfrm>
          <a:prstGeom prst="roundRect">
            <a:avLst/>
          </a:prstGeom>
          <a:noFill/>
          <a:ln w="381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12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87D0-F653-581D-6D46-87A1A1762816}"/>
              </a:ext>
            </a:extLst>
          </p:cNvPr>
          <p:cNvSpPr>
            <a:spLocks noGrp="1"/>
          </p:cNvSpPr>
          <p:nvPr>
            <p:ph type="title"/>
          </p:nvPr>
        </p:nvSpPr>
        <p:spPr/>
        <p:txBody>
          <a:bodyPr/>
          <a:lstStyle/>
          <a:p>
            <a:r>
              <a:rPr lang="en-US" dirty="0"/>
              <a:t>Compliance with User Privacy Intent</a:t>
            </a:r>
          </a:p>
        </p:txBody>
      </p:sp>
      <p:sp>
        <p:nvSpPr>
          <p:cNvPr id="7" name="Content Placeholder 2">
            <a:extLst>
              <a:ext uri="{FF2B5EF4-FFF2-40B4-BE49-F238E27FC236}">
                <a16:creationId xmlns:a16="http://schemas.microsoft.com/office/drawing/2014/main" id="{7515A8C0-8829-55E6-1EED-97E24A482234}"/>
              </a:ext>
            </a:extLst>
          </p:cNvPr>
          <p:cNvSpPr>
            <a:spLocks noGrp="1"/>
          </p:cNvSpPr>
          <p:nvPr>
            <p:ph idx="1"/>
          </p:nvPr>
        </p:nvSpPr>
        <p:spPr>
          <a:xfrm>
            <a:off x="602602" y="1946564"/>
            <a:ext cx="3767517" cy="4656117"/>
          </a:xfrm>
        </p:spPr>
        <p:txBody>
          <a:bodyPr>
            <a:noAutofit/>
          </a:bodyPr>
          <a:lstStyle/>
          <a:p>
            <a:pPr marL="0" indent="0">
              <a:buNone/>
            </a:pPr>
            <a:r>
              <a:rPr lang="en-GB" sz="1600" dirty="0">
                <a:solidFill>
                  <a:schemeClr val="tx1"/>
                </a:solidFill>
              </a:rPr>
              <a:t>LLMs today allow users to be a lot more prescriptive with respect to processing their Prompts, e.g., Chain-of-Thought (CoT) Prompting:</a:t>
            </a:r>
          </a:p>
          <a:p>
            <a:r>
              <a:rPr lang="en-GB" sz="1400" dirty="0">
                <a:solidFill>
                  <a:schemeClr val="tx1"/>
                </a:solidFill>
              </a:rPr>
              <a:t>User to explicitly specify their Privacy Intent in Prompts using keywords e.g., "in confidence", "confidentially", "privately", "in private", "in secret", etc. </a:t>
            </a:r>
          </a:p>
          <a:p>
            <a:r>
              <a:rPr lang="en-GB" sz="1400" dirty="0">
                <a:solidFill>
                  <a:srgbClr val="C00000"/>
                </a:solidFill>
              </a:rPr>
              <a:t>So we also need to assess the LLM effectiveness in complying with these User privacy requests.</a:t>
            </a:r>
          </a:p>
          <a:p>
            <a:r>
              <a:rPr lang="en-GB" sz="1400" dirty="0">
                <a:solidFill>
                  <a:schemeClr val="tx1"/>
                </a:solidFill>
              </a:rPr>
              <a:t>For example, it has been shown* that GPT-4 will leak private information when told “confidentially”, but will not when prompted “in confidence”.</a:t>
            </a:r>
          </a:p>
        </p:txBody>
      </p:sp>
      <p:pic>
        <p:nvPicPr>
          <p:cNvPr id="6" name="Picture 5">
            <a:extLst>
              <a:ext uri="{FF2B5EF4-FFF2-40B4-BE49-F238E27FC236}">
                <a16:creationId xmlns:a16="http://schemas.microsoft.com/office/drawing/2014/main" id="{6C9CC380-AF80-F665-6E90-30E1310DB742}"/>
              </a:ext>
            </a:extLst>
          </p:cNvPr>
          <p:cNvPicPr>
            <a:picLocks noChangeAspect="1"/>
          </p:cNvPicPr>
          <p:nvPr/>
        </p:nvPicPr>
        <p:blipFill>
          <a:blip r:embed="rId2"/>
          <a:stretch>
            <a:fillRect/>
          </a:stretch>
        </p:blipFill>
        <p:spPr>
          <a:xfrm>
            <a:off x="6259112" y="2755076"/>
            <a:ext cx="5131860" cy="2683824"/>
          </a:xfrm>
          <a:prstGeom prst="rect">
            <a:avLst/>
          </a:prstGeom>
        </p:spPr>
      </p:pic>
      <p:sp>
        <p:nvSpPr>
          <p:cNvPr id="3" name="Rounded Rectangle 2">
            <a:extLst>
              <a:ext uri="{FF2B5EF4-FFF2-40B4-BE49-F238E27FC236}">
                <a16:creationId xmlns:a16="http://schemas.microsoft.com/office/drawing/2014/main" id="{A5A53C59-95E4-615A-8D36-2D339D938C08}"/>
              </a:ext>
            </a:extLst>
          </p:cNvPr>
          <p:cNvSpPr/>
          <p:nvPr/>
        </p:nvSpPr>
        <p:spPr>
          <a:xfrm>
            <a:off x="10177154" y="4346367"/>
            <a:ext cx="1293493" cy="819428"/>
          </a:xfrm>
          <a:prstGeom prst="roundRect">
            <a:avLst/>
          </a:prstGeom>
          <a:noFill/>
          <a:ln w="381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52;p4">
            <a:extLst>
              <a:ext uri="{FF2B5EF4-FFF2-40B4-BE49-F238E27FC236}">
                <a16:creationId xmlns:a16="http://schemas.microsoft.com/office/drawing/2014/main" id="{DED7AD30-BA27-2E27-1A98-E3DD99A2475B}"/>
              </a:ext>
            </a:extLst>
          </p:cNvPr>
          <p:cNvSpPr txBox="1"/>
          <p:nvPr/>
        </p:nvSpPr>
        <p:spPr>
          <a:xfrm>
            <a:off x="7226938" y="5641940"/>
            <a:ext cx="4164033" cy="400069"/>
          </a:xfrm>
          <a:prstGeom prst="rect">
            <a:avLst/>
          </a:prstGeom>
          <a:noFill/>
          <a:ln>
            <a:noFill/>
          </a:ln>
        </p:spPr>
        <p:txBody>
          <a:bodyPr spcFirstLastPara="1" wrap="square" lIns="91425" tIns="45700" rIns="91425" bIns="45700" anchor="t" anchorCtr="0">
            <a:spAutoFit/>
          </a:bodyPr>
          <a:lstStyle/>
          <a:p>
            <a:pPr algn="l" fontAlgn="auto"/>
            <a:r>
              <a:rPr lang="en-GB" sz="1000" b="0" i="0" dirty="0">
                <a:effectLst/>
                <a:highlight>
                  <a:srgbClr val="FFFFFF"/>
                </a:highlight>
                <a:latin typeface="var(--artdeco-reset-typography-font-family-sans)"/>
              </a:rPr>
              <a:t>*Wang, </a:t>
            </a:r>
            <a:r>
              <a:rPr lang="en-GB" sz="1000" b="0" i="0" dirty="0" err="1">
                <a:effectLst/>
                <a:highlight>
                  <a:srgbClr val="FFFFFF"/>
                </a:highlight>
                <a:latin typeface="var(--artdeco-reset-typography-font-family-sans)"/>
              </a:rPr>
              <a:t>Boxin</a:t>
            </a:r>
            <a:r>
              <a:rPr lang="en-GB" sz="1000" b="0" i="0" dirty="0">
                <a:effectLst/>
                <a:highlight>
                  <a:srgbClr val="FFFFFF"/>
                </a:highlight>
                <a:latin typeface="var(--artdeco-reset-typography-font-family-sans)"/>
              </a:rPr>
              <a:t>, et al. "</a:t>
            </a:r>
            <a:r>
              <a:rPr lang="en-GB" sz="1000" b="0" i="1" dirty="0" err="1">
                <a:effectLst/>
                <a:highlight>
                  <a:srgbClr val="FFFFFF"/>
                </a:highlight>
                <a:latin typeface="var(--artdeco-reset-typography-font-family-sans)"/>
              </a:rPr>
              <a:t>DecodingTrust</a:t>
            </a:r>
            <a:r>
              <a:rPr lang="en-GB" sz="1000" b="0" i="1" dirty="0">
                <a:effectLst/>
                <a:highlight>
                  <a:srgbClr val="FFFFFF"/>
                </a:highlight>
                <a:latin typeface="var(--artdeco-reset-typography-font-family-sans)"/>
              </a:rPr>
              <a:t>: A Comprehensive Assessment of Trustworthiness in GPT Models</a:t>
            </a:r>
            <a:r>
              <a:rPr lang="en-GB" sz="1000" b="0" i="0" dirty="0">
                <a:effectLst/>
                <a:highlight>
                  <a:srgbClr val="FFFFFF"/>
                </a:highlight>
                <a:latin typeface="var(--artdeco-reset-typography-font-family-sans)"/>
              </a:rPr>
              <a:t>." </a:t>
            </a:r>
            <a:r>
              <a:rPr lang="en-GB" sz="1000" b="0" dirty="0">
                <a:effectLst/>
                <a:highlight>
                  <a:srgbClr val="FFFFFF"/>
                </a:highlight>
                <a:latin typeface="var(--artdeco-reset-typography-font-family-sans)"/>
              </a:rPr>
              <a:t>NeurIPS. 2023.</a:t>
            </a:r>
          </a:p>
        </p:txBody>
      </p:sp>
    </p:spTree>
    <p:extLst>
      <p:ext uri="{BB962C8B-B14F-4D97-AF65-F5344CB8AC3E}">
        <p14:creationId xmlns:p14="http://schemas.microsoft.com/office/powerpoint/2010/main" val="250816808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8955</TotalTime>
  <Words>1076</Words>
  <Application>Microsoft Macintosh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Calibri</vt:lpstr>
      <vt:lpstr>Gill Sans MT</vt:lpstr>
      <vt:lpstr>var(--artdeco-reset-typography-font-family-sans)</vt:lpstr>
      <vt:lpstr>Wingdings 2</vt:lpstr>
      <vt:lpstr>Dividend</vt:lpstr>
      <vt:lpstr>Generative AI Privacy Risks</vt:lpstr>
      <vt:lpstr>(Traditional) ML PRIVACY Risks</vt:lpstr>
      <vt:lpstr>DEEP Learning (Trained Model) Privacy Leakage</vt:lpstr>
      <vt:lpstr>Gen AI vs. traditional ML Privacy Risks</vt:lpstr>
      <vt:lpstr>Gen AI Privacy Risks</vt:lpstr>
      <vt:lpstr>pre-training data Leakage</vt:lpstr>
      <vt:lpstr>Enterprise data Leakage</vt:lpstr>
      <vt:lpstr>Conversations Privacy Leakage</vt:lpstr>
      <vt:lpstr>Compliance with User Privacy Intent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Applications of  reinforcement learning</dc:title>
  <dc:creator>Debmalya Biswas</dc:creator>
  <cp:lastModifiedBy>Debmalya Biswas</cp:lastModifiedBy>
  <cp:revision>55</cp:revision>
  <dcterms:created xsi:type="dcterms:W3CDTF">2023-09-10T09:46:18Z</dcterms:created>
  <dcterms:modified xsi:type="dcterms:W3CDTF">2024-07-11T18:07:49Z</dcterms:modified>
</cp:coreProperties>
</file>