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9" r:id="rId3"/>
    <p:sldId id="258" r:id="rId4"/>
    <p:sldId id="268" r:id="rId5"/>
    <p:sldId id="261" r:id="rId6"/>
    <p:sldId id="286" r:id="rId7"/>
    <p:sldId id="287" r:id="rId8"/>
    <p:sldId id="292" r:id="rId9"/>
    <p:sldId id="275" r:id="rId10"/>
    <p:sldId id="293" r:id="rId11"/>
    <p:sldId id="294" r:id="rId12"/>
    <p:sldId id="297" r:id="rId13"/>
    <p:sldId id="296" r:id="rId14"/>
    <p:sldId id="295" r:id="rId15"/>
    <p:sldId id="298" r:id="rId16"/>
    <p:sldId id="299" r:id="rId17"/>
    <p:sldId id="300" r:id="rId18"/>
    <p:sldId id="273" r:id="rId19"/>
    <p:sldId id="285" r:id="rId20"/>
    <p:sldId id="280" r:id="rId21"/>
  </p:sldIdLst>
  <p:sldSz cx="9144000" cy="5143500" type="screen16x9"/>
  <p:notesSz cx="6858000" cy="9144000"/>
  <p:embeddedFontLst>
    <p:embeddedFont>
      <p:font typeface="Nixie One" panose="020B0604020202020204" charset="0"/>
      <p:regular r:id="rId23"/>
    </p:embeddedFont>
    <p:embeddedFont>
      <p:font typeface="Source Sans Pro" panose="020B0604020202020204" charset="0"/>
      <p:regular r:id="rId24"/>
      <p:bold r:id="rId25"/>
      <p:italic r:id="rId26"/>
      <p:boldItalic r:id="rId27"/>
    </p:embeddedFont>
    <p:embeddedFont>
      <p:font typeface="Roboto Slab"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D885F4-431D-4D5A-B9B3-A2C329F2A6FD}">
  <a:tblStyle styleId="{DDD885F4-431D-4D5A-B9B3-A2C329F2A6F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38" autoAdjust="0"/>
    <p:restoredTop sz="94291" autoAdjust="0"/>
  </p:normalViewPr>
  <p:slideViewPr>
    <p:cSldViewPr snapToGrid="0">
      <p:cViewPr varScale="1">
        <p:scale>
          <a:sx n="93" d="100"/>
          <a:sy n="93"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7855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1396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47869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85087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08493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3758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24207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80861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97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7142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13933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0"/>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114454"/>
              </a:solidFill>
            </a:endParaRPr>
          </a:p>
        </p:txBody>
      </p:sp>
      <p:sp>
        <p:nvSpPr>
          <p:cNvPr id="11" name="Shape 11"/>
          <p:cNvSpPr/>
          <p:nvPr/>
        </p:nvSpPr>
        <p:spPr>
          <a:xfrm>
            <a:off x="0" y="500626"/>
            <a:ext cx="91440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0" y="4493605"/>
            <a:ext cx="91440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0" y="4584075"/>
            <a:ext cx="91440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a:endParaRPr/>
          </a:p>
        </p:txBody>
      </p:sp>
      <p:sp>
        <p:nvSpPr>
          <p:cNvPr id="17" name="Shape 17"/>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lstStyle>
            <a:lvl1pPr lvl="0" rtl="0">
              <a:spcBef>
                <a:spcPts val="0"/>
              </a:spcBef>
              <a:spcAft>
                <a:spcPts val="0"/>
              </a:spcAft>
              <a:buClr>
                <a:srgbClr val="94BF6E"/>
              </a:buClr>
              <a:buSzPts val="1800"/>
              <a:buNone/>
              <a:defRPr sz="1800" b="1">
                <a:solidFill>
                  <a:srgbClr val="94BF6E"/>
                </a:solidFill>
              </a:defRPr>
            </a:lvl1pPr>
            <a:lvl2pPr lvl="1" rtl="0">
              <a:spcBef>
                <a:spcPts val="0"/>
              </a:spcBef>
              <a:spcAft>
                <a:spcPts val="0"/>
              </a:spcAft>
              <a:buClr>
                <a:srgbClr val="94BF6E"/>
              </a:buClr>
              <a:buSzPts val="1800"/>
              <a:buNone/>
              <a:defRPr sz="1800" b="1">
                <a:solidFill>
                  <a:srgbClr val="94BF6E"/>
                </a:solidFill>
              </a:defRPr>
            </a:lvl2pPr>
            <a:lvl3pPr lvl="2" rtl="0">
              <a:spcBef>
                <a:spcPts val="0"/>
              </a:spcBef>
              <a:spcAft>
                <a:spcPts val="0"/>
              </a:spcAft>
              <a:buClr>
                <a:srgbClr val="94BF6E"/>
              </a:buClr>
              <a:buSzPts val="1800"/>
              <a:buNone/>
              <a:defRPr sz="1800" b="1">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a:endParaRPr/>
          </a:p>
        </p:txBody>
      </p:sp>
      <p:sp>
        <p:nvSpPr>
          <p:cNvPr id="18" name="Shape 18"/>
          <p:cNvSpPr/>
          <p:nvPr/>
        </p:nvSpPr>
        <p:spPr>
          <a:xfrm>
            <a:off x="0" y="4288499"/>
            <a:ext cx="3474300" cy="247500"/>
          </a:xfrm>
          <a:prstGeom prst="rect">
            <a:avLst/>
          </a:prstGeom>
          <a:solidFill>
            <a:srgbClr val="16575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0" y="0"/>
            <a:ext cx="3474300" cy="530700"/>
          </a:xfrm>
          <a:prstGeom prst="rect">
            <a:avLst/>
          </a:prstGeom>
          <a:solidFill>
            <a:srgbClr val="18637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114454"/>
              </a:solidFill>
            </a:endParaRPr>
          </a:p>
        </p:txBody>
      </p:sp>
      <p:sp>
        <p:nvSpPr>
          <p:cNvPr id="20" name="Shape 20"/>
          <p:cNvSpPr/>
          <p:nvPr/>
        </p:nvSpPr>
        <p:spPr>
          <a:xfrm>
            <a:off x="0" y="500626"/>
            <a:ext cx="34743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93604"/>
            <a:ext cx="34743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0" y="4584075"/>
            <a:ext cx="34743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Shape 32"/>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114454"/>
              </a:solidFill>
            </a:endParaRPr>
          </a:p>
        </p:txBody>
      </p:sp>
      <p:sp>
        <p:nvSpPr>
          <p:cNvPr id="33" name="Shape 33"/>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7" name="Shape 37"/>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38" name="Shape 3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9" name="Shape 39"/>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Shape 62"/>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114454"/>
              </a:solidFill>
            </a:endParaRPr>
          </a:p>
        </p:txBody>
      </p:sp>
      <p:sp>
        <p:nvSpPr>
          <p:cNvPr id="63" name="Shape 63"/>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7" name="Shape 67"/>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68" name="Shape 6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71" name="Shape 71"/>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114454"/>
              </a:solidFill>
            </a:endParaRPr>
          </a:p>
        </p:txBody>
      </p:sp>
      <p:sp>
        <p:nvSpPr>
          <p:cNvPr id="72" name="Shape 72"/>
          <p:cNvSpPr/>
          <p:nvPr/>
        </p:nvSpPr>
        <p:spPr>
          <a:xfrm>
            <a:off x="0" y="500625"/>
            <a:ext cx="2472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114454"/>
              </a:solidFill>
            </a:endParaRPr>
          </a:p>
        </p:txBody>
      </p:sp>
      <p:sp>
        <p:nvSpPr>
          <p:cNvPr id="78" name="Shape 78"/>
          <p:cNvSpPr/>
          <p:nvPr/>
        </p:nvSpPr>
        <p:spPr>
          <a:xfrm>
            <a:off x="0" y="500625"/>
            <a:ext cx="2472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tyle A">
  <p:cSld name="BLANK_1_1">
    <p:spTree>
      <p:nvGrpSpPr>
        <p:cNvPr id="1" name="Shape 82"/>
        <p:cNvGrpSpPr/>
        <p:nvPr/>
      </p:nvGrpSpPr>
      <p:grpSpPr>
        <a:xfrm>
          <a:off x="0" y="0"/>
          <a:ext cx="0" cy="0"/>
          <a:chOff x="0" y="0"/>
          <a:chExt cx="0" cy="0"/>
        </a:xfrm>
      </p:grpSpPr>
      <p:sp>
        <p:nvSpPr>
          <p:cNvPr id="83" name="Shape 83"/>
          <p:cNvSpPr/>
          <p:nvPr/>
        </p:nvSpPr>
        <p:spPr>
          <a:xfrm>
            <a:off x="0" y="1148250"/>
            <a:ext cx="9144000" cy="2847000"/>
          </a:xfrm>
          <a:prstGeom prst="rect">
            <a:avLst/>
          </a:prstGeom>
          <a:solidFill>
            <a:srgbClr val="16575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114454"/>
              </a:solidFill>
            </a:endParaRPr>
          </a:p>
        </p:txBody>
      </p:sp>
      <p:sp>
        <p:nvSpPr>
          <p:cNvPr id="85" name="Shape 85"/>
          <p:cNvSpPr/>
          <p:nvPr/>
        </p:nvSpPr>
        <p:spPr>
          <a:xfrm>
            <a:off x="0" y="500625"/>
            <a:ext cx="9144000" cy="732000"/>
          </a:xfrm>
          <a:prstGeom prst="rect">
            <a:avLst/>
          </a:prstGeom>
          <a:solidFill>
            <a:srgbClr val="124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0" y="3962800"/>
            <a:ext cx="9144000" cy="370200"/>
          </a:xfrm>
          <a:prstGeom prst="rect">
            <a:avLst/>
          </a:prstGeom>
          <a:solidFill>
            <a:srgbClr val="3B8D6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0" y="4333125"/>
            <a:ext cx="9144000" cy="810300"/>
          </a:xfrm>
          <a:prstGeom prst="rect">
            <a:avLst/>
          </a:prstGeom>
          <a:solidFill>
            <a:srgbClr val="94BF6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tyle B">
  <p:cSld name="BLANK_1_1_1">
    <p:spTree>
      <p:nvGrpSpPr>
        <p:cNvPr id="1" name="Shape 88"/>
        <p:cNvGrpSpPr/>
        <p:nvPr/>
      </p:nvGrpSpPr>
      <p:grpSpPr>
        <a:xfrm>
          <a:off x="0" y="0"/>
          <a:ext cx="0" cy="0"/>
          <a:chOff x="0" y="0"/>
          <a:chExt cx="0" cy="0"/>
        </a:xfrm>
      </p:grpSpPr>
      <p:sp>
        <p:nvSpPr>
          <p:cNvPr id="89" name="Shape 89"/>
          <p:cNvSpPr/>
          <p:nvPr/>
        </p:nvSpPr>
        <p:spPr>
          <a:xfrm>
            <a:off x="0" y="4294550"/>
            <a:ext cx="9144000" cy="241200"/>
          </a:xfrm>
          <a:prstGeom prst="rect">
            <a:avLst/>
          </a:prstGeom>
          <a:solidFill>
            <a:srgbClr val="16575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114454"/>
              </a:solidFill>
            </a:endParaRPr>
          </a:p>
        </p:txBody>
      </p:sp>
      <p:sp>
        <p:nvSpPr>
          <p:cNvPr id="91" name="Shape 91"/>
          <p:cNvSpPr/>
          <p:nvPr/>
        </p:nvSpPr>
        <p:spPr>
          <a:xfrm>
            <a:off x="0" y="500626"/>
            <a:ext cx="91440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0" y="4493605"/>
            <a:ext cx="91440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0" y="4584075"/>
            <a:ext cx="91440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marL="914400" lvl="1" indent="-3810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marL="1371600" lvl="2" indent="-3810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marL="1828800" lvl="3"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marL="2286000" lvl="4"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marL="2743200" lvl="5"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marL="3200400" lvl="6"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marL="3657600" lvl="7"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marL="4114800" lvl="8"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apps.twitter.com/" TargetMode="External"/><Relationship Id="rId3" Type="http://schemas.openxmlformats.org/officeDocument/2006/relationships/hyperlink" Target="https://dl.acm.org/citation.cfm?id=1944571" TargetMode="External"/><Relationship Id="rId7" Type="http://schemas.openxmlformats.org/officeDocument/2006/relationships/hyperlink" Target="https://twitter.co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repository.tudelft.nl/islandora/object/uuid:12355ac5-e752-43e6-a26ccb0528c48977" TargetMode="External"/><Relationship Id="rId5" Type="http://schemas.openxmlformats.org/officeDocument/2006/relationships/hyperlink" Target="https://dl.acm.org/citation.cfm?id=1220619" TargetMode="External"/><Relationship Id="rId4" Type="http://schemas.openxmlformats.org/officeDocument/2006/relationships/hyperlink" Target="https://repository.tudelft.nl/islandora/object/uuid:12355ac5-e752-43e6-a26c-cb0528c48977" TargetMode="External"/><Relationship Id="rId9" Type="http://schemas.openxmlformats.org/officeDocument/2006/relationships/hyperlink" Target="https://pythonspot.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RequirementMatrix.xlsx"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ProjectPlan.mpp"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332795" y="2084924"/>
            <a:ext cx="5810400" cy="1159800"/>
          </a:xfrm>
          <a:prstGeom prst="rect">
            <a:avLst/>
          </a:prstGeom>
        </p:spPr>
        <p:txBody>
          <a:bodyPr spcFirstLastPara="1" wrap="square" lIns="91425" tIns="91425" rIns="91425" bIns="91425" anchor="b" anchorCtr="0">
            <a:noAutofit/>
          </a:bodyPr>
          <a:lstStyle/>
          <a:p>
            <a:pPr lvl="0" algn="ctr"/>
            <a:r>
              <a:rPr lang="en" dirty="0"/>
              <a:t>Mood Analysis In Social Media</a:t>
            </a:r>
            <a:endParaRPr dirty="0"/>
          </a:p>
        </p:txBody>
      </p:sp>
      <p:grpSp>
        <p:nvGrpSpPr>
          <p:cNvPr id="99" name="Shape 99"/>
          <p:cNvGrpSpPr/>
          <p:nvPr/>
        </p:nvGrpSpPr>
        <p:grpSpPr>
          <a:xfrm>
            <a:off x="753267" y="1029785"/>
            <a:ext cx="964541" cy="1011307"/>
            <a:chOff x="5961125" y="1623900"/>
            <a:chExt cx="427450" cy="448175"/>
          </a:xfrm>
        </p:grpSpPr>
        <p:sp>
          <p:nvSpPr>
            <p:cNvPr id="100" name="Shape 10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idx="4294967295"/>
          </p:nvPr>
        </p:nvSpPr>
        <p:spPr>
          <a:xfrm>
            <a:off x="580472" y="1885950"/>
            <a:ext cx="8329612" cy="137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94BF6E"/>
                </a:solidFill>
              </a:rPr>
              <a:t>Use Case Diagram</a:t>
            </a:r>
            <a:endParaRPr sz="6000" dirty="0">
              <a:solidFill>
                <a:srgbClr val="94BF6E"/>
              </a:solidFill>
            </a:endParaRPr>
          </a:p>
        </p:txBody>
      </p:sp>
    </p:spTree>
    <p:extLst>
      <p:ext uri="{BB962C8B-B14F-4D97-AF65-F5344CB8AC3E}">
        <p14:creationId xmlns:p14="http://schemas.microsoft.com/office/powerpoint/2010/main" val="153002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7" name="Picture 6">
            <a:extLst>
              <a:ext uri="{FF2B5EF4-FFF2-40B4-BE49-F238E27FC236}">
                <a16:creationId xmlns:a16="http://schemas.microsoft.com/office/drawing/2014/main" id="{E2B7C877-3B2E-4848-8E0E-ECB670D414E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1794" y="85060"/>
            <a:ext cx="7205155" cy="5267724"/>
          </a:xfrm>
          <a:prstGeom prst="rect">
            <a:avLst/>
          </a:prstGeom>
          <a:noFill/>
          <a:ln>
            <a:noFill/>
          </a:ln>
        </p:spPr>
      </p:pic>
    </p:spTree>
    <p:extLst>
      <p:ext uri="{BB962C8B-B14F-4D97-AF65-F5344CB8AC3E}">
        <p14:creationId xmlns:p14="http://schemas.microsoft.com/office/powerpoint/2010/main" val="316237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idx="4294967295"/>
          </p:nvPr>
        </p:nvSpPr>
        <p:spPr>
          <a:xfrm>
            <a:off x="580472" y="1885950"/>
            <a:ext cx="8329612" cy="137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94BF6E"/>
                </a:solidFill>
              </a:rPr>
              <a:t>Class Diagram</a:t>
            </a:r>
            <a:endParaRPr sz="6000" dirty="0">
              <a:solidFill>
                <a:srgbClr val="94BF6E"/>
              </a:solidFill>
            </a:endParaRPr>
          </a:p>
        </p:txBody>
      </p:sp>
    </p:spTree>
    <p:extLst>
      <p:ext uri="{BB962C8B-B14F-4D97-AF65-F5344CB8AC3E}">
        <p14:creationId xmlns:p14="http://schemas.microsoft.com/office/powerpoint/2010/main" val="6591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 name="Picture 2">
            <a:extLst>
              <a:ext uri="{FF2B5EF4-FFF2-40B4-BE49-F238E27FC236}">
                <a16:creationId xmlns:a16="http://schemas.microsoft.com/office/drawing/2014/main" id="{CBA17518-3531-48A9-B5F2-4B2A2BC51DFE}"/>
              </a:ext>
            </a:extLst>
          </p:cNvPr>
          <p:cNvPicPr/>
          <p:nvPr/>
        </p:nvPicPr>
        <p:blipFill rotWithShape="1">
          <a:blip r:embed="rId3">
            <a:extLst>
              <a:ext uri="{28A0092B-C50C-407E-A947-70E740481C1C}">
                <a14:useLocalDpi xmlns:a14="http://schemas.microsoft.com/office/drawing/2010/main" val="0"/>
              </a:ext>
            </a:extLst>
          </a:blip>
          <a:srcRect t="24261" r="43109"/>
          <a:stretch/>
        </p:blipFill>
        <p:spPr bwMode="auto">
          <a:xfrm>
            <a:off x="2127617" y="107983"/>
            <a:ext cx="5617028" cy="46076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974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idx="4294967295"/>
          </p:nvPr>
        </p:nvSpPr>
        <p:spPr>
          <a:xfrm>
            <a:off x="580472" y="1885950"/>
            <a:ext cx="8329612" cy="137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94BF6E"/>
                </a:solidFill>
              </a:rPr>
              <a:t>Activity Diagram</a:t>
            </a:r>
            <a:endParaRPr sz="6000" dirty="0">
              <a:solidFill>
                <a:srgbClr val="94BF6E"/>
              </a:solidFill>
            </a:endParaRPr>
          </a:p>
        </p:txBody>
      </p:sp>
    </p:spTree>
    <p:extLst>
      <p:ext uri="{BB962C8B-B14F-4D97-AF65-F5344CB8AC3E}">
        <p14:creationId xmlns:p14="http://schemas.microsoft.com/office/powerpoint/2010/main" val="211328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4" name="Picture 3">
            <a:extLst>
              <a:ext uri="{FF2B5EF4-FFF2-40B4-BE49-F238E27FC236}">
                <a16:creationId xmlns:a16="http://schemas.microsoft.com/office/drawing/2014/main" id="{2BBF7A22-77FE-4EDC-82FE-ECDB3CC6AC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3404" y="0"/>
            <a:ext cx="8750595" cy="5220586"/>
          </a:xfrm>
          <a:prstGeom prst="rect">
            <a:avLst/>
          </a:prstGeom>
          <a:noFill/>
          <a:ln>
            <a:noFill/>
          </a:ln>
        </p:spPr>
      </p:pic>
    </p:spTree>
    <p:extLst>
      <p:ext uri="{BB962C8B-B14F-4D97-AF65-F5344CB8AC3E}">
        <p14:creationId xmlns:p14="http://schemas.microsoft.com/office/powerpoint/2010/main" val="113721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CDD9AF-68CF-42A8-83E9-8C5A4B1BBEB9}"/>
              </a:ext>
            </a:extLst>
          </p:cNvPr>
          <p:cNvSpPr txBox="1"/>
          <p:nvPr/>
        </p:nvSpPr>
        <p:spPr>
          <a:xfrm>
            <a:off x="792126" y="2062716"/>
            <a:ext cx="7559748" cy="707886"/>
          </a:xfrm>
          <a:prstGeom prst="rect">
            <a:avLst/>
          </a:prstGeom>
          <a:noFill/>
        </p:spPr>
        <p:txBody>
          <a:bodyPr wrap="square" rtlCol="0">
            <a:spAutoFit/>
          </a:bodyPr>
          <a:lstStyle/>
          <a:p>
            <a:pPr algn="ctr"/>
            <a:r>
              <a:rPr lang="en-US" sz="4000" b="1" dirty="0">
                <a:solidFill>
                  <a:schemeClr val="bg1"/>
                </a:solidFill>
                <a:latin typeface="Roboto Slab" panose="020B0604020202020204" charset="0"/>
                <a:ea typeface="Roboto Slab" panose="020B0604020202020204" charset="0"/>
              </a:rPr>
              <a:t>Sample Output</a:t>
            </a:r>
          </a:p>
        </p:txBody>
      </p:sp>
    </p:spTree>
    <p:extLst>
      <p:ext uri="{BB962C8B-B14F-4D97-AF65-F5344CB8AC3E}">
        <p14:creationId xmlns:p14="http://schemas.microsoft.com/office/powerpoint/2010/main" val="687761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 name="Picture 2">
            <a:extLst>
              <a:ext uri="{FF2B5EF4-FFF2-40B4-BE49-F238E27FC236}">
                <a16:creationId xmlns:a16="http://schemas.microsoft.com/office/drawing/2014/main" id="{FDFB2A3D-D5A9-4B43-BF93-A95A8AA6C262}"/>
              </a:ext>
            </a:extLst>
          </p:cNvPr>
          <p:cNvPicPr/>
          <p:nvPr/>
        </p:nvPicPr>
        <p:blipFill rotWithShape="1">
          <a:blip r:embed="rId3"/>
          <a:srcRect t="13097" b="10028"/>
          <a:stretch/>
        </p:blipFill>
        <p:spPr bwMode="auto">
          <a:xfrm>
            <a:off x="349196" y="510363"/>
            <a:ext cx="8645947" cy="42955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225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Conclusion</a:t>
            </a:r>
            <a:endParaRPr dirty="0"/>
          </a:p>
        </p:txBody>
      </p:sp>
      <p:sp>
        <p:nvSpPr>
          <p:cNvPr id="343" name="Shape 343"/>
          <p:cNvSpPr/>
          <p:nvPr/>
        </p:nvSpPr>
        <p:spPr>
          <a:xfrm>
            <a:off x="1053050" y="2290250"/>
            <a:ext cx="2731800" cy="2010900"/>
          </a:xfrm>
          <a:prstGeom prst="homePlate">
            <a:avLst>
              <a:gd name="adj" fmla="val 30129"/>
            </a:avLst>
          </a:prstGeom>
          <a:solidFill>
            <a:srgbClr val="94BF6E"/>
          </a:solidFill>
          <a:ln>
            <a:noFill/>
          </a:ln>
        </p:spPr>
        <p:txBody>
          <a:bodyPr spcFirstLastPara="1" wrap="square" lIns="91425" tIns="91425" rIns="91425" bIns="91425" anchor="ctr" anchorCtr="0">
            <a:noAutofit/>
          </a:bodyPr>
          <a:lstStyle/>
          <a:p>
            <a:pPr lvl="0" algn="ctr">
              <a:buClr>
                <a:srgbClr val="0091EA"/>
              </a:buClr>
              <a:buSzPts val="2400"/>
            </a:pP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Valuable source of data</a:t>
            </a:r>
          </a:p>
        </p:txBody>
      </p:sp>
      <p:sp>
        <p:nvSpPr>
          <p:cNvPr id="344" name="Shape 344"/>
          <p:cNvSpPr/>
          <p:nvPr/>
        </p:nvSpPr>
        <p:spPr>
          <a:xfrm>
            <a:off x="3262563" y="2290250"/>
            <a:ext cx="2784000" cy="2010900"/>
          </a:xfrm>
          <a:prstGeom prst="chevron">
            <a:avLst>
              <a:gd name="adj" fmla="val 29853"/>
            </a:avLst>
          </a:prstGeom>
          <a:solidFill>
            <a:srgbClr val="3B8D61"/>
          </a:solidFill>
          <a:ln>
            <a:noFill/>
          </a:ln>
        </p:spPr>
        <p:txBody>
          <a:bodyPr spcFirstLastPara="1" wrap="square" lIns="91425" tIns="91425" rIns="91425" bIns="91425" anchor="ctr" anchorCtr="0">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Implications of status updates and hashtags </a:t>
            </a:r>
          </a:p>
          <a:p>
            <a:pPr marL="0" lvl="0" indent="0" algn="ctr">
              <a:spcBef>
                <a:spcPts val="0"/>
              </a:spcBef>
              <a:spcAft>
                <a:spcPts val="0"/>
              </a:spcAft>
              <a:buNone/>
            </a:pPr>
            <a:endParaRPr b="1" dirty="0">
              <a:solidFill>
                <a:srgbClr val="FFFFFF"/>
              </a:solidFill>
              <a:latin typeface="Nixie One"/>
              <a:ea typeface="Nixie One"/>
              <a:cs typeface="Nixie One"/>
              <a:sym typeface="Nixie One"/>
            </a:endParaRPr>
          </a:p>
        </p:txBody>
      </p:sp>
      <p:sp>
        <p:nvSpPr>
          <p:cNvPr id="345" name="Shape 345"/>
          <p:cNvSpPr/>
          <p:nvPr/>
        </p:nvSpPr>
        <p:spPr>
          <a:xfrm>
            <a:off x="5524609" y="2290250"/>
            <a:ext cx="2784000" cy="2010900"/>
          </a:xfrm>
          <a:prstGeom prst="chevron">
            <a:avLst>
              <a:gd name="adj" fmla="val 29853"/>
            </a:avLst>
          </a:prstGeom>
          <a:solidFill>
            <a:srgbClr val="165751"/>
          </a:solidFill>
          <a:ln>
            <a:noFill/>
          </a:ln>
        </p:spPr>
        <p:txBody>
          <a:bodyPr spcFirstLastPara="1" wrap="square" lIns="91425" tIns="91425" rIns="91425" bIns="91425" anchor="ctr" anchorCtr="0">
            <a:noAutofit/>
          </a:bodyPr>
          <a:lstStyle/>
          <a:p>
            <a:pPr lvl="0" algn="ctr">
              <a:buClr>
                <a:srgbClr val="0091EA"/>
              </a:buClr>
              <a:buSzPts val="2400"/>
            </a:pP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Future Scope?</a:t>
            </a:r>
          </a:p>
        </p:txBody>
      </p:sp>
      <p:grpSp>
        <p:nvGrpSpPr>
          <p:cNvPr id="6" name="Shape 147">
            <a:extLst>
              <a:ext uri="{FF2B5EF4-FFF2-40B4-BE49-F238E27FC236}">
                <a16:creationId xmlns:a16="http://schemas.microsoft.com/office/drawing/2014/main" id="{B99FB88B-39ED-4CF7-956F-CC5B77933F10}"/>
              </a:ext>
            </a:extLst>
          </p:cNvPr>
          <p:cNvGrpSpPr/>
          <p:nvPr/>
        </p:nvGrpSpPr>
        <p:grpSpPr>
          <a:xfrm>
            <a:off x="493111" y="861856"/>
            <a:ext cx="366458" cy="366437"/>
            <a:chOff x="1923675" y="1633650"/>
            <a:chExt cx="436000" cy="435975"/>
          </a:xfrm>
        </p:grpSpPr>
        <p:sp>
          <p:nvSpPr>
            <p:cNvPr id="7" name="Shape 148">
              <a:extLst>
                <a:ext uri="{FF2B5EF4-FFF2-40B4-BE49-F238E27FC236}">
                  <a16:creationId xmlns:a16="http://schemas.microsoft.com/office/drawing/2014/main" id="{91804BC6-3904-4244-90A9-A31E436CA35E}"/>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149">
              <a:extLst>
                <a:ext uri="{FF2B5EF4-FFF2-40B4-BE49-F238E27FC236}">
                  <a16:creationId xmlns:a16="http://schemas.microsoft.com/office/drawing/2014/main" id="{5DD6FD53-DB46-44FC-B3B4-CCA10AFE3690}"/>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150">
              <a:extLst>
                <a:ext uri="{FF2B5EF4-FFF2-40B4-BE49-F238E27FC236}">
                  <a16:creationId xmlns:a16="http://schemas.microsoft.com/office/drawing/2014/main" id="{9A559E7E-E297-4167-8A9C-3029233A5FB1}"/>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51">
              <a:extLst>
                <a:ext uri="{FF2B5EF4-FFF2-40B4-BE49-F238E27FC236}">
                  <a16:creationId xmlns:a16="http://schemas.microsoft.com/office/drawing/2014/main" id="{07226E73-B442-4FDC-B21B-E4002E8C80C6}"/>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52">
              <a:extLst>
                <a:ext uri="{FF2B5EF4-FFF2-40B4-BE49-F238E27FC236}">
                  <a16:creationId xmlns:a16="http://schemas.microsoft.com/office/drawing/2014/main" id="{273CA448-735C-4DB3-8188-8EEBD8E7ECD5}"/>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53">
              <a:extLst>
                <a:ext uri="{FF2B5EF4-FFF2-40B4-BE49-F238E27FC236}">
                  <a16:creationId xmlns:a16="http://schemas.microsoft.com/office/drawing/2014/main" id="{4930A322-D6DD-48D3-BF65-ECC627B808ED}"/>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References</a:t>
            </a:r>
            <a:endParaRPr dirty="0"/>
          </a:p>
        </p:txBody>
      </p:sp>
      <p:sp>
        <p:nvSpPr>
          <p:cNvPr id="146" name="Shape 146"/>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p>
            <a:pPr>
              <a:spcBef>
                <a:spcPts val="0"/>
              </a:spcBef>
            </a:pPr>
            <a:r>
              <a:rPr lang="en-IN" sz="1800" u="sng" baseline="30000" dirty="0">
                <a:solidFill>
                  <a:schemeClr val="accent1"/>
                </a:solidFill>
                <a:latin typeface="Source Sans Pro" panose="020B0604020202020204" charset="0"/>
                <a:hlinkClick r:id="rId3"/>
              </a:rPr>
              <a:t>[1] </a:t>
            </a:r>
            <a:r>
              <a:rPr lang="en-IN" sz="1800" u="sng" dirty="0">
                <a:solidFill>
                  <a:schemeClr val="accent1"/>
                </a:solidFill>
                <a:latin typeface="Source Sans Pro" panose="020B0604020202020204" charset="0"/>
                <a:hlinkClick r:id="rId3"/>
              </a:rPr>
              <a:t>https://dl.acm.org/citation.cfm?id=1944571</a:t>
            </a:r>
            <a:endParaRPr lang="en-IN" sz="1800" u="sng" dirty="0">
              <a:solidFill>
                <a:schemeClr val="accent1"/>
              </a:solidFill>
              <a:latin typeface="Source Sans Pro" panose="020B0604020202020204" charset="0"/>
            </a:endParaRPr>
          </a:p>
          <a:p>
            <a:pPr>
              <a:spcBef>
                <a:spcPts val="0"/>
              </a:spcBef>
            </a:pPr>
            <a:r>
              <a:rPr lang="en-IN" sz="1800" u="sng" baseline="30000" dirty="0">
                <a:solidFill>
                  <a:schemeClr val="accent1"/>
                </a:solidFill>
                <a:highlight>
                  <a:srgbClr val="FFFFFF"/>
                </a:highlight>
                <a:latin typeface="Source Sans Pro" panose="020B0604020202020204" charset="0"/>
                <a:hlinkClick r:id="rId4"/>
              </a:rPr>
              <a:t>[2] </a:t>
            </a:r>
            <a:r>
              <a:rPr lang="en-IN" sz="1800" u="sng" dirty="0">
                <a:solidFill>
                  <a:schemeClr val="accent1"/>
                </a:solidFill>
                <a:highlight>
                  <a:srgbClr val="FFFFFF"/>
                </a:highlight>
                <a:latin typeface="Source Sans Pro" panose="020B0604020202020204" charset="0"/>
                <a:hlinkClick r:id="rId4"/>
              </a:rPr>
              <a:t>https://repository.tudelft.nl/islandora/object/uuid%3A12355ac5-e752-43e6-a26c-cb0528c48977</a:t>
            </a:r>
            <a:endParaRPr lang="en-IN" sz="1800" u="sng" dirty="0">
              <a:solidFill>
                <a:schemeClr val="accent1"/>
              </a:solidFill>
              <a:highlight>
                <a:srgbClr val="FFFFFF"/>
              </a:highlight>
              <a:latin typeface="Source Sans Pro" panose="020B0604020202020204" charset="0"/>
            </a:endParaRPr>
          </a:p>
          <a:p>
            <a:pPr>
              <a:spcBef>
                <a:spcPts val="0"/>
              </a:spcBef>
            </a:pPr>
            <a:r>
              <a:rPr lang="en-IN" sz="1800" u="sng" baseline="30000" dirty="0">
                <a:solidFill>
                  <a:schemeClr val="accent1"/>
                </a:solidFill>
                <a:highlight>
                  <a:srgbClr val="FFFFFF"/>
                </a:highlight>
                <a:latin typeface="Source Sans Pro" panose="020B0604020202020204" charset="0"/>
                <a:hlinkClick r:id="rId5"/>
              </a:rPr>
              <a:t>[3] </a:t>
            </a:r>
            <a:r>
              <a:rPr lang="en-IN" sz="1800" u="sng" dirty="0">
                <a:solidFill>
                  <a:schemeClr val="accent1"/>
                </a:solidFill>
                <a:highlight>
                  <a:srgbClr val="FFFFFF"/>
                </a:highlight>
                <a:latin typeface="Source Sans Pro" panose="020B0604020202020204" charset="0"/>
                <a:hlinkClick r:id="rId5"/>
              </a:rPr>
              <a:t>https://dl.acm.org/citation.cfm?id=1220619</a:t>
            </a:r>
            <a:endParaRPr lang="en-IN" sz="1800" u="sng" dirty="0">
              <a:solidFill>
                <a:schemeClr val="accent1"/>
              </a:solidFill>
              <a:highlight>
                <a:srgbClr val="FFFFFF"/>
              </a:highlight>
              <a:latin typeface="Source Sans Pro" panose="020B0604020202020204" charset="0"/>
            </a:endParaRPr>
          </a:p>
          <a:p>
            <a:pPr>
              <a:spcBef>
                <a:spcPts val="0"/>
              </a:spcBef>
            </a:pPr>
            <a:r>
              <a:rPr lang="en-IN" sz="1800" u="sng" baseline="30000" dirty="0">
                <a:solidFill>
                  <a:schemeClr val="accent1"/>
                </a:solidFill>
                <a:highlight>
                  <a:srgbClr val="FFFFFF"/>
                </a:highlight>
                <a:latin typeface="Source Sans Pro" panose="020B0604020202020204" charset="0"/>
                <a:hlinkClick r:id="rId6"/>
              </a:rPr>
              <a:t>[4] </a:t>
            </a:r>
            <a:r>
              <a:rPr lang="en-IN" sz="1800" u="sng" dirty="0">
                <a:solidFill>
                  <a:schemeClr val="accent1"/>
                </a:solidFill>
                <a:highlight>
                  <a:srgbClr val="FFFFFF"/>
                </a:highlight>
                <a:latin typeface="Source Sans Pro" panose="020B0604020202020204" charset="0"/>
                <a:hlinkClick r:id="rId6"/>
              </a:rPr>
              <a:t>https://repository.tudelft.nl/islandora/object/uuid%3A12355ac5-e752-43e6-a26ccb0528c48977</a:t>
            </a:r>
            <a:endParaRPr lang="en-IN" sz="1800" u="sng" dirty="0">
              <a:solidFill>
                <a:schemeClr val="accent1"/>
              </a:solidFill>
              <a:highlight>
                <a:srgbClr val="FFFFFF"/>
              </a:highlight>
              <a:latin typeface="Source Sans Pro" panose="020B0604020202020204" charset="0"/>
            </a:endParaRPr>
          </a:p>
          <a:p>
            <a:pPr>
              <a:spcBef>
                <a:spcPts val="0"/>
              </a:spcBef>
            </a:pPr>
            <a:r>
              <a:rPr lang="en-IN" sz="1800" u="sng" dirty="0">
                <a:solidFill>
                  <a:schemeClr val="accent1"/>
                </a:solidFill>
                <a:highlight>
                  <a:srgbClr val="FFFFFF"/>
                </a:highlight>
                <a:latin typeface="Source Sans Pro" panose="020B0604020202020204" charset="0"/>
                <a:hlinkClick r:id="rId7"/>
              </a:rPr>
              <a:t>https://twitter.com</a:t>
            </a:r>
            <a:endParaRPr lang="en-IN" sz="1800" u="sng" dirty="0">
              <a:solidFill>
                <a:schemeClr val="accent1"/>
              </a:solidFill>
              <a:highlight>
                <a:srgbClr val="FFFFFF"/>
              </a:highlight>
              <a:latin typeface="Source Sans Pro" panose="020B0604020202020204" charset="0"/>
            </a:endParaRPr>
          </a:p>
          <a:p>
            <a:pPr>
              <a:spcBef>
                <a:spcPts val="0"/>
              </a:spcBef>
            </a:pPr>
            <a:r>
              <a:rPr lang="en-IN" sz="1800" u="sng" dirty="0">
                <a:solidFill>
                  <a:schemeClr val="accent1"/>
                </a:solidFill>
                <a:highlight>
                  <a:srgbClr val="FFFFFF"/>
                </a:highlight>
                <a:latin typeface="Source Sans Pro" panose="020B0604020202020204" charset="0"/>
                <a:hlinkClick r:id="rId8"/>
              </a:rPr>
              <a:t>https://apps.twitter.com</a:t>
            </a:r>
            <a:endParaRPr lang="en-IN" sz="1800" u="sng" dirty="0">
              <a:solidFill>
                <a:schemeClr val="accent1"/>
              </a:solidFill>
              <a:highlight>
                <a:srgbClr val="FFFFFF"/>
              </a:highlight>
              <a:latin typeface="Source Sans Pro" panose="020B0604020202020204" charset="0"/>
            </a:endParaRPr>
          </a:p>
          <a:p>
            <a:pPr>
              <a:spcBef>
                <a:spcPts val="0"/>
              </a:spcBef>
            </a:pPr>
            <a:r>
              <a:rPr lang="en-IN" sz="1800" u="sng" dirty="0">
                <a:solidFill>
                  <a:schemeClr val="accent1"/>
                </a:solidFill>
                <a:highlight>
                  <a:srgbClr val="FFFFFF"/>
                </a:highlight>
                <a:latin typeface="Source Sans Pro" panose="020B0604020202020204" charset="0"/>
                <a:hlinkClick r:id="rId9"/>
              </a:rPr>
              <a:t>https://pythonspot.com</a:t>
            </a:r>
            <a:endParaRPr lang="en-IN" sz="1800" u="sng" dirty="0">
              <a:solidFill>
                <a:schemeClr val="accent1"/>
              </a:solidFill>
              <a:highlight>
                <a:srgbClr val="FFFFFF"/>
              </a:highlight>
              <a:latin typeface="Source Sans Pro" panose="020B0604020202020204" charset="0"/>
            </a:endParaRPr>
          </a:p>
          <a:p>
            <a:pPr marL="50800" indent="0">
              <a:spcBef>
                <a:spcPts val="0"/>
              </a:spcBef>
              <a:buNone/>
            </a:pPr>
            <a:endParaRPr lang="en-IN" sz="2000" u="sng" dirty="0">
              <a:solidFill>
                <a:schemeClr val="accent1"/>
              </a:solidFill>
              <a:highlight>
                <a:srgbClr val="FFFFFF"/>
              </a:highlight>
              <a:latin typeface="Source Sans Pro" panose="020B0604020202020204" charset="0"/>
            </a:endParaRPr>
          </a:p>
          <a:p>
            <a:pPr>
              <a:spcBef>
                <a:spcPts val="0"/>
              </a:spcBef>
            </a:pPr>
            <a:endParaRPr lang="en-IN" u="sng" dirty="0">
              <a:solidFill>
                <a:schemeClr val="accent1"/>
              </a:solidFill>
              <a:latin typeface="Source Sans Pro" panose="020B0604020202020204" charset="0"/>
            </a:endParaRPr>
          </a:p>
        </p:txBody>
      </p:sp>
      <p:grpSp>
        <p:nvGrpSpPr>
          <p:cNvPr id="147" name="Shape 147"/>
          <p:cNvGrpSpPr/>
          <p:nvPr/>
        </p:nvGrpSpPr>
        <p:grpSpPr>
          <a:xfrm>
            <a:off x="482479" y="861856"/>
            <a:ext cx="366458" cy="366437"/>
            <a:chOff x="1923675" y="1633650"/>
            <a:chExt cx="436000" cy="435975"/>
          </a:xfrm>
        </p:grpSpPr>
        <p:sp>
          <p:nvSpPr>
            <p:cNvPr id="148" name="Shape 148"/>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9431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4654024" y="503350"/>
            <a:ext cx="3873907" cy="408966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000" dirty="0"/>
              <a:t>1. </a:t>
            </a:r>
            <a:r>
              <a:rPr lang="en-US" sz="2000" dirty="0"/>
              <a:t>P</a:t>
            </a:r>
            <a:r>
              <a:rPr lang="en" sz="2000" dirty="0"/>
              <a:t>roblem Domain</a:t>
            </a:r>
            <a:br>
              <a:rPr lang="en" sz="2000" dirty="0"/>
            </a:br>
            <a:r>
              <a:rPr lang="en" sz="2000" dirty="0"/>
              <a:t>2. </a:t>
            </a:r>
            <a:r>
              <a:rPr lang="en-US" sz="2000" dirty="0"/>
              <a:t>R</a:t>
            </a:r>
            <a:r>
              <a:rPr lang="en" sz="2000" dirty="0"/>
              <a:t>elated Study</a:t>
            </a:r>
            <a:br>
              <a:rPr lang="en" sz="2000" dirty="0"/>
            </a:br>
            <a:r>
              <a:rPr lang="en" sz="2000" dirty="0"/>
              <a:t>3. Problem Definition</a:t>
            </a:r>
            <a:br>
              <a:rPr lang="en" sz="2000" dirty="0"/>
            </a:br>
            <a:r>
              <a:rPr lang="en" sz="2000" dirty="0"/>
              <a:t>4. Requirement Matr</a:t>
            </a:r>
            <a:r>
              <a:rPr lang="en-US" sz="2000" dirty="0"/>
              <a:t>ix</a:t>
            </a:r>
            <a:br>
              <a:rPr lang="en-US" sz="2000" dirty="0"/>
            </a:br>
            <a:r>
              <a:rPr lang="en-US" sz="2000" dirty="0"/>
              <a:t>5. Project Plan</a:t>
            </a:r>
            <a:br>
              <a:rPr lang="en-US" sz="2000" dirty="0"/>
            </a:br>
            <a:r>
              <a:rPr lang="en-US" sz="2000" dirty="0"/>
              <a:t>6. Hierarchy of Modules</a:t>
            </a:r>
            <a:br>
              <a:rPr lang="en-US" sz="2000" dirty="0"/>
            </a:br>
            <a:r>
              <a:rPr lang="en-US" sz="2000" dirty="0"/>
              <a:t>7. Use Case Diagram</a:t>
            </a:r>
            <a:br>
              <a:rPr lang="en-US" sz="2000" dirty="0"/>
            </a:br>
            <a:r>
              <a:rPr lang="en-US" sz="2000" dirty="0"/>
              <a:t>8. Class Diagram</a:t>
            </a:r>
            <a:br>
              <a:rPr lang="en-US" sz="2000" dirty="0"/>
            </a:br>
            <a:r>
              <a:rPr lang="en-US" sz="2000" dirty="0"/>
              <a:t>9. Activity Diagram</a:t>
            </a:r>
            <a:br>
              <a:rPr lang="en-US" sz="2000" dirty="0"/>
            </a:br>
            <a:r>
              <a:rPr lang="en-US" sz="2000" dirty="0"/>
              <a:t>10. Conclusion</a:t>
            </a:r>
            <a:br>
              <a:rPr lang="en-US" sz="2000" dirty="0"/>
            </a:br>
            <a:r>
              <a:rPr lang="en-US" sz="2000" dirty="0"/>
              <a:t>11. References</a:t>
            </a:r>
            <a:br>
              <a:rPr lang="en-US" sz="2000" dirty="0"/>
            </a:br>
            <a:endParaRPr sz="2000" dirty="0"/>
          </a:p>
        </p:txBody>
      </p:sp>
      <p:sp>
        <p:nvSpPr>
          <p:cNvPr id="134" name="Shape 134"/>
          <p:cNvSpPr txBox="1">
            <a:spLocks noGrp="1"/>
          </p:cNvSpPr>
          <p:nvPr>
            <p:ph type="subTitle" idx="1"/>
          </p:nvPr>
        </p:nvSpPr>
        <p:spPr>
          <a:xfrm>
            <a:off x="10237953" y="3145842"/>
            <a:ext cx="1819367" cy="31280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35" name="Shape 135"/>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8000" dirty="0">
                <a:solidFill>
                  <a:srgbClr val="18637B"/>
                </a:solidFill>
                <a:latin typeface="Roboto Slab"/>
                <a:ea typeface="Roboto Slab"/>
                <a:cs typeface="Roboto Slab"/>
                <a:sym typeface="Roboto Slab"/>
              </a:rPr>
              <a:t>Topics</a:t>
            </a:r>
            <a:endParaRPr sz="8000" dirty="0">
              <a:solidFill>
                <a:srgbClr val="18637B"/>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subTitle" idx="4294967295"/>
          </p:nvPr>
        </p:nvSpPr>
        <p:spPr>
          <a:xfrm>
            <a:off x="629700" y="526491"/>
            <a:ext cx="7884600" cy="38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5000" b="1" dirty="0">
                <a:solidFill>
                  <a:schemeClr val="lt1"/>
                </a:solidFill>
                <a:latin typeface="Roboto Slab"/>
                <a:ea typeface="Roboto Slab"/>
                <a:sym typeface="Roboto Slab"/>
              </a:rPr>
              <a:t>Thank you</a:t>
            </a:r>
            <a:endParaRPr sz="5000" b="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idx="4294967295"/>
          </p:nvPr>
        </p:nvSpPr>
        <p:spPr>
          <a:xfrm>
            <a:off x="1424762" y="499125"/>
            <a:ext cx="5854737" cy="759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Problem Domain</a:t>
            </a:r>
            <a:endParaRPr dirty="0"/>
          </a:p>
        </p:txBody>
      </p:sp>
      <p:sp>
        <p:nvSpPr>
          <p:cNvPr id="127" name="Shape 127"/>
          <p:cNvSpPr txBox="1">
            <a:spLocks noGrp="1"/>
          </p:cNvSpPr>
          <p:nvPr>
            <p:ph type="subTitle" idx="4294967295"/>
          </p:nvPr>
        </p:nvSpPr>
        <p:spPr>
          <a:xfrm>
            <a:off x="685800" y="1259025"/>
            <a:ext cx="5200200" cy="2703600"/>
          </a:xfrm>
          <a:prstGeom prst="rect">
            <a:avLst/>
          </a:prstGeom>
        </p:spPr>
        <p:txBody>
          <a:bodyPr spcFirstLastPara="1" wrap="square" lIns="91425" tIns="91425" rIns="91425" bIns="91425" anchor="ctr" anchorCtr="0">
            <a:noAutofit/>
          </a:bodyPr>
          <a:lstStyle/>
          <a:p>
            <a:pPr marL="361950" lvl="0" indent="-285750" algn="just">
              <a:spcBef>
                <a:spcPts val="0"/>
              </a:spcBef>
              <a:buClr>
                <a:srgbClr val="16D4A7"/>
              </a:buClr>
              <a:buSzPts val="2400"/>
              <a:buFont typeface="Wingdings" panose="05000000000000000000" pitchFamily="2" charset="2"/>
              <a:buChar char="§"/>
            </a:pPr>
            <a:r>
              <a:rPr lang="en-US" sz="2000" b="1" dirty="0">
                <a:solidFill>
                  <a:schemeClr val="bg1"/>
                </a:solidFill>
                <a:latin typeface="Times New Roman"/>
                <a:ea typeface="Times New Roman"/>
                <a:cs typeface="Times New Roman"/>
                <a:sym typeface="Times New Roman"/>
              </a:rPr>
              <a:t>What is Data Mining?</a:t>
            </a:r>
          </a:p>
          <a:p>
            <a:pPr marL="361950" lvl="0" indent="-285750" algn="just">
              <a:spcBef>
                <a:spcPts val="0"/>
              </a:spcBef>
              <a:buClr>
                <a:srgbClr val="16D4A7"/>
              </a:buClr>
              <a:buSzPts val="2400"/>
              <a:buFont typeface="Wingdings" panose="05000000000000000000" pitchFamily="2" charset="2"/>
              <a:buChar char="§"/>
            </a:pPr>
            <a:r>
              <a:rPr lang="en-US" sz="2000" b="1" dirty="0">
                <a:solidFill>
                  <a:schemeClr val="bg1"/>
                </a:solidFill>
                <a:latin typeface="Times New Roman"/>
                <a:ea typeface="Times New Roman"/>
                <a:cs typeface="Times New Roman"/>
                <a:sym typeface="Times New Roman"/>
              </a:rPr>
              <a:t>Upcoming concept : Data Mining in social media</a:t>
            </a:r>
          </a:p>
          <a:p>
            <a:pPr marL="361950" lvl="0" indent="-285750" algn="just">
              <a:spcBef>
                <a:spcPts val="0"/>
              </a:spcBef>
              <a:buClr>
                <a:srgbClr val="16D4A7"/>
              </a:buClr>
              <a:buSzPts val="2400"/>
              <a:buFont typeface="Wingdings" panose="05000000000000000000" pitchFamily="2" charset="2"/>
              <a:buChar char="§"/>
            </a:pPr>
            <a:r>
              <a:rPr lang="en-US" sz="2000" b="1" dirty="0">
                <a:solidFill>
                  <a:schemeClr val="bg1"/>
                </a:solidFill>
                <a:latin typeface="Times New Roman"/>
                <a:ea typeface="Times New Roman"/>
                <a:cs typeface="Times New Roman"/>
                <a:sym typeface="Times New Roman"/>
              </a:rPr>
              <a:t>What is Sentiment Analysis?</a:t>
            </a:r>
          </a:p>
          <a:p>
            <a:pPr marL="361950" lvl="0" indent="-285750" algn="just">
              <a:spcBef>
                <a:spcPts val="0"/>
              </a:spcBef>
              <a:buClr>
                <a:srgbClr val="16D4A7"/>
              </a:buClr>
              <a:buSzPts val="2400"/>
              <a:buFont typeface="Wingdings" panose="05000000000000000000" pitchFamily="2" charset="2"/>
              <a:buChar char="§"/>
            </a:pPr>
            <a:r>
              <a:rPr lang="en-US" sz="2000" b="1" dirty="0">
                <a:solidFill>
                  <a:schemeClr val="bg1"/>
                </a:solidFill>
                <a:latin typeface="Times New Roman"/>
                <a:ea typeface="Times New Roman"/>
                <a:cs typeface="Times New Roman"/>
                <a:sym typeface="Times New Roman"/>
              </a:rPr>
              <a:t>What is Mood Analysis?</a:t>
            </a:r>
          </a:p>
          <a:p>
            <a:pPr marL="361950" lvl="0" indent="-285750" algn="just">
              <a:spcBef>
                <a:spcPts val="0"/>
              </a:spcBef>
              <a:buClr>
                <a:srgbClr val="16D4A7"/>
              </a:buClr>
              <a:buSzPts val="2400"/>
              <a:buFont typeface="Wingdings" panose="05000000000000000000" pitchFamily="2" charset="2"/>
              <a:buChar char="§"/>
            </a:pPr>
            <a:r>
              <a:rPr lang="en-US" sz="2000" b="1" dirty="0">
                <a:solidFill>
                  <a:schemeClr val="bg1"/>
                </a:solidFill>
                <a:latin typeface="Times New Roman" panose="02020603050405020304" pitchFamily="18" charset="0"/>
                <a:cs typeface="Times New Roman" panose="02020603050405020304" pitchFamily="18" charset="0"/>
              </a:rPr>
              <a:t>What is Cluster Analysis?</a:t>
            </a:r>
          </a:p>
        </p:txBody>
      </p:sp>
      <p:pic>
        <p:nvPicPr>
          <p:cNvPr id="5" name="Shape 84">
            <a:extLst>
              <a:ext uri="{FF2B5EF4-FFF2-40B4-BE49-F238E27FC236}">
                <a16:creationId xmlns:a16="http://schemas.microsoft.com/office/drawing/2014/main" id="{B115281C-5258-443C-B577-3E9A9588639A}"/>
              </a:ext>
            </a:extLst>
          </p:cNvPr>
          <p:cNvPicPr preferRelativeResize="0"/>
          <p:nvPr/>
        </p:nvPicPr>
        <p:blipFill>
          <a:blip r:embed="rId3">
            <a:alphaModFix/>
          </a:blip>
          <a:stretch>
            <a:fillRect/>
          </a:stretch>
        </p:blipFill>
        <p:spPr>
          <a:xfrm>
            <a:off x="6277591" y="1259025"/>
            <a:ext cx="2866409" cy="2703600"/>
          </a:xfrm>
          <a:prstGeom prst="rect">
            <a:avLst/>
          </a:prstGeom>
          <a:noFill/>
          <a:ln>
            <a:noFill/>
          </a:ln>
        </p:spPr>
      </p:pic>
      <p:grpSp>
        <p:nvGrpSpPr>
          <p:cNvPr id="6" name="Shape 147">
            <a:extLst>
              <a:ext uri="{FF2B5EF4-FFF2-40B4-BE49-F238E27FC236}">
                <a16:creationId xmlns:a16="http://schemas.microsoft.com/office/drawing/2014/main" id="{6DC43002-18AB-4FED-8CF8-FB6CF7CA1CDA}"/>
              </a:ext>
            </a:extLst>
          </p:cNvPr>
          <p:cNvGrpSpPr/>
          <p:nvPr/>
        </p:nvGrpSpPr>
        <p:grpSpPr>
          <a:xfrm>
            <a:off x="872052" y="676911"/>
            <a:ext cx="366458" cy="366437"/>
            <a:chOff x="1923675" y="1633650"/>
            <a:chExt cx="436000" cy="435975"/>
          </a:xfrm>
        </p:grpSpPr>
        <p:sp>
          <p:nvSpPr>
            <p:cNvPr id="7" name="Shape 148">
              <a:extLst>
                <a:ext uri="{FF2B5EF4-FFF2-40B4-BE49-F238E27FC236}">
                  <a16:creationId xmlns:a16="http://schemas.microsoft.com/office/drawing/2014/main" id="{6A4E4318-7010-491A-B1F3-7C408838E22E}"/>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149">
              <a:extLst>
                <a:ext uri="{FF2B5EF4-FFF2-40B4-BE49-F238E27FC236}">
                  <a16:creationId xmlns:a16="http://schemas.microsoft.com/office/drawing/2014/main" id="{0C0D8284-7759-4F3E-A301-9729984CA9C6}"/>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150">
              <a:extLst>
                <a:ext uri="{FF2B5EF4-FFF2-40B4-BE49-F238E27FC236}">
                  <a16:creationId xmlns:a16="http://schemas.microsoft.com/office/drawing/2014/main" id="{7B4D09B2-6FB1-48EE-87A8-5FD558E02DDA}"/>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51">
              <a:extLst>
                <a:ext uri="{FF2B5EF4-FFF2-40B4-BE49-F238E27FC236}">
                  <a16:creationId xmlns:a16="http://schemas.microsoft.com/office/drawing/2014/main" id="{9BA8C872-7A70-4943-B57F-9BE2F925EC6B}"/>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52">
              <a:extLst>
                <a:ext uri="{FF2B5EF4-FFF2-40B4-BE49-F238E27FC236}">
                  <a16:creationId xmlns:a16="http://schemas.microsoft.com/office/drawing/2014/main" id="{EF5E109A-A00B-4AC7-AA77-1F9ED01E79F6}"/>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53">
              <a:extLst>
                <a:ext uri="{FF2B5EF4-FFF2-40B4-BE49-F238E27FC236}">
                  <a16:creationId xmlns:a16="http://schemas.microsoft.com/office/drawing/2014/main" id="{81D60FE4-4AED-4B1E-9D63-1953B1303839}"/>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idx="4294967295"/>
          </p:nvPr>
        </p:nvSpPr>
        <p:spPr>
          <a:xfrm>
            <a:off x="3152357" y="194481"/>
            <a:ext cx="3528787" cy="8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124057"/>
                </a:solidFill>
              </a:rPr>
              <a:t>Related Study</a:t>
            </a:r>
            <a:endParaRPr sz="3200" dirty="0">
              <a:solidFill>
                <a:srgbClr val="124057"/>
              </a:solidFill>
            </a:endParaRPr>
          </a:p>
        </p:txBody>
      </p:sp>
      <p:sp>
        <p:nvSpPr>
          <p:cNvPr id="244" name="Shape 244"/>
          <p:cNvSpPr/>
          <p:nvPr/>
        </p:nvSpPr>
        <p:spPr>
          <a:xfrm>
            <a:off x="3759031" y="3738863"/>
            <a:ext cx="2825882" cy="749700"/>
          </a:xfrm>
          <a:prstGeom prst="homePlate">
            <a:avLst>
              <a:gd name="adj" fmla="val 35440"/>
            </a:avLst>
          </a:prstGeom>
          <a:solidFill>
            <a:srgbClr val="12405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100"/>
              <a:buNone/>
            </a:pPr>
            <a:endParaRPr/>
          </a:p>
        </p:txBody>
      </p:sp>
      <p:sp>
        <p:nvSpPr>
          <p:cNvPr id="245" name="Shape 245"/>
          <p:cNvSpPr/>
          <p:nvPr/>
        </p:nvSpPr>
        <p:spPr>
          <a:xfrm>
            <a:off x="3759031" y="3003935"/>
            <a:ext cx="2830314" cy="749700"/>
          </a:xfrm>
          <a:prstGeom prst="homePlate">
            <a:avLst>
              <a:gd name="adj" fmla="val 35440"/>
            </a:avLst>
          </a:prstGeom>
          <a:solidFill>
            <a:srgbClr val="3B8D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100"/>
              <a:buNone/>
            </a:pPr>
            <a:endParaRPr/>
          </a:p>
        </p:txBody>
      </p:sp>
      <p:sp>
        <p:nvSpPr>
          <p:cNvPr id="246" name="Shape 246"/>
          <p:cNvSpPr/>
          <p:nvPr/>
        </p:nvSpPr>
        <p:spPr>
          <a:xfrm>
            <a:off x="3759029" y="2258772"/>
            <a:ext cx="2830310" cy="749700"/>
          </a:xfrm>
          <a:prstGeom prst="homePlate">
            <a:avLst>
              <a:gd name="adj" fmla="val 35440"/>
            </a:avLst>
          </a:prstGeom>
          <a:solidFill>
            <a:srgbClr val="16575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100"/>
              <a:buNone/>
            </a:pPr>
            <a:endParaRPr/>
          </a:p>
        </p:txBody>
      </p:sp>
      <p:sp>
        <p:nvSpPr>
          <p:cNvPr id="247" name="Shape 247"/>
          <p:cNvSpPr/>
          <p:nvPr/>
        </p:nvSpPr>
        <p:spPr>
          <a:xfrm>
            <a:off x="3759031" y="1508916"/>
            <a:ext cx="2830308" cy="749700"/>
          </a:xfrm>
          <a:prstGeom prst="homePlate">
            <a:avLst>
              <a:gd name="adj" fmla="val 35440"/>
            </a:avLst>
          </a:prstGeom>
          <a:solidFill>
            <a:srgbClr val="94BF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100"/>
              <a:buNone/>
            </a:pPr>
            <a:endParaRPr/>
          </a:p>
        </p:txBody>
      </p:sp>
      <p:sp>
        <p:nvSpPr>
          <p:cNvPr id="248" name="Shape 248"/>
          <p:cNvSpPr/>
          <p:nvPr/>
        </p:nvSpPr>
        <p:spPr>
          <a:xfrm>
            <a:off x="2886772" y="1313126"/>
            <a:ext cx="882600" cy="954000"/>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i="0" u="none" strike="noStrike" cap="none" dirty="0">
              <a:solidFill>
                <a:srgbClr val="FFFFFF"/>
              </a:solidFill>
              <a:latin typeface="Arial"/>
              <a:ea typeface="Arial"/>
              <a:cs typeface="Arial"/>
              <a:sym typeface="Arial"/>
            </a:endParaRPr>
          </a:p>
        </p:txBody>
      </p:sp>
      <p:sp>
        <p:nvSpPr>
          <p:cNvPr id="249" name="Shape 249"/>
          <p:cNvSpPr/>
          <p:nvPr/>
        </p:nvSpPr>
        <p:spPr>
          <a:xfrm>
            <a:off x="2892403" y="2131252"/>
            <a:ext cx="888600" cy="880200"/>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dirty="0">
              <a:solidFill>
                <a:srgbClr val="FFFFFF"/>
              </a:solidFill>
              <a:latin typeface="Arial"/>
              <a:ea typeface="Arial"/>
              <a:cs typeface="Arial"/>
              <a:sym typeface="Arial"/>
            </a:endParaRPr>
          </a:p>
        </p:txBody>
      </p:sp>
      <p:sp>
        <p:nvSpPr>
          <p:cNvPr id="250" name="Shape 250"/>
          <p:cNvSpPr/>
          <p:nvPr/>
        </p:nvSpPr>
        <p:spPr>
          <a:xfrm rot="10800000" flipH="1">
            <a:off x="2892221" y="3007612"/>
            <a:ext cx="888900" cy="876000"/>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dirty="0">
              <a:solidFill>
                <a:srgbClr val="FFFFFF"/>
              </a:solidFill>
              <a:latin typeface="Arial"/>
              <a:ea typeface="Arial"/>
              <a:cs typeface="Arial"/>
              <a:sym typeface="Arial"/>
            </a:endParaRPr>
          </a:p>
        </p:txBody>
      </p:sp>
      <p:sp>
        <p:nvSpPr>
          <p:cNvPr id="251" name="Shape 251"/>
          <p:cNvSpPr/>
          <p:nvPr/>
        </p:nvSpPr>
        <p:spPr>
          <a:xfrm rot="10800000" flipH="1">
            <a:off x="2894448" y="3752039"/>
            <a:ext cx="886500" cy="939600"/>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252" name="Shape 252"/>
          <p:cNvSpPr/>
          <p:nvPr/>
        </p:nvSpPr>
        <p:spPr>
          <a:xfrm rot="10800000">
            <a:off x="2022738" y="3747891"/>
            <a:ext cx="878100" cy="941700"/>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253" name="Shape 253"/>
          <p:cNvSpPr/>
          <p:nvPr/>
        </p:nvSpPr>
        <p:spPr>
          <a:xfrm flipH="1">
            <a:off x="2018279" y="2127156"/>
            <a:ext cx="882900" cy="876000"/>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254" name="Shape 254"/>
          <p:cNvSpPr/>
          <p:nvPr/>
        </p:nvSpPr>
        <p:spPr>
          <a:xfrm flipH="1">
            <a:off x="2016085" y="1314437"/>
            <a:ext cx="886800" cy="939600"/>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255" name="Shape 255"/>
          <p:cNvSpPr/>
          <p:nvPr/>
        </p:nvSpPr>
        <p:spPr>
          <a:xfrm rot="10800000">
            <a:off x="2021437" y="3003323"/>
            <a:ext cx="877500" cy="872100"/>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256" name="Shape 256"/>
          <p:cNvSpPr/>
          <p:nvPr/>
        </p:nvSpPr>
        <p:spPr>
          <a:xfrm>
            <a:off x="1985550" y="1413550"/>
            <a:ext cx="477600" cy="3290400"/>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257" name="Shape 257"/>
          <p:cNvSpPr txBox="1"/>
          <p:nvPr/>
        </p:nvSpPr>
        <p:spPr>
          <a:xfrm>
            <a:off x="3878923" y="1654200"/>
            <a:ext cx="596700" cy="449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400" b="1" i="0" u="none" strike="noStrike" cap="none">
                <a:solidFill>
                  <a:srgbClr val="FFFFFF"/>
                </a:solidFill>
                <a:latin typeface="Nixie One"/>
                <a:ea typeface="Nixie One"/>
                <a:cs typeface="Nixie One"/>
                <a:sym typeface="Nixie One"/>
              </a:rPr>
              <a:t>01</a:t>
            </a:r>
            <a:endParaRPr sz="2400" b="1">
              <a:solidFill>
                <a:srgbClr val="FFFFFF"/>
              </a:solidFill>
              <a:latin typeface="Nixie One"/>
              <a:ea typeface="Nixie One"/>
              <a:cs typeface="Nixie One"/>
              <a:sym typeface="Nixie One"/>
            </a:endParaRPr>
          </a:p>
        </p:txBody>
      </p:sp>
      <p:cxnSp>
        <p:nvCxnSpPr>
          <p:cNvPr id="258" name="Shape 258"/>
          <p:cNvCxnSpPr/>
          <p:nvPr/>
        </p:nvCxnSpPr>
        <p:spPr>
          <a:xfrm>
            <a:off x="4475989" y="1682588"/>
            <a:ext cx="0" cy="393000"/>
          </a:xfrm>
          <a:prstGeom prst="straightConnector1">
            <a:avLst/>
          </a:prstGeom>
          <a:noFill/>
          <a:ln w="9525" cap="rnd" cmpd="sng">
            <a:solidFill>
              <a:srgbClr val="FFFFFF"/>
            </a:solidFill>
            <a:prstDash val="solid"/>
            <a:round/>
            <a:headEnd type="none" w="sm" len="sm"/>
            <a:tailEnd type="none" w="sm" len="sm"/>
          </a:ln>
        </p:spPr>
      </p:cxnSp>
      <p:sp>
        <p:nvSpPr>
          <p:cNvPr id="259" name="Shape 259"/>
          <p:cNvSpPr txBox="1"/>
          <p:nvPr/>
        </p:nvSpPr>
        <p:spPr>
          <a:xfrm>
            <a:off x="4637043" y="1717984"/>
            <a:ext cx="1665595" cy="445500"/>
          </a:xfrm>
          <a:prstGeom prst="rect">
            <a:avLst/>
          </a:prstGeom>
          <a:noFill/>
          <a:ln>
            <a:noFill/>
          </a:ln>
        </p:spPr>
        <p:txBody>
          <a:bodyPr spcFirstLastPara="1" wrap="square" lIns="91425" tIns="45700" rIns="91425" bIns="45700" anchor="ctr" anchorCtr="0">
            <a:noAutofit/>
          </a:bodyPr>
          <a:lstStyle/>
          <a:p>
            <a:pPr>
              <a:lnSpc>
                <a:spcPct val="83333"/>
              </a:lnSpc>
            </a:pPr>
            <a:r>
              <a:rPr lang="en-IN" b="1" dirty="0">
                <a:solidFill>
                  <a:schemeClr val="bg1"/>
                </a:solidFill>
                <a:latin typeface="Times New Roman" panose="02020603050405020304" pitchFamily="18" charset="0"/>
                <a:cs typeface="Times New Roman" panose="02020603050405020304" pitchFamily="18" charset="0"/>
              </a:rPr>
              <a:t>Twitter Sentiment Analysis.</a:t>
            </a:r>
            <a:r>
              <a:rPr lang="en-IN" b="1" baseline="30000" dirty="0">
                <a:solidFill>
                  <a:schemeClr val="bg1"/>
                </a:solidFill>
                <a:latin typeface="Times New Roman" panose="02020603050405020304" pitchFamily="18" charset="0"/>
                <a:cs typeface="Times New Roman" panose="02020603050405020304" pitchFamily="18" charset="0"/>
                <a:hlinkClick r:id="rId3" action="ppaction://hlinksldjump"/>
              </a:rPr>
              <a:t>[1]</a:t>
            </a:r>
            <a:endParaRPr lang="en-IN" b="1" baseline="30000" dirty="0">
              <a:solidFill>
                <a:schemeClr val="bg1"/>
              </a:solidFill>
              <a:latin typeface="Times New Roman" panose="02020603050405020304" pitchFamily="18" charset="0"/>
              <a:cs typeface="Times New Roman" panose="02020603050405020304" pitchFamily="18" charset="0"/>
            </a:endParaRPr>
          </a:p>
          <a:p>
            <a:pPr marL="0" marR="0" lvl="0" indent="0" algn="l" rtl="0">
              <a:lnSpc>
                <a:spcPct val="83333"/>
              </a:lnSpc>
              <a:spcBef>
                <a:spcPts val="0"/>
              </a:spcBef>
              <a:spcAft>
                <a:spcPts val="0"/>
              </a:spcAft>
              <a:buNone/>
            </a:pPr>
            <a:endParaRPr dirty="0">
              <a:solidFill>
                <a:srgbClr val="FFFFFF"/>
              </a:solidFill>
              <a:latin typeface="Nixie One"/>
              <a:ea typeface="Nixie One"/>
              <a:cs typeface="Nixie One"/>
              <a:sym typeface="Nixie One"/>
            </a:endParaRPr>
          </a:p>
        </p:txBody>
      </p:sp>
      <p:sp>
        <p:nvSpPr>
          <p:cNvPr id="260" name="Shape 260"/>
          <p:cNvSpPr txBox="1"/>
          <p:nvPr/>
        </p:nvSpPr>
        <p:spPr>
          <a:xfrm>
            <a:off x="3878949" y="2391975"/>
            <a:ext cx="596700" cy="449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400" b="1" i="0" u="none" strike="noStrike" cap="none" dirty="0">
                <a:solidFill>
                  <a:srgbClr val="FFFFFF"/>
                </a:solidFill>
                <a:latin typeface="Nixie One"/>
                <a:ea typeface="Nixie One"/>
                <a:cs typeface="Nixie One"/>
                <a:sym typeface="Nixie One"/>
              </a:rPr>
              <a:t>02</a:t>
            </a:r>
            <a:endParaRPr sz="2400" b="1" dirty="0">
              <a:latin typeface="Nixie One"/>
              <a:ea typeface="Nixie One"/>
              <a:cs typeface="Nixie One"/>
              <a:sym typeface="Nixie One"/>
            </a:endParaRPr>
          </a:p>
        </p:txBody>
      </p:sp>
      <p:cxnSp>
        <p:nvCxnSpPr>
          <p:cNvPr id="261" name="Shape 261"/>
          <p:cNvCxnSpPr/>
          <p:nvPr/>
        </p:nvCxnSpPr>
        <p:spPr>
          <a:xfrm>
            <a:off x="4475988" y="2420358"/>
            <a:ext cx="0" cy="393000"/>
          </a:xfrm>
          <a:prstGeom prst="straightConnector1">
            <a:avLst/>
          </a:prstGeom>
          <a:noFill/>
          <a:ln w="9525" cap="rnd" cmpd="sng">
            <a:solidFill>
              <a:srgbClr val="FFFFFF"/>
            </a:solidFill>
            <a:prstDash val="solid"/>
            <a:round/>
            <a:headEnd type="none" w="sm" len="sm"/>
            <a:tailEnd type="none" w="sm" len="sm"/>
          </a:ln>
        </p:spPr>
      </p:cxnSp>
      <p:sp>
        <p:nvSpPr>
          <p:cNvPr id="262" name="Shape 262"/>
          <p:cNvSpPr txBox="1"/>
          <p:nvPr/>
        </p:nvSpPr>
        <p:spPr>
          <a:xfrm>
            <a:off x="4572000" y="2409499"/>
            <a:ext cx="1637407" cy="460500"/>
          </a:xfrm>
          <a:prstGeom prst="rect">
            <a:avLst/>
          </a:prstGeom>
          <a:noFill/>
          <a:ln>
            <a:noFill/>
          </a:ln>
        </p:spPr>
        <p:txBody>
          <a:bodyPr spcFirstLastPara="1" wrap="square" lIns="91425" tIns="45700" rIns="91425" bIns="45700" anchor="ctr" anchorCtr="0">
            <a:noAutofit/>
          </a:bodyPr>
          <a:lstStyle/>
          <a:p>
            <a:pPr>
              <a:buClr>
                <a:srgbClr val="002060"/>
              </a:buClr>
            </a:pPr>
            <a:r>
              <a:rPr lang="en-IN" sz="1200" b="1" dirty="0">
                <a:solidFill>
                  <a:schemeClr val="bg1"/>
                </a:solidFill>
                <a:latin typeface="Times New Roman" panose="02020603050405020304" pitchFamily="18" charset="0"/>
                <a:cs typeface="Times New Roman" panose="02020603050405020304" pitchFamily="18" charset="0"/>
              </a:rPr>
              <a:t>Facebook Status Sentiment Analysis.</a:t>
            </a:r>
            <a:r>
              <a:rPr lang="en-IN" sz="1200" b="1" baseline="30000" dirty="0">
                <a:solidFill>
                  <a:schemeClr val="bg1"/>
                </a:solidFill>
                <a:latin typeface="Times New Roman" panose="02020603050405020304" pitchFamily="18" charset="0"/>
                <a:cs typeface="Times New Roman" panose="02020603050405020304" pitchFamily="18" charset="0"/>
                <a:hlinkClick r:id="rId3" action="ppaction://hlinksldjump"/>
              </a:rPr>
              <a:t>[</a:t>
            </a:r>
            <a:r>
              <a:rPr lang="en-IN" sz="1200" b="1" baseline="30000" dirty="0">
                <a:latin typeface="Times New Roman" panose="02020603050405020304" pitchFamily="18" charset="0"/>
                <a:cs typeface="Times New Roman" panose="02020603050405020304" pitchFamily="18" charset="0"/>
                <a:hlinkClick r:id="rId3" action="ppaction://hlinksldjump"/>
              </a:rPr>
              <a:t>2</a:t>
            </a:r>
            <a:r>
              <a:rPr lang="en-IN" sz="1200" b="1" baseline="30000" dirty="0">
                <a:latin typeface="Times New Roman" panose="02020603050405020304" pitchFamily="18" charset="0"/>
                <a:cs typeface="Times New Roman" panose="02020603050405020304" pitchFamily="18" charset="0"/>
                <a:hlinkClick r:id="" action="ppaction://noaction"/>
              </a:rPr>
              <a:t>]</a:t>
            </a:r>
            <a:endParaRPr lang="en-IN" sz="1200" b="1" baseline="30000" dirty="0">
              <a:latin typeface="Times New Roman" panose="02020603050405020304" pitchFamily="18" charset="0"/>
              <a:cs typeface="Times New Roman" panose="02020603050405020304" pitchFamily="18" charset="0"/>
            </a:endParaRPr>
          </a:p>
        </p:txBody>
      </p:sp>
      <p:sp>
        <p:nvSpPr>
          <p:cNvPr id="263" name="Shape 263"/>
          <p:cNvSpPr txBox="1"/>
          <p:nvPr/>
        </p:nvSpPr>
        <p:spPr>
          <a:xfrm>
            <a:off x="3878948" y="3151000"/>
            <a:ext cx="596700" cy="449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400" b="1" i="0" u="none" strike="noStrike" cap="none">
                <a:solidFill>
                  <a:srgbClr val="FFFFFF"/>
                </a:solidFill>
                <a:latin typeface="Nixie One"/>
                <a:ea typeface="Nixie One"/>
                <a:cs typeface="Nixie One"/>
                <a:sym typeface="Nixie One"/>
              </a:rPr>
              <a:t>03</a:t>
            </a:r>
            <a:endParaRPr sz="2400" b="1">
              <a:solidFill>
                <a:srgbClr val="FFFFFF"/>
              </a:solidFill>
              <a:latin typeface="Nixie One"/>
              <a:ea typeface="Nixie One"/>
              <a:cs typeface="Nixie One"/>
              <a:sym typeface="Nixie One"/>
            </a:endParaRPr>
          </a:p>
        </p:txBody>
      </p:sp>
      <p:cxnSp>
        <p:nvCxnSpPr>
          <p:cNvPr id="264" name="Shape 264"/>
          <p:cNvCxnSpPr/>
          <p:nvPr/>
        </p:nvCxnSpPr>
        <p:spPr>
          <a:xfrm>
            <a:off x="4475988" y="3179384"/>
            <a:ext cx="0" cy="393000"/>
          </a:xfrm>
          <a:prstGeom prst="straightConnector1">
            <a:avLst/>
          </a:prstGeom>
          <a:noFill/>
          <a:ln w="9525" cap="rnd" cmpd="sng">
            <a:solidFill>
              <a:srgbClr val="FFFFFF"/>
            </a:solidFill>
            <a:prstDash val="solid"/>
            <a:round/>
            <a:headEnd type="none" w="sm" len="sm"/>
            <a:tailEnd type="none" w="sm" len="sm"/>
          </a:ln>
        </p:spPr>
      </p:cxnSp>
      <p:sp>
        <p:nvSpPr>
          <p:cNvPr id="265" name="Shape 265"/>
          <p:cNvSpPr txBox="1"/>
          <p:nvPr/>
        </p:nvSpPr>
        <p:spPr>
          <a:xfrm>
            <a:off x="4531758" y="3094313"/>
            <a:ext cx="1782064" cy="574200"/>
          </a:xfrm>
          <a:prstGeom prst="rect">
            <a:avLst/>
          </a:prstGeom>
          <a:noFill/>
          <a:ln>
            <a:noFill/>
          </a:ln>
        </p:spPr>
        <p:txBody>
          <a:bodyPr spcFirstLastPara="1" wrap="square" lIns="91425" tIns="45700" rIns="91425" bIns="45700" anchor="ctr" anchorCtr="0">
            <a:noAutofit/>
          </a:bodyPr>
          <a:lstStyle/>
          <a:p>
            <a:pPr>
              <a:buClr>
                <a:srgbClr val="002060"/>
              </a:buClr>
            </a:pPr>
            <a:r>
              <a:rPr lang="en-IN" sz="1200" b="1" dirty="0">
                <a:solidFill>
                  <a:schemeClr val="bg1"/>
                </a:solidFill>
                <a:latin typeface="Times New Roman" panose="02020603050405020304" pitchFamily="18" charset="0"/>
                <a:cs typeface="Times New Roman" panose="02020603050405020304" pitchFamily="18" charset="0"/>
              </a:rPr>
              <a:t>Recognizing contextual polarity in Phrase-Level sentiment analysis</a:t>
            </a:r>
            <a:r>
              <a:rPr lang="en-IN" sz="1200" b="1" dirty="0">
                <a:latin typeface="Times New Roman" panose="02020603050405020304" pitchFamily="18" charset="0"/>
                <a:cs typeface="Times New Roman" panose="02020603050405020304" pitchFamily="18" charset="0"/>
              </a:rPr>
              <a:t>.</a:t>
            </a:r>
            <a:r>
              <a:rPr lang="en-IN" sz="1200" b="1" baseline="30000" dirty="0">
                <a:latin typeface="Times New Roman" panose="02020603050405020304" pitchFamily="18" charset="0"/>
                <a:cs typeface="Times New Roman" panose="02020603050405020304" pitchFamily="18" charset="0"/>
                <a:hlinkClick r:id="" action="ppaction://noaction"/>
              </a:rPr>
              <a:t>[</a:t>
            </a:r>
            <a:r>
              <a:rPr lang="en-IN" sz="1200" b="1" baseline="30000" dirty="0">
                <a:latin typeface="Times New Roman" panose="02020603050405020304" pitchFamily="18" charset="0"/>
                <a:cs typeface="Times New Roman" panose="02020603050405020304" pitchFamily="18" charset="0"/>
                <a:hlinkClick r:id="rId3" action="ppaction://hlinksldjump"/>
              </a:rPr>
              <a:t>3]</a:t>
            </a:r>
            <a:endParaRPr lang="en-IN" sz="1200" b="1" baseline="30000" dirty="0">
              <a:latin typeface="Times New Roman" panose="02020603050405020304" pitchFamily="18" charset="0"/>
              <a:cs typeface="Times New Roman" panose="02020603050405020304" pitchFamily="18" charset="0"/>
            </a:endParaRPr>
          </a:p>
        </p:txBody>
      </p:sp>
      <p:sp>
        <p:nvSpPr>
          <p:cNvPr id="266" name="Shape 266"/>
          <p:cNvSpPr txBox="1"/>
          <p:nvPr/>
        </p:nvSpPr>
        <p:spPr>
          <a:xfrm>
            <a:off x="3878949" y="3881600"/>
            <a:ext cx="596700" cy="449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400" b="1" i="0" u="none" strike="noStrike" cap="none" dirty="0">
                <a:solidFill>
                  <a:srgbClr val="FFFFFF"/>
                </a:solidFill>
                <a:latin typeface="Nixie One"/>
                <a:ea typeface="Nixie One"/>
                <a:cs typeface="Nixie One"/>
                <a:sym typeface="Nixie One"/>
              </a:rPr>
              <a:t>04</a:t>
            </a:r>
            <a:endParaRPr sz="2400" b="1" dirty="0">
              <a:solidFill>
                <a:srgbClr val="FFFFFF"/>
              </a:solidFill>
              <a:latin typeface="Nixie One"/>
              <a:ea typeface="Nixie One"/>
              <a:cs typeface="Nixie One"/>
              <a:sym typeface="Nixie One"/>
            </a:endParaRPr>
          </a:p>
        </p:txBody>
      </p:sp>
      <p:cxnSp>
        <p:nvCxnSpPr>
          <p:cNvPr id="267" name="Shape 267"/>
          <p:cNvCxnSpPr/>
          <p:nvPr/>
        </p:nvCxnSpPr>
        <p:spPr>
          <a:xfrm>
            <a:off x="4475986" y="3909976"/>
            <a:ext cx="0" cy="393000"/>
          </a:xfrm>
          <a:prstGeom prst="straightConnector1">
            <a:avLst/>
          </a:prstGeom>
          <a:noFill/>
          <a:ln w="9525" cap="rnd" cmpd="sng">
            <a:solidFill>
              <a:srgbClr val="FFFFFF"/>
            </a:solidFill>
            <a:prstDash val="solid"/>
            <a:round/>
            <a:headEnd type="none" w="sm" len="sm"/>
            <a:tailEnd type="none" w="sm" len="sm"/>
          </a:ln>
        </p:spPr>
      </p:cxnSp>
      <p:sp>
        <p:nvSpPr>
          <p:cNvPr id="268" name="Shape 268"/>
          <p:cNvSpPr txBox="1"/>
          <p:nvPr/>
        </p:nvSpPr>
        <p:spPr>
          <a:xfrm>
            <a:off x="4475623" y="3833955"/>
            <a:ext cx="1957075" cy="574200"/>
          </a:xfrm>
          <a:prstGeom prst="rect">
            <a:avLst/>
          </a:prstGeom>
          <a:noFill/>
          <a:ln>
            <a:noFill/>
          </a:ln>
        </p:spPr>
        <p:txBody>
          <a:bodyPr spcFirstLastPara="1" wrap="square" lIns="91425" tIns="45700" rIns="91425" bIns="45700" anchor="ctr" anchorCtr="0">
            <a:noAutofit/>
          </a:bodyPr>
          <a:lstStyle/>
          <a:p>
            <a:pPr>
              <a:buClr>
                <a:srgbClr val="002060"/>
              </a:buClr>
            </a:pPr>
            <a:r>
              <a:rPr lang="en-IN" sz="1200" b="1" dirty="0">
                <a:solidFill>
                  <a:schemeClr val="bg1"/>
                </a:solidFill>
                <a:latin typeface="Times New Roman" panose="02020603050405020304" pitchFamily="18" charset="0"/>
                <a:cs typeface="Times New Roman" panose="02020603050405020304" pitchFamily="18" charset="0"/>
              </a:rPr>
              <a:t>Automatically predicting mood from expressed emotions.</a:t>
            </a:r>
            <a:r>
              <a:rPr lang="en-IN" sz="1200" b="1" baseline="30000" dirty="0">
                <a:solidFill>
                  <a:schemeClr val="bg1"/>
                </a:solidFill>
                <a:latin typeface="Times New Roman" panose="02020603050405020304" pitchFamily="18" charset="0"/>
                <a:cs typeface="Times New Roman" panose="02020603050405020304" pitchFamily="18" charset="0"/>
                <a:hlinkClick r:id="" action="ppaction://noaction"/>
              </a:rPr>
              <a:t>[</a:t>
            </a:r>
            <a:r>
              <a:rPr lang="en-IN" sz="1200" b="1" baseline="30000" dirty="0">
                <a:solidFill>
                  <a:schemeClr val="bg1"/>
                </a:solidFill>
                <a:latin typeface="Times New Roman" panose="02020603050405020304" pitchFamily="18" charset="0"/>
                <a:cs typeface="Times New Roman" panose="02020603050405020304" pitchFamily="18" charset="0"/>
                <a:hlinkClick r:id="rId3" action="ppaction://hlinksldjump"/>
              </a:rPr>
              <a:t>4]</a:t>
            </a:r>
            <a:endParaRPr lang="en-IN" sz="1200" b="1" baseline="30000" dirty="0">
              <a:solidFill>
                <a:schemeClr val="bg1"/>
              </a:solidFill>
              <a:latin typeface="Times New Roman" panose="02020603050405020304" pitchFamily="18" charset="0"/>
              <a:cs typeface="Times New Roman" panose="02020603050405020304" pitchFamily="18" charset="0"/>
            </a:endParaRPr>
          </a:p>
        </p:txBody>
      </p:sp>
      <p:sp>
        <p:nvSpPr>
          <p:cNvPr id="269" name="Shape 269"/>
          <p:cNvSpPr/>
          <p:nvPr/>
        </p:nvSpPr>
        <p:spPr>
          <a:xfrm flipH="1">
            <a:off x="3787126" y="1509779"/>
            <a:ext cx="91800" cy="2978700"/>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grpSp>
        <p:nvGrpSpPr>
          <p:cNvPr id="49" name="Shape 164">
            <a:extLst>
              <a:ext uri="{FF2B5EF4-FFF2-40B4-BE49-F238E27FC236}">
                <a16:creationId xmlns:a16="http://schemas.microsoft.com/office/drawing/2014/main" id="{D5925BED-7633-438C-9056-C426C49DCA8D}"/>
              </a:ext>
            </a:extLst>
          </p:cNvPr>
          <p:cNvGrpSpPr/>
          <p:nvPr/>
        </p:nvGrpSpPr>
        <p:grpSpPr>
          <a:xfrm>
            <a:off x="3085378" y="3959620"/>
            <a:ext cx="453301" cy="448535"/>
            <a:chOff x="576250" y="4319400"/>
            <a:chExt cx="442075" cy="442050"/>
          </a:xfrm>
        </p:grpSpPr>
        <p:sp>
          <p:nvSpPr>
            <p:cNvPr id="50" name="Shape 165">
              <a:extLst>
                <a:ext uri="{FF2B5EF4-FFF2-40B4-BE49-F238E27FC236}">
                  <a16:creationId xmlns:a16="http://schemas.microsoft.com/office/drawing/2014/main" id="{10D97F05-530B-40F1-B1CD-ABF41B60611C}"/>
                </a:ext>
              </a:extLst>
            </p:cNvPr>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18637B"/>
            </a:solidFill>
            <a:ln w="19050"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 name="Shape 166">
              <a:extLst>
                <a:ext uri="{FF2B5EF4-FFF2-40B4-BE49-F238E27FC236}">
                  <a16:creationId xmlns:a16="http://schemas.microsoft.com/office/drawing/2014/main" id="{D51FEF4B-6124-4297-A1CA-B87192E4EE77}"/>
                </a:ext>
              </a:extLst>
            </p:cNvPr>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18637B"/>
            </a:solidFill>
            <a:ln w="19050"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167">
              <a:extLst>
                <a:ext uri="{FF2B5EF4-FFF2-40B4-BE49-F238E27FC236}">
                  <a16:creationId xmlns:a16="http://schemas.microsoft.com/office/drawing/2014/main" id="{73844C51-2D9D-492E-8C6D-7A60A1A677FC}"/>
                </a:ext>
              </a:extLst>
            </p:cNvPr>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18637B"/>
            </a:solidFill>
            <a:ln w="19050"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168">
              <a:extLst>
                <a:ext uri="{FF2B5EF4-FFF2-40B4-BE49-F238E27FC236}">
                  <a16:creationId xmlns:a16="http://schemas.microsoft.com/office/drawing/2014/main" id="{E194BC58-F3CF-43F8-9C83-0E364DBA4860}"/>
                </a:ext>
              </a:extLst>
            </p:cNvPr>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18637B"/>
            </a:solidFill>
            <a:ln w="19050"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 name="Shape 643">
            <a:extLst>
              <a:ext uri="{FF2B5EF4-FFF2-40B4-BE49-F238E27FC236}">
                <a16:creationId xmlns:a16="http://schemas.microsoft.com/office/drawing/2014/main" id="{6F9A31C6-FA9F-4970-9537-961F82CFF9AF}"/>
              </a:ext>
            </a:extLst>
          </p:cNvPr>
          <p:cNvGrpSpPr/>
          <p:nvPr/>
        </p:nvGrpSpPr>
        <p:grpSpPr>
          <a:xfrm>
            <a:off x="3063938" y="1567263"/>
            <a:ext cx="455886" cy="486773"/>
            <a:chOff x="5941025" y="3634400"/>
            <a:chExt cx="467650" cy="467650"/>
          </a:xfrm>
        </p:grpSpPr>
        <p:sp>
          <p:nvSpPr>
            <p:cNvPr id="35" name="Shape 644">
              <a:extLst>
                <a:ext uri="{FF2B5EF4-FFF2-40B4-BE49-F238E27FC236}">
                  <a16:creationId xmlns:a16="http://schemas.microsoft.com/office/drawing/2014/main" id="{919B011A-3422-4B92-9B7C-28F8E24D7BEE}"/>
                </a:ext>
              </a:extLst>
            </p:cNvPr>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45">
              <a:extLst>
                <a:ext uri="{FF2B5EF4-FFF2-40B4-BE49-F238E27FC236}">
                  <a16:creationId xmlns:a16="http://schemas.microsoft.com/office/drawing/2014/main" id="{E53A7047-EE01-4B4D-928E-3402B480E316}"/>
                </a:ext>
              </a:extLst>
            </p:cNvPr>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46">
              <a:extLst>
                <a:ext uri="{FF2B5EF4-FFF2-40B4-BE49-F238E27FC236}">
                  <a16:creationId xmlns:a16="http://schemas.microsoft.com/office/drawing/2014/main" id="{584DECDB-4C22-424F-AE45-5CE6C1AA5B79}"/>
                </a:ext>
              </a:extLst>
            </p:cNvPr>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647">
              <a:extLst>
                <a:ext uri="{FF2B5EF4-FFF2-40B4-BE49-F238E27FC236}">
                  <a16:creationId xmlns:a16="http://schemas.microsoft.com/office/drawing/2014/main" id="{686E07FF-C519-4175-AA76-1B64572927A2}"/>
                </a:ext>
              </a:extLst>
            </p:cNvPr>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648">
              <a:extLst>
                <a:ext uri="{FF2B5EF4-FFF2-40B4-BE49-F238E27FC236}">
                  <a16:creationId xmlns:a16="http://schemas.microsoft.com/office/drawing/2014/main" id="{B17B5A36-A4AB-4794-9422-28807FAF017A}"/>
                </a:ext>
              </a:extLst>
            </p:cNvPr>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649">
              <a:extLst>
                <a:ext uri="{FF2B5EF4-FFF2-40B4-BE49-F238E27FC236}">
                  <a16:creationId xmlns:a16="http://schemas.microsoft.com/office/drawing/2014/main" id="{2B5CC959-127D-43AC-BC3E-A160E9DA568C}"/>
                </a:ext>
              </a:extLst>
            </p:cNvPr>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 name="Shape 570">
            <a:extLst>
              <a:ext uri="{FF2B5EF4-FFF2-40B4-BE49-F238E27FC236}">
                <a16:creationId xmlns:a16="http://schemas.microsoft.com/office/drawing/2014/main" id="{292D0BCC-8516-4B16-AE2F-BF1F52A5559E}"/>
              </a:ext>
            </a:extLst>
          </p:cNvPr>
          <p:cNvGrpSpPr/>
          <p:nvPr/>
        </p:nvGrpSpPr>
        <p:grpSpPr>
          <a:xfrm>
            <a:off x="3197637" y="2469617"/>
            <a:ext cx="293900" cy="276514"/>
            <a:chOff x="5972700" y="2330200"/>
            <a:chExt cx="411625" cy="387275"/>
          </a:xfrm>
        </p:grpSpPr>
        <p:sp>
          <p:nvSpPr>
            <p:cNvPr id="43" name="Shape 571">
              <a:extLst>
                <a:ext uri="{FF2B5EF4-FFF2-40B4-BE49-F238E27FC236}">
                  <a16:creationId xmlns:a16="http://schemas.microsoft.com/office/drawing/2014/main" id="{61254750-BC08-4A37-964B-263D051010ED}"/>
                </a:ext>
              </a:extLst>
            </p:cNvPr>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572">
              <a:extLst>
                <a:ext uri="{FF2B5EF4-FFF2-40B4-BE49-F238E27FC236}">
                  <a16:creationId xmlns:a16="http://schemas.microsoft.com/office/drawing/2014/main" id="{E2875177-4581-4D61-A840-8799AF06915E}"/>
                </a:ext>
              </a:extLst>
            </p:cNvPr>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5" name="Shape 462">
            <a:extLst>
              <a:ext uri="{FF2B5EF4-FFF2-40B4-BE49-F238E27FC236}">
                <a16:creationId xmlns:a16="http://schemas.microsoft.com/office/drawing/2014/main" id="{1E1D2578-054C-435C-AB2E-9BF4EEE375FD}"/>
              </a:ext>
            </a:extLst>
          </p:cNvPr>
          <p:cNvGrpSpPr/>
          <p:nvPr/>
        </p:nvGrpSpPr>
        <p:grpSpPr>
          <a:xfrm>
            <a:off x="3197637" y="3258711"/>
            <a:ext cx="291276" cy="355197"/>
            <a:chOff x="596350" y="929175"/>
            <a:chExt cx="407950" cy="497475"/>
          </a:xfrm>
        </p:grpSpPr>
        <p:sp>
          <p:nvSpPr>
            <p:cNvPr id="46" name="Shape 463">
              <a:extLst>
                <a:ext uri="{FF2B5EF4-FFF2-40B4-BE49-F238E27FC236}">
                  <a16:creationId xmlns:a16="http://schemas.microsoft.com/office/drawing/2014/main" id="{BC92E88B-FDD4-45B1-A619-A315CA0B4EB8}"/>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64">
              <a:extLst>
                <a:ext uri="{FF2B5EF4-FFF2-40B4-BE49-F238E27FC236}">
                  <a16:creationId xmlns:a16="http://schemas.microsoft.com/office/drawing/2014/main" id="{F2EEAEBB-F17E-4144-9FE3-BB2767CC163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65">
              <a:extLst>
                <a:ext uri="{FF2B5EF4-FFF2-40B4-BE49-F238E27FC236}">
                  <a16:creationId xmlns:a16="http://schemas.microsoft.com/office/drawing/2014/main" id="{46225AC5-6F54-4793-BA84-929D7B1C2B15}"/>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466">
              <a:extLst>
                <a:ext uri="{FF2B5EF4-FFF2-40B4-BE49-F238E27FC236}">
                  <a16:creationId xmlns:a16="http://schemas.microsoft.com/office/drawing/2014/main" id="{9A9F16B2-805B-47DF-B16F-9B40E1E373BE}"/>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467">
              <a:extLst>
                <a:ext uri="{FF2B5EF4-FFF2-40B4-BE49-F238E27FC236}">
                  <a16:creationId xmlns:a16="http://schemas.microsoft.com/office/drawing/2014/main" id="{0F61C440-D71B-47C6-8A29-4409CC72042E}"/>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468">
              <a:extLst>
                <a:ext uri="{FF2B5EF4-FFF2-40B4-BE49-F238E27FC236}">
                  <a16:creationId xmlns:a16="http://schemas.microsoft.com/office/drawing/2014/main" id="{9C1E963F-A865-4759-93C8-734B8C275416}"/>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469">
              <a:extLst>
                <a:ext uri="{FF2B5EF4-FFF2-40B4-BE49-F238E27FC236}">
                  <a16:creationId xmlns:a16="http://schemas.microsoft.com/office/drawing/2014/main" id="{D89F3D78-9DBC-45EC-98D9-B98CE2BE694C}"/>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Problem Definition</a:t>
            </a:r>
            <a:endParaRPr dirty="0"/>
          </a:p>
        </p:txBody>
      </p:sp>
      <p:sp>
        <p:nvSpPr>
          <p:cNvPr id="146" name="Shape 146"/>
          <p:cNvSpPr txBox="1">
            <a:spLocks noGrp="1"/>
          </p:cNvSpPr>
          <p:nvPr>
            <p:ph type="body" idx="1"/>
          </p:nvPr>
        </p:nvSpPr>
        <p:spPr>
          <a:xfrm>
            <a:off x="1146025" y="1767275"/>
            <a:ext cx="5148449" cy="3158700"/>
          </a:xfrm>
          <a:prstGeom prst="rect">
            <a:avLst/>
          </a:prstGeom>
        </p:spPr>
        <p:txBody>
          <a:bodyPr spcFirstLastPara="1" wrap="square" lIns="91425" tIns="91425" rIns="91425" bIns="91425" anchor="t" anchorCtr="0">
            <a:noAutofit/>
          </a:bodyPr>
          <a:lstStyle/>
          <a:p>
            <a:pPr>
              <a:spcBef>
                <a:spcPts val="0"/>
              </a:spcBef>
            </a:pPr>
            <a:r>
              <a:rPr lang="en"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To analyse a series of comments from a social media site- </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Twitter</a:t>
            </a:r>
          </a:p>
          <a:p>
            <a:pPr marL="50800" indent="0">
              <a:spcBef>
                <a:spcPts val="0"/>
              </a:spcBef>
              <a:buNone/>
            </a:pPr>
            <a:endPar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spcBef>
                <a:spcPts val="0"/>
              </a:spcBef>
            </a:pPr>
            <a:r>
              <a:rPr lang="en" sz="2000" b="1" dirty="0">
                <a:solidFill>
                  <a:schemeClr val="dk1"/>
                </a:solidFill>
                <a:latin typeface="Times New Roman" panose="02020603050405020304" pitchFamily="18" charset="0"/>
                <a:cs typeface="Times New Roman" panose="02020603050405020304" pitchFamily="18" charset="0"/>
                <a:sym typeface="Times New Roman"/>
              </a:rPr>
              <a:t>Why Twitter?</a:t>
            </a:r>
          </a:p>
          <a:p>
            <a:pPr marL="50800" indent="0">
              <a:spcBef>
                <a:spcPts val="0"/>
              </a:spcBef>
              <a:buNone/>
            </a:pPr>
            <a:endParaRPr lang="en"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spcBef>
                <a:spcPts val="0"/>
              </a:spcBef>
            </a:pPr>
            <a:r>
              <a:rPr lang="en-US" sz="2000" b="1" dirty="0">
                <a:solidFill>
                  <a:schemeClr val="tx1"/>
                </a:solidFill>
                <a:latin typeface="Times New Roman" panose="02020603050405020304" pitchFamily="18" charset="0"/>
                <a:cs typeface="Times New Roman" panose="02020603050405020304" pitchFamily="18" charset="0"/>
              </a:rPr>
              <a:t>Exploit public sentiment in social media</a:t>
            </a:r>
          </a:p>
          <a:p>
            <a:pPr marL="50800" indent="0">
              <a:spcBef>
                <a:spcPts val="0"/>
              </a:spcBef>
              <a:buNone/>
            </a:pPr>
            <a:endParaRPr lang="en-US" sz="2000" b="1" dirty="0">
              <a:solidFill>
                <a:schemeClr val="tx1"/>
              </a:solidFill>
              <a:latin typeface="Times New Roman" panose="02020603050405020304" pitchFamily="18" charset="0"/>
              <a:cs typeface="Times New Roman" panose="02020603050405020304" pitchFamily="18" charset="0"/>
            </a:endParaRPr>
          </a:p>
          <a:p>
            <a:pPr>
              <a:spcBef>
                <a:spcPts val="0"/>
              </a:spcBef>
            </a:pPr>
            <a:r>
              <a:rPr lang="en"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Output will be in the form of a pie chart</a:t>
            </a:r>
          </a:p>
          <a:p>
            <a:pPr marL="50800" indent="0">
              <a:spcBef>
                <a:spcPts val="0"/>
              </a:spcBef>
              <a:buNone/>
            </a:pPr>
            <a:endParaRPr lang="en"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spcBef>
                <a:spcPts val="0"/>
              </a:spcBef>
            </a:pPr>
            <a:r>
              <a:rPr lang="en-US" sz="2000" b="1" dirty="0">
                <a:solidFill>
                  <a:schemeClr val="dk1"/>
                </a:solidFill>
                <a:latin typeface="Times New Roman" panose="02020603050405020304" pitchFamily="18" charset="0"/>
                <a:cs typeface="Times New Roman" panose="02020603050405020304" pitchFamily="18" charset="0"/>
                <a:sym typeface="Times New Roman"/>
              </a:rPr>
              <a:t>O</a:t>
            </a:r>
            <a:r>
              <a:rPr lang="en" sz="2000" b="1" dirty="0">
                <a:solidFill>
                  <a:schemeClr val="dk1"/>
                </a:solidFill>
                <a:latin typeface="Times New Roman" panose="02020603050405020304" pitchFamily="18" charset="0"/>
                <a:cs typeface="Times New Roman" panose="02020603050405020304" pitchFamily="18" charset="0"/>
                <a:sym typeface="Times New Roman"/>
              </a:rPr>
              <a:t>u</a:t>
            </a:r>
            <a:r>
              <a:rPr lang="en-US" sz="2000" b="1" dirty="0">
                <a:solidFill>
                  <a:schemeClr val="dk1"/>
                </a:solidFill>
                <a:latin typeface="Times New Roman" panose="02020603050405020304" pitchFamily="18" charset="0"/>
                <a:cs typeface="Times New Roman" panose="02020603050405020304" pitchFamily="18" charset="0"/>
                <a:sym typeface="Times New Roman"/>
              </a:rPr>
              <a:t>r Assumptions</a:t>
            </a:r>
            <a:endParaRPr lang="en-US" sz="2000" b="1" dirty="0">
              <a:latin typeface="Times New Roman" panose="02020603050405020304" pitchFamily="18" charset="0"/>
              <a:cs typeface="Times New Roman" panose="02020603050405020304" pitchFamily="18" charset="0"/>
            </a:endParaRPr>
          </a:p>
          <a:p>
            <a:pPr marL="50800" indent="0">
              <a:spcBef>
                <a:spcPts val="0"/>
              </a:spcBef>
              <a:buNone/>
            </a:pPr>
            <a:endParaRPr dirty="0"/>
          </a:p>
        </p:txBody>
      </p:sp>
      <p:grpSp>
        <p:nvGrpSpPr>
          <p:cNvPr id="147" name="Shape 147"/>
          <p:cNvGrpSpPr/>
          <p:nvPr/>
        </p:nvGrpSpPr>
        <p:grpSpPr>
          <a:xfrm>
            <a:off x="493111" y="861856"/>
            <a:ext cx="366458" cy="366437"/>
            <a:chOff x="1923675" y="1633650"/>
            <a:chExt cx="436000" cy="435975"/>
          </a:xfrm>
        </p:grpSpPr>
        <p:sp>
          <p:nvSpPr>
            <p:cNvPr id="148" name="Shape 148"/>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1" name="Shape 107">
            <a:extLst>
              <a:ext uri="{FF2B5EF4-FFF2-40B4-BE49-F238E27FC236}">
                <a16:creationId xmlns:a16="http://schemas.microsoft.com/office/drawing/2014/main" id="{33ECF733-3114-4B1D-965E-0289E75E810A}"/>
              </a:ext>
            </a:extLst>
          </p:cNvPr>
          <p:cNvPicPr preferRelativeResize="0"/>
          <p:nvPr/>
        </p:nvPicPr>
        <p:blipFill>
          <a:blip r:embed="rId3">
            <a:alphaModFix/>
          </a:blip>
          <a:stretch>
            <a:fillRect/>
          </a:stretch>
        </p:blipFill>
        <p:spPr>
          <a:xfrm>
            <a:off x="5844289" y="1400681"/>
            <a:ext cx="3214650" cy="3214650"/>
          </a:xfrm>
          <a:prstGeom prst="rect">
            <a:avLst/>
          </a:prstGeom>
          <a:noFill/>
          <a:ln>
            <a:noFill/>
          </a:ln>
        </p:spPr>
      </p:pic>
      <p:pic>
        <p:nvPicPr>
          <p:cNvPr id="12" name="Shape 108">
            <a:extLst>
              <a:ext uri="{FF2B5EF4-FFF2-40B4-BE49-F238E27FC236}">
                <a16:creationId xmlns:a16="http://schemas.microsoft.com/office/drawing/2014/main" id="{4A94C1DA-9AE9-491B-8FF2-DC322B7193E0}"/>
              </a:ext>
            </a:extLst>
          </p:cNvPr>
          <p:cNvPicPr preferRelativeResize="0"/>
          <p:nvPr/>
        </p:nvPicPr>
        <p:blipFill rotWithShape="1">
          <a:blip r:embed="rId4">
            <a:alphaModFix/>
          </a:blip>
          <a:srcRect r="80813" b="68175"/>
          <a:stretch/>
        </p:blipFill>
        <p:spPr>
          <a:xfrm>
            <a:off x="6001501" y="3707434"/>
            <a:ext cx="747449" cy="737700"/>
          </a:xfrm>
          <a:prstGeom prst="rect">
            <a:avLst/>
          </a:prstGeom>
          <a:noFill/>
          <a:ln>
            <a:noFill/>
          </a:ln>
        </p:spPr>
      </p:pic>
      <p:pic>
        <p:nvPicPr>
          <p:cNvPr id="13" name="Shape 109">
            <a:extLst>
              <a:ext uri="{FF2B5EF4-FFF2-40B4-BE49-F238E27FC236}">
                <a16:creationId xmlns:a16="http://schemas.microsoft.com/office/drawing/2014/main" id="{0B3177CD-8308-4F70-ABCA-BABF48DE1E8D}"/>
              </a:ext>
            </a:extLst>
          </p:cNvPr>
          <p:cNvPicPr preferRelativeResize="0"/>
          <p:nvPr/>
        </p:nvPicPr>
        <p:blipFill rotWithShape="1">
          <a:blip r:embed="rId5">
            <a:alphaModFix/>
          </a:blip>
          <a:srcRect l="40458" t="33639" r="40502" b="34779"/>
          <a:stretch/>
        </p:blipFill>
        <p:spPr>
          <a:xfrm>
            <a:off x="6740555" y="3707434"/>
            <a:ext cx="747450" cy="737700"/>
          </a:xfrm>
          <a:prstGeom prst="rect">
            <a:avLst/>
          </a:prstGeom>
          <a:noFill/>
          <a:ln>
            <a:noFill/>
          </a:ln>
        </p:spPr>
      </p:pic>
      <p:pic>
        <p:nvPicPr>
          <p:cNvPr id="14" name="Shape 110">
            <a:extLst>
              <a:ext uri="{FF2B5EF4-FFF2-40B4-BE49-F238E27FC236}">
                <a16:creationId xmlns:a16="http://schemas.microsoft.com/office/drawing/2014/main" id="{492D9A04-A18E-43A1-ABB0-091290B8D285}"/>
              </a:ext>
            </a:extLst>
          </p:cNvPr>
          <p:cNvPicPr preferRelativeResize="0"/>
          <p:nvPr/>
        </p:nvPicPr>
        <p:blipFill rotWithShape="1">
          <a:blip r:embed="rId6">
            <a:alphaModFix/>
          </a:blip>
          <a:srcRect l="81352" t="33042" b="33991"/>
          <a:stretch/>
        </p:blipFill>
        <p:spPr>
          <a:xfrm>
            <a:off x="7490964" y="3683152"/>
            <a:ext cx="747450" cy="786264"/>
          </a:xfrm>
          <a:prstGeom prst="rect">
            <a:avLst/>
          </a:prstGeom>
          <a:noFill/>
          <a:ln>
            <a:noFill/>
          </a:ln>
        </p:spPr>
      </p:pic>
      <p:pic>
        <p:nvPicPr>
          <p:cNvPr id="15" name="Shape 111">
            <a:extLst>
              <a:ext uri="{FF2B5EF4-FFF2-40B4-BE49-F238E27FC236}">
                <a16:creationId xmlns:a16="http://schemas.microsoft.com/office/drawing/2014/main" id="{14B57FB8-9A80-49EA-891D-F90AF591650B}"/>
              </a:ext>
            </a:extLst>
          </p:cNvPr>
          <p:cNvPicPr preferRelativeResize="0"/>
          <p:nvPr/>
        </p:nvPicPr>
        <p:blipFill rotWithShape="1">
          <a:blip r:embed="rId7">
            <a:alphaModFix/>
          </a:blip>
          <a:srcRect l="40319" t="67344" r="40739"/>
          <a:stretch/>
        </p:blipFill>
        <p:spPr>
          <a:xfrm>
            <a:off x="8238414" y="3692907"/>
            <a:ext cx="747450" cy="7667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idx="4294967295"/>
          </p:nvPr>
        </p:nvSpPr>
        <p:spPr>
          <a:xfrm>
            <a:off x="407194" y="1885950"/>
            <a:ext cx="8329612" cy="137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94BF6E"/>
                </a:solidFill>
              </a:rPr>
              <a:t>Requirement Matrix</a:t>
            </a:r>
            <a:endParaRPr sz="6000" dirty="0">
              <a:solidFill>
                <a:srgbClr val="94BF6E"/>
              </a:solidFill>
            </a:endParaRPr>
          </a:p>
        </p:txBody>
      </p:sp>
      <p:sp>
        <p:nvSpPr>
          <p:cNvPr id="2" name="TextBox 1">
            <a:extLst>
              <a:ext uri="{FF2B5EF4-FFF2-40B4-BE49-F238E27FC236}">
                <a16:creationId xmlns:a16="http://schemas.microsoft.com/office/drawing/2014/main" id="{4AF4F71C-7C12-4924-8793-E45A97A96ECA}"/>
              </a:ext>
            </a:extLst>
          </p:cNvPr>
          <p:cNvSpPr txBox="1"/>
          <p:nvPr/>
        </p:nvSpPr>
        <p:spPr>
          <a:xfrm>
            <a:off x="3668232" y="3257550"/>
            <a:ext cx="1562987" cy="307777"/>
          </a:xfrm>
          <a:prstGeom prst="rect">
            <a:avLst/>
          </a:prstGeom>
          <a:noFill/>
        </p:spPr>
        <p:txBody>
          <a:bodyPr wrap="square" rtlCol="0">
            <a:spAutoFit/>
          </a:bodyPr>
          <a:lstStyle/>
          <a:p>
            <a:pPr algn="ctr"/>
            <a:r>
              <a:rPr lang="en-US" b="1" dirty="0">
                <a:solidFill>
                  <a:schemeClr val="bg1"/>
                </a:solidFill>
                <a:latin typeface="Roboto Slab" panose="020B0604020202020204" charset="0"/>
                <a:ea typeface="Roboto Slab" panose="020B0604020202020204" charset="0"/>
                <a:hlinkClick r:id="rId3" action="ppaction://hlinkfile"/>
              </a:rPr>
              <a:t>Click Here</a:t>
            </a:r>
            <a:endParaRPr lang="en-US" b="1" dirty="0">
              <a:solidFill>
                <a:schemeClr val="bg1"/>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39616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idx="4294967295"/>
          </p:nvPr>
        </p:nvSpPr>
        <p:spPr>
          <a:xfrm>
            <a:off x="580472" y="1885950"/>
            <a:ext cx="8329612" cy="137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94BF6E"/>
                </a:solidFill>
              </a:rPr>
              <a:t>Project Plan</a:t>
            </a:r>
            <a:endParaRPr sz="6000" dirty="0">
              <a:solidFill>
                <a:srgbClr val="94BF6E"/>
              </a:solidFill>
            </a:endParaRPr>
          </a:p>
        </p:txBody>
      </p:sp>
      <p:sp>
        <p:nvSpPr>
          <p:cNvPr id="3" name="TextBox 2">
            <a:extLst>
              <a:ext uri="{FF2B5EF4-FFF2-40B4-BE49-F238E27FC236}">
                <a16:creationId xmlns:a16="http://schemas.microsoft.com/office/drawing/2014/main" id="{03B1D8EA-737E-44DD-82C6-A8DDE3DDB23F}"/>
              </a:ext>
            </a:extLst>
          </p:cNvPr>
          <p:cNvSpPr txBox="1"/>
          <p:nvPr/>
        </p:nvSpPr>
        <p:spPr>
          <a:xfrm>
            <a:off x="3668232" y="3257550"/>
            <a:ext cx="1562987" cy="307777"/>
          </a:xfrm>
          <a:prstGeom prst="rect">
            <a:avLst/>
          </a:prstGeom>
          <a:noFill/>
        </p:spPr>
        <p:txBody>
          <a:bodyPr wrap="square" rtlCol="0">
            <a:spAutoFit/>
          </a:bodyPr>
          <a:lstStyle/>
          <a:p>
            <a:pPr algn="ctr"/>
            <a:r>
              <a:rPr lang="en-US" b="1" dirty="0">
                <a:solidFill>
                  <a:schemeClr val="bg1"/>
                </a:solidFill>
                <a:latin typeface="Roboto Slab" panose="020B0604020202020204" charset="0"/>
                <a:ea typeface="Roboto Slab" panose="020B0604020202020204" charset="0"/>
                <a:hlinkClick r:id="rId3" action="ppaction://hlinkfile"/>
              </a:rPr>
              <a:t>Click Here</a:t>
            </a:r>
            <a:endParaRPr lang="en-US" b="1" dirty="0">
              <a:solidFill>
                <a:schemeClr val="bg1"/>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47210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idx="4294967295"/>
          </p:nvPr>
        </p:nvSpPr>
        <p:spPr>
          <a:xfrm>
            <a:off x="580472" y="1885950"/>
            <a:ext cx="8329612" cy="137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94BF6E"/>
                </a:solidFill>
              </a:rPr>
              <a:t>Hierarchy of Modules</a:t>
            </a:r>
            <a:endParaRPr sz="6000" dirty="0">
              <a:solidFill>
                <a:srgbClr val="94BF6E"/>
              </a:solidFill>
            </a:endParaRPr>
          </a:p>
        </p:txBody>
      </p:sp>
    </p:spTree>
    <p:extLst>
      <p:ext uri="{BB962C8B-B14F-4D97-AF65-F5344CB8AC3E}">
        <p14:creationId xmlns:p14="http://schemas.microsoft.com/office/powerpoint/2010/main" val="3496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
                <a:solidFill>
                  <a:srgbClr val="18637B"/>
                </a:solidFill>
              </a:rPr>
              <a:t>You can copy&amp;paste graphs from </a:t>
            </a:r>
            <a:r>
              <a:rPr lang="en" u="sng">
                <a:solidFill>
                  <a:srgbClr val="18637B"/>
                </a:solidFill>
                <a:hlinkClick r:id="rId3"/>
              </a:rPr>
              <a:t>Google Sheets</a:t>
            </a:r>
            <a:endParaRPr>
              <a:solidFill>
                <a:srgbClr val="18637B"/>
              </a:solidFill>
            </a:endParaRPr>
          </a:p>
        </p:txBody>
      </p:sp>
      <p:pic>
        <p:nvPicPr>
          <p:cNvPr id="4" name="Picture 3">
            <a:extLst>
              <a:ext uri="{FF2B5EF4-FFF2-40B4-BE49-F238E27FC236}">
                <a16:creationId xmlns:a16="http://schemas.microsoft.com/office/drawing/2014/main" id="{1565E00A-78B2-4214-B4A2-D77945BA55C6}"/>
              </a:ext>
            </a:extLst>
          </p:cNvPr>
          <p:cNvPicPr>
            <a:picLocks noChangeAspect="1"/>
          </p:cNvPicPr>
          <p:nvPr/>
        </p:nvPicPr>
        <p:blipFill>
          <a:blip r:embed="rId4"/>
          <a:stretch>
            <a:fillRect/>
          </a:stretch>
        </p:blipFill>
        <p:spPr>
          <a:xfrm>
            <a:off x="1051195" y="0"/>
            <a:ext cx="7505086" cy="5143500"/>
          </a:xfrm>
          <a:prstGeom prst="rect">
            <a:avLst/>
          </a:prstGeom>
        </p:spPr>
      </p:pic>
    </p:spTree>
  </p:cSld>
  <p:clrMapOvr>
    <a:masterClrMapping/>
  </p:clrMapOvr>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193</Words>
  <Application>Microsoft Office PowerPoint</Application>
  <PresentationFormat>On-screen Show (16:9)</PresentationFormat>
  <Paragraphs>51</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Nixie One</vt:lpstr>
      <vt:lpstr>Arial</vt:lpstr>
      <vt:lpstr>Wingdings</vt:lpstr>
      <vt:lpstr>Source Sans Pro</vt:lpstr>
      <vt:lpstr>Roboto Slab</vt:lpstr>
      <vt:lpstr>Times New Roman</vt:lpstr>
      <vt:lpstr>Warwick template</vt:lpstr>
      <vt:lpstr>Mood Analysis In Social Media</vt:lpstr>
      <vt:lpstr>1. Problem Domain 2. Related Study 3. Problem Definition 4. Requirement Matrix 5. Project Plan 6. Hierarchy of Modules 7. Use Case Diagram 8. Class Diagram 9. Activity Diagram 10. Conclusion 11. References </vt:lpstr>
      <vt:lpstr>Problem Domain</vt:lpstr>
      <vt:lpstr>Related Study</vt:lpstr>
      <vt:lpstr>Problem Definition</vt:lpstr>
      <vt:lpstr>Requirement Matrix</vt:lpstr>
      <vt:lpstr>Project Plan</vt:lpstr>
      <vt:lpstr>Hierarchy of Modules</vt:lpstr>
      <vt:lpstr>PowerPoint Presentation</vt:lpstr>
      <vt:lpstr>Use Case Diagram</vt:lpstr>
      <vt:lpstr>PowerPoint Presentation</vt:lpstr>
      <vt:lpstr>Class Diagram</vt:lpstr>
      <vt:lpstr>PowerPoint Presentation</vt:lpstr>
      <vt:lpstr>Activity Diagram</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Analysis In Social Media</dc:title>
  <cp:lastModifiedBy>Debmalya Pan</cp:lastModifiedBy>
  <cp:revision>37</cp:revision>
  <dcterms:modified xsi:type="dcterms:W3CDTF">2018-08-06T17:10:23Z</dcterms:modified>
</cp:coreProperties>
</file>