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77"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35"/>
  </p:normalViewPr>
  <p:slideViewPr>
    <p:cSldViewPr snapToGrid="0" snapToObjects="1">
      <p:cViewPr varScale="1">
        <p:scale>
          <a:sx n="116" d="100"/>
          <a:sy n="116" d="100"/>
        </p:scale>
        <p:origin x="4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C89494C-58BC-8543-8815-FDEAC8BBEE24}" type="datetimeFigureOut">
              <a:rPr lang="en-US" smtClean="0"/>
              <a:t>1/6/19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8A0C947-2A39-B74E-85A6-449088F38AC9}" type="slidenum">
              <a:rPr lang="en-US" smtClean="0"/>
              <a:t>‹#›</a:t>
            </a:fld>
            <a:endParaRPr lang="en-US"/>
          </a:p>
        </p:txBody>
      </p:sp>
    </p:spTree>
    <p:extLst>
      <p:ext uri="{BB962C8B-B14F-4D97-AF65-F5344CB8AC3E}">
        <p14:creationId xmlns:p14="http://schemas.microsoft.com/office/powerpoint/2010/main" val="3647411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C89494C-58BC-8543-8815-FDEAC8BBEE24}" type="datetimeFigureOut">
              <a:rPr lang="en-US" smtClean="0"/>
              <a:t>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0C947-2A39-B74E-85A6-449088F38AC9}" type="slidenum">
              <a:rPr lang="en-US" smtClean="0"/>
              <a:t>‹#›</a:t>
            </a:fld>
            <a:endParaRPr lang="en-US"/>
          </a:p>
        </p:txBody>
      </p:sp>
    </p:spTree>
    <p:extLst>
      <p:ext uri="{BB962C8B-B14F-4D97-AF65-F5344CB8AC3E}">
        <p14:creationId xmlns:p14="http://schemas.microsoft.com/office/powerpoint/2010/main" val="293315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C89494C-58BC-8543-8815-FDEAC8BBEE24}" type="datetimeFigureOut">
              <a:rPr lang="en-US" smtClean="0"/>
              <a:t>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0C947-2A39-B74E-85A6-449088F38AC9}" type="slidenum">
              <a:rPr lang="en-US" smtClean="0"/>
              <a:t>‹#›</a:t>
            </a:fld>
            <a:endParaRPr lang="en-US"/>
          </a:p>
        </p:txBody>
      </p:sp>
    </p:spTree>
    <p:extLst>
      <p:ext uri="{BB962C8B-B14F-4D97-AF65-F5344CB8AC3E}">
        <p14:creationId xmlns:p14="http://schemas.microsoft.com/office/powerpoint/2010/main" val="2521383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C89494C-58BC-8543-8815-FDEAC8BBEE24}" type="datetimeFigureOut">
              <a:rPr lang="en-US" smtClean="0"/>
              <a:t>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0C947-2A39-B74E-85A6-449088F38AC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69923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C89494C-58BC-8543-8815-FDEAC8BBEE24}" type="datetimeFigureOut">
              <a:rPr lang="en-US" smtClean="0"/>
              <a:t>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0C947-2A39-B74E-85A6-449088F38AC9}" type="slidenum">
              <a:rPr lang="en-US" smtClean="0"/>
              <a:t>‹#›</a:t>
            </a:fld>
            <a:endParaRPr lang="en-US"/>
          </a:p>
        </p:txBody>
      </p:sp>
    </p:spTree>
    <p:extLst>
      <p:ext uri="{BB962C8B-B14F-4D97-AF65-F5344CB8AC3E}">
        <p14:creationId xmlns:p14="http://schemas.microsoft.com/office/powerpoint/2010/main" val="3251599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C89494C-58BC-8543-8815-FDEAC8BBEE24}" type="datetimeFigureOut">
              <a:rPr lang="en-US" smtClean="0"/>
              <a:t>1/6/19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A0C947-2A39-B74E-85A6-449088F38AC9}" type="slidenum">
              <a:rPr lang="en-US" smtClean="0"/>
              <a:t>‹#›</a:t>
            </a:fld>
            <a:endParaRPr lang="en-US"/>
          </a:p>
        </p:txBody>
      </p:sp>
    </p:spTree>
    <p:extLst>
      <p:ext uri="{BB962C8B-B14F-4D97-AF65-F5344CB8AC3E}">
        <p14:creationId xmlns:p14="http://schemas.microsoft.com/office/powerpoint/2010/main" val="234436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C89494C-58BC-8543-8815-FDEAC8BBEE24}" type="datetimeFigureOut">
              <a:rPr lang="en-US" smtClean="0"/>
              <a:t>1/6/19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A0C947-2A39-B74E-85A6-449088F38AC9}" type="slidenum">
              <a:rPr lang="en-US" smtClean="0"/>
              <a:t>‹#›</a:t>
            </a:fld>
            <a:endParaRPr lang="en-US"/>
          </a:p>
        </p:txBody>
      </p:sp>
    </p:spTree>
    <p:extLst>
      <p:ext uri="{BB962C8B-B14F-4D97-AF65-F5344CB8AC3E}">
        <p14:creationId xmlns:p14="http://schemas.microsoft.com/office/powerpoint/2010/main" val="9400628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9494C-58BC-8543-8815-FDEAC8BBEE24}" type="datetimeFigureOut">
              <a:rPr lang="en-US" smtClean="0"/>
              <a:t>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0C947-2A39-B74E-85A6-449088F38AC9}" type="slidenum">
              <a:rPr lang="en-US" smtClean="0"/>
              <a:t>‹#›</a:t>
            </a:fld>
            <a:endParaRPr lang="en-US"/>
          </a:p>
        </p:txBody>
      </p:sp>
    </p:spTree>
    <p:extLst>
      <p:ext uri="{BB962C8B-B14F-4D97-AF65-F5344CB8AC3E}">
        <p14:creationId xmlns:p14="http://schemas.microsoft.com/office/powerpoint/2010/main" val="8753322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9494C-58BC-8543-8815-FDEAC8BBEE24}" type="datetimeFigureOut">
              <a:rPr lang="en-US" smtClean="0"/>
              <a:t>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0C947-2A39-B74E-85A6-449088F38AC9}" type="slidenum">
              <a:rPr lang="en-US" smtClean="0"/>
              <a:t>‹#›</a:t>
            </a:fld>
            <a:endParaRPr lang="en-US"/>
          </a:p>
        </p:txBody>
      </p:sp>
    </p:spTree>
    <p:extLst>
      <p:ext uri="{BB962C8B-B14F-4D97-AF65-F5344CB8AC3E}">
        <p14:creationId xmlns:p14="http://schemas.microsoft.com/office/powerpoint/2010/main" val="354404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9494C-58BC-8543-8815-FDEAC8BBEE24}" type="datetimeFigureOut">
              <a:rPr lang="en-US" smtClean="0"/>
              <a:t>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0C947-2A39-B74E-85A6-449088F38AC9}" type="slidenum">
              <a:rPr lang="en-US" smtClean="0"/>
              <a:t>‹#›</a:t>
            </a:fld>
            <a:endParaRPr lang="en-US"/>
          </a:p>
        </p:txBody>
      </p:sp>
    </p:spTree>
    <p:extLst>
      <p:ext uri="{BB962C8B-B14F-4D97-AF65-F5344CB8AC3E}">
        <p14:creationId xmlns:p14="http://schemas.microsoft.com/office/powerpoint/2010/main" val="4116901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89494C-58BC-8543-8815-FDEAC8BBEE24}" type="datetimeFigureOut">
              <a:rPr lang="en-US" smtClean="0"/>
              <a:t>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0C947-2A39-B74E-85A6-449088F38AC9}" type="slidenum">
              <a:rPr lang="en-US" smtClean="0"/>
              <a:t>‹#›</a:t>
            </a:fld>
            <a:endParaRPr lang="en-US"/>
          </a:p>
        </p:txBody>
      </p:sp>
    </p:spTree>
    <p:extLst>
      <p:ext uri="{BB962C8B-B14F-4D97-AF65-F5344CB8AC3E}">
        <p14:creationId xmlns:p14="http://schemas.microsoft.com/office/powerpoint/2010/main" val="368830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89494C-58BC-8543-8815-FDEAC8BBEE24}" type="datetimeFigureOut">
              <a:rPr lang="en-US" smtClean="0"/>
              <a:t>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0C947-2A39-B74E-85A6-449088F38AC9}" type="slidenum">
              <a:rPr lang="en-US" smtClean="0"/>
              <a:t>‹#›</a:t>
            </a:fld>
            <a:endParaRPr lang="en-US"/>
          </a:p>
        </p:txBody>
      </p:sp>
    </p:spTree>
    <p:extLst>
      <p:ext uri="{BB962C8B-B14F-4D97-AF65-F5344CB8AC3E}">
        <p14:creationId xmlns:p14="http://schemas.microsoft.com/office/powerpoint/2010/main" val="66950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89494C-58BC-8543-8815-FDEAC8BBEE24}" type="datetimeFigureOut">
              <a:rPr lang="en-US" smtClean="0"/>
              <a:t>1/6/19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A0C947-2A39-B74E-85A6-449088F38AC9}" type="slidenum">
              <a:rPr lang="en-US" smtClean="0"/>
              <a:t>‹#›</a:t>
            </a:fld>
            <a:endParaRPr lang="en-US"/>
          </a:p>
        </p:txBody>
      </p:sp>
    </p:spTree>
    <p:extLst>
      <p:ext uri="{BB962C8B-B14F-4D97-AF65-F5344CB8AC3E}">
        <p14:creationId xmlns:p14="http://schemas.microsoft.com/office/powerpoint/2010/main" val="4081135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89494C-58BC-8543-8815-FDEAC8BBEE24}" type="datetimeFigureOut">
              <a:rPr lang="en-US" smtClean="0"/>
              <a:t>1/6/19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A0C947-2A39-B74E-85A6-449088F38AC9}" type="slidenum">
              <a:rPr lang="en-US" smtClean="0"/>
              <a:t>‹#›</a:t>
            </a:fld>
            <a:endParaRPr lang="en-US"/>
          </a:p>
        </p:txBody>
      </p:sp>
    </p:spTree>
    <p:extLst>
      <p:ext uri="{BB962C8B-B14F-4D97-AF65-F5344CB8AC3E}">
        <p14:creationId xmlns:p14="http://schemas.microsoft.com/office/powerpoint/2010/main" val="1420050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89494C-58BC-8543-8815-FDEAC8BBEE24}" type="datetimeFigureOut">
              <a:rPr lang="en-US" smtClean="0"/>
              <a:t>1/6/19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A0C947-2A39-B74E-85A6-449088F38AC9}" type="slidenum">
              <a:rPr lang="en-US" smtClean="0"/>
              <a:t>‹#›</a:t>
            </a:fld>
            <a:endParaRPr lang="en-US"/>
          </a:p>
        </p:txBody>
      </p:sp>
    </p:spTree>
    <p:extLst>
      <p:ext uri="{BB962C8B-B14F-4D97-AF65-F5344CB8AC3E}">
        <p14:creationId xmlns:p14="http://schemas.microsoft.com/office/powerpoint/2010/main" val="663647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C89494C-58BC-8543-8815-FDEAC8BBEE24}" type="datetimeFigureOut">
              <a:rPr lang="en-US" smtClean="0"/>
              <a:t>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0C947-2A39-B74E-85A6-449088F38AC9}" type="slidenum">
              <a:rPr lang="en-US" smtClean="0"/>
              <a:t>‹#›</a:t>
            </a:fld>
            <a:endParaRPr lang="en-US"/>
          </a:p>
        </p:txBody>
      </p:sp>
    </p:spTree>
    <p:extLst>
      <p:ext uri="{BB962C8B-B14F-4D97-AF65-F5344CB8AC3E}">
        <p14:creationId xmlns:p14="http://schemas.microsoft.com/office/powerpoint/2010/main" val="343553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C89494C-58BC-8543-8815-FDEAC8BBEE24}" type="datetimeFigureOut">
              <a:rPr lang="en-US" smtClean="0"/>
              <a:t>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0C947-2A39-B74E-85A6-449088F38AC9}" type="slidenum">
              <a:rPr lang="en-US" smtClean="0"/>
              <a:t>‹#›</a:t>
            </a:fld>
            <a:endParaRPr lang="en-US"/>
          </a:p>
        </p:txBody>
      </p:sp>
    </p:spTree>
    <p:extLst>
      <p:ext uri="{BB962C8B-B14F-4D97-AF65-F5344CB8AC3E}">
        <p14:creationId xmlns:p14="http://schemas.microsoft.com/office/powerpoint/2010/main" val="3929120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C89494C-58BC-8543-8815-FDEAC8BBEE24}" type="datetimeFigureOut">
              <a:rPr lang="en-US" smtClean="0"/>
              <a:t>1/6/19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8A0C947-2A39-B74E-85A6-449088F38AC9}" type="slidenum">
              <a:rPr lang="en-US" smtClean="0"/>
              <a:t>‹#›</a:t>
            </a:fld>
            <a:endParaRPr lang="en-US"/>
          </a:p>
        </p:txBody>
      </p:sp>
    </p:spTree>
    <p:extLst>
      <p:ext uri="{BB962C8B-B14F-4D97-AF65-F5344CB8AC3E}">
        <p14:creationId xmlns:p14="http://schemas.microsoft.com/office/powerpoint/2010/main" val="19621504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education.launchcode.org/skills-back-end-java/studios/quiz-tim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B6F4B-7051-594E-BCDF-6380A1464E56}"/>
              </a:ext>
            </a:extLst>
          </p:cNvPr>
          <p:cNvSpPr>
            <a:spLocks noGrp="1"/>
          </p:cNvSpPr>
          <p:nvPr>
            <p:ph type="ctrTitle"/>
          </p:nvPr>
        </p:nvSpPr>
        <p:spPr/>
        <p:txBody>
          <a:bodyPr/>
          <a:lstStyle/>
          <a:p>
            <a:pPr algn="ctr"/>
            <a:r>
              <a:rPr lang="en-US" dirty="0"/>
              <a:t>Class 3.7 – Inheritance &amp; Diagrams</a:t>
            </a:r>
          </a:p>
        </p:txBody>
      </p:sp>
      <p:sp>
        <p:nvSpPr>
          <p:cNvPr id="3" name="Subtitle 2">
            <a:extLst>
              <a:ext uri="{FF2B5EF4-FFF2-40B4-BE49-F238E27FC236}">
                <a16:creationId xmlns:a16="http://schemas.microsoft.com/office/drawing/2014/main" id="{858AE964-A19E-924A-BAED-3F34DEE0896D}"/>
              </a:ext>
            </a:extLst>
          </p:cNvPr>
          <p:cNvSpPr>
            <a:spLocks noGrp="1"/>
          </p:cNvSpPr>
          <p:nvPr>
            <p:ph type="subTitle" idx="1"/>
          </p:nvPr>
        </p:nvSpPr>
        <p:spPr/>
        <p:txBody>
          <a:bodyPr/>
          <a:lstStyle/>
          <a:p>
            <a:pPr algn="ctr"/>
            <a:r>
              <a:rPr lang="en-US" dirty="0"/>
              <a:t>Class 3.7 – 1/7/19</a:t>
            </a:r>
          </a:p>
          <a:p>
            <a:pPr algn="ctr"/>
            <a:r>
              <a:rPr lang="en-US" dirty="0"/>
              <a:t>Instructor: Hank </a:t>
            </a:r>
            <a:r>
              <a:rPr lang="en-US" dirty="0" err="1"/>
              <a:t>dedona</a:t>
            </a:r>
            <a:endParaRPr lang="en-US" dirty="0"/>
          </a:p>
        </p:txBody>
      </p:sp>
    </p:spTree>
    <p:extLst>
      <p:ext uri="{BB962C8B-B14F-4D97-AF65-F5344CB8AC3E}">
        <p14:creationId xmlns:p14="http://schemas.microsoft.com/office/powerpoint/2010/main" val="1087038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48FA6-FF1F-7A45-AD98-FFA8D2613588}"/>
              </a:ext>
            </a:extLst>
          </p:cNvPr>
          <p:cNvSpPr>
            <a:spLocks noGrp="1"/>
          </p:cNvSpPr>
          <p:nvPr>
            <p:ph type="title"/>
          </p:nvPr>
        </p:nvSpPr>
        <p:spPr/>
        <p:txBody>
          <a:bodyPr/>
          <a:lstStyle/>
          <a:p>
            <a:r>
              <a:rPr lang="en-US" dirty="0"/>
              <a:t>Overriding continued…</a:t>
            </a:r>
          </a:p>
        </p:txBody>
      </p:sp>
      <p:sp>
        <p:nvSpPr>
          <p:cNvPr id="3" name="Content Placeholder 2">
            <a:extLst>
              <a:ext uri="{FF2B5EF4-FFF2-40B4-BE49-F238E27FC236}">
                <a16:creationId xmlns:a16="http://schemas.microsoft.com/office/drawing/2014/main" id="{A830BC04-F89A-474D-B5D2-D7837203823C}"/>
              </a:ext>
            </a:extLst>
          </p:cNvPr>
          <p:cNvSpPr>
            <a:spLocks noGrp="1"/>
          </p:cNvSpPr>
          <p:nvPr>
            <p:ph idx="1"/>
          </p:nvPr>
        </p:nvSpPr>
        <p:spPr>
          <a:xfrm>
            <a:off x="1141412" y="2249486"/>
            <a:ext cx="9905999" cy="3699621"/>
          </a:xfrm>
        </p:spPr>
        <p:txBody>
          <a:bodyPr>
            <a:normAutofit lnSpcReduction="10000"/>
          </a:bodyPr>
          <a:lstStyle/>
          <a:p>
            <a:r>
              <a:rPr lang="en-US" dirty="0"/>
              <a:t>In order to override a method using the @override annotation, the method signatures MUST be the same.</a:t>
            </a:r>
          </a:p>
          <a:p>
            <a:r>
              <a:rPr lang="en-US" dirty="0"/>
              <a:t>This is true for the default (object) methods and any methods you wish to override in your own classes and subclasses.</a:t>
            </a:r>
          </a:p>
          <a:p>
            <a:r>
              <a:rPr lang="en-US" dirty="0"/>
              <a:t>If you’d like, you can call the parent classes method by using the keyword SUPER. </a:t>
            </a:r>
          </a:p>
          <a:p>
            <a:r>
              <a:rPr lang="en-US" dirty="0"/>
              <a:t>E.g. </a:t>
            </a:r>
            <a:r>
              <a:rPr lang="en-US" dirty="0" err="1"/>
              <a:t>super.noise</a:t>
            </a:r>
            <a:r>
              <a:rPr lang="en-US" dirty="0"/>
              <a:t>(); will call the noise() method in the Cat class from the </a:t>
            </a:r>
            <a:r>
              <a:rPr lang="en-US" dirty="0" err="1"/>
              <a:t>HouseCat</a:t>
            </a:r>
            <a:r>
              <a:rPr lang="en-US" dirty="0"/>
              <a:t> class</a:t>
            </a:r>
          </a:p>
        </p:txBody>
      </p:sp>
    </p:spTree>
    <p:extLst>
      <p:ext uri="{BB962C8B-B14F-4D97-AF65-F5344CB8AC3E}">
        <p14:creationId xmlns:p14="http://schemas.microsoft.com/office/powerpoint/2010/main" val="3398974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7B97F-11B3-E247-8E2B-3419A47A9FBE}"/>
              </a:ext>
            </a:extLst>
          </p:cNvPr>
          <p:cNvSpPr>
            <a:spLocks noGrp="1"/>
          </p:cNvSpPr>
          <p:nvPr>
            <p:ph type="title"/>
          </p:nvPr>
        </p:nvSpPr>
        <p:spPr/>
        <p:txBody>
          <a:bodyPr/>
          <a:lstStyle/>
          <a:p>
            <a:r>
              <a:rPr lang="en-US" dirty="0"/>
              <a:t>Abstract classes</a:t>
            </a:r>
          </a:p>
        </p:txBody>
      </p:sp>
      <p:sp>
        <p:nvSpPr>
          <p:cNvPr id="3" name="Content Placeholder 2">
            <a:extLst>
              <a:ext uri="{FF2B5EF4-FFF2-40B4-BE49-F238E27FC236}">
                <a16:creationId xmlns:a16="http://schemas.microsoft.com/office/drawing/2014/main" id="{F954D254-894B-FA49-9F06-0B22FE7D28C0}"/>
              </a:ext>
            </a:extLst>
          </p:cNvPr>
          <p:cNvSpPr>
            <a:spLocks noGrp="1"/>
          </p:cNvSpPr>
          <p:nvPr>
            <p:ph idx="1"/>
          </p:nvPr>
        </p:nvSpPr>
        <p:spPr/>
        <p:txBody>
          <a:bodyPr/>
          <a:lstStyle/>
          <a:p>
            <a:r>
              <a:rPr lang="en-US" dirty="0"/>
              <a:t>An abstract class is like a normal class, however, it CANNOT be instantiated! </a:t>
            </a:r>
          </a:p>
          <a:p>
            <a:r>
              <a:rPr lang="en-US" dirty="0"/>
              <a:t>These classes are used to share behavior among classes that inherit from it, but are not meant to be used on their own.</a:t>
            </a:r>
          </a:p>
          <a:p>
            <a:r>
              <a:rPr lang="en-US" dirty="0"/>
              <a:t>In our Cat example, if we did not want to allow developers to create basic Cat objects, we could make the class abstract. This would prevent the following:</a:t>
            </a:r>
          </a:p>
          <a:p>
            <a:r>
              <a:rPr lang="en-US" dirty="0"/>
              <a:t>Cat </a:t>
            </a:r>
            <a:r>
              <a:rPr lang="en-US" dirty="0" err="1"/>
              <a:t>basicCat</a:t>
            </a:r>
            <a:r>
              <a:rPr lang="en-US" dirty="0"/>
              <a:t> = new Cat(25.5);</a:t>
            </a:r>
          </a:p>
        </p:txBody>
      </p:sp>
    </p:spTree>
    <p:extLst>
      <p:ext uri="{BB962C8B-B14F-4D97-AF65-F5344CB8AC3E}">
        <p14:creationId xmlns:p14="http://schemas.microsoft.com/office/powerpoint/2010/main" val="1572390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D4C21-9434-DD46-9FFF-94B9B9C6CB11}"/>
              </a:ext>
            </a:extLst>
          </p:cNvPr>
          <p:cNvSpPr>
            <a:spLocks noGrp="1"/>
          </p:cNvSpPr>
          <p:nvPr>
            <p:ph type="title"/>
          </p:nvPr>
        </p:nvSpPr>
        <p:spPr/>
        <p:txBody>
          <a:bodyPr/>
          <a:lstStyle/>
          <a:p>
            <a:r>
              <a:rPr lang="en-US" dirty="0"/>
              <a:t>Abstract classes</a:t>
            </a:r>
          </a:p>
        </p:txBody>
      </p:sp>
      <p:sp>
        <p:nvSpPr>
          <p:cNvPr id="3" name="Content Placeholder 2">
            <a:extLst>
              <a:ext uri="{FF2B5EF4-FFF2-40B4-BE49-F238E27FC236}">
                <a16:creationId xmlns:a16="http://schemas.microsoft.com/office/drawing/2014/main" id="{9E864489-8DA1-654E-98E7-E458747113DD}"/>
              </a:ext>
            </a:extLst>
          </p:cNvPr>
          <p:cNvSpPr>
            <a:spLocks noGrp="1"/>
          </p:cNvSpPr>
          <p:nvPr>
            <p:ph idx="1"/>
          </p:nvPr>
        </p:nvSpPr>
        <p:spPr/>
        <p:txBody>
          <a:bodyPr/>
          <a:lstStyle/>
          <a:p>
            <a:r>
              <a:rPr lang="en-US" dirty="0"/>
              <a:t>My personal thought on abstract classes are that they are basically interfaces with default implementations.</a:t>
            </a:r>
          </a:p>
          <a:p>
            <a:r>
              <a:rPr lang="en-US" dirty="0"/>
              <a:t>Any class that extends an abstract class has the option of overriding a method, or it can use the default implementation if provided by the abstract class. (This is true for non-abstract classes as well)</a:t>
            </a:r>
          </a:p>
          <a:p>
            <a:endParaRPr lang="en-US" dirty="0"/>
          </a:p>
        </p:txBody>
      </p:sp>
    </p:spTree>
    <p:extLst>
      <p:ext uri="{BB962C8B-B14F-4D97-AF65-F5344CB8AC3E}">
        <p14:creationId xmlns:p14="http://schemas.microsoft.com/office/powerpoint/2010/main" val="472506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7A6EE-BD2C-1F4D-8BB4-72ABBFB61B70}"/>
              </a:ext>
            </a:extLst>
          </p:cNvPr>
          <p:cNvSpPr>
            <a:spLocks noGrp="1"/>
          </p:cNvSpPr>
          <p:nvPr>
            <p:ph type="title"/>
          </p:nvPr>
        </p:nvSpPr>
        <p:spPr/>
        <p:txBody>
          <a:bodyPr/>
          <a:lstStyle/>
          <a:p>
            <a:r>
              <a:rPr lang="en-US" dirty="0"/>
              <a:t>Abstract methods</a:t>
            </a:r>
          </a:p>
        </p:txBody>
      </p:sp>
      <p:sp>
        <p:nvSpPr>
          <p:cNvPr id="3" name="Content Placeholder 2">
            <a:extLst>
              <a:ext uri="{FF2B5EF4-FFF2-40B4-BE49-F238E27FC236}">
                <a16:creationId xmlns:a16="http://schemas.microsoft.com/office/drawing/2014/main" id="{2F74E411-5CA5-BF4B-8731-67B3EC68405D}"/>
              </a:ext>
            </a:extLst>
          </p:cNvPr>
          <p:cNvSpPr>
            <a:spLocks noGrp="1"/>
          </p:cNvSpPr>
          <p:nvPr>
            <p:ph idx="1"/>
          </p:nvPr>
        </p:nvSpPr>
        <p:spPr/>
        <p:txBody>
          <a:bodyPr/>
          <a:lstStyle/>
          <a:p>
            <a:r>
              <a:rPr lang="en-US" dirty="0"/>
              <a:t>Abstract methods are methods that have no implementation, i.e. no code body.</a:t>
            </a:r>
          </a:p>
          <a:p>
            <a:r>
              <a:rPr lang="en-US" dirty="0"/>
              <a:t>E.g. public abstract String noise();</a:t>
            </a:r>
          </a:p>
          <a:p>
            <a:r>
              <a:rPr lang="en-US" dirty="0"/>
              <a:t>Once we make a method abstract, subclasses MUST provide their own implementation of the method. </a:t>
            </a:r>
          </a:p>
          <a:p>
            <a:r>
              <a:rPr lang="en-US" dirty="0"/>
              <a:t>This is exactly the same as providing, interface a method signature in the interface and then implementing the interface. The class that implements the interface MUST provide the implementation for the method.</a:t>
            </a:r>
          </a:p>
        </p:txBody>
      </p:sp>
    </p:spTree>
    <p:extLst>
      <p:ext uri="{BB962C8B-B14F-4D97-AF65-F5344CB8AC3E}">
        <p14:creationId xmlns:p14="http://schemas.microsoft.com/office/powerpoint/2010/main" val="944962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B437-3461-E848-8143-B2B64D8D5346}"/>
              </a:ext>
            </a:extLst>
          </p:cNvPr>
          <p:cNvSpPr>
            <a:spLocks noGrp="1"/>
          </p:cNvSpPr>
          <p:nvPr>
            <p:ph type="title"/>
          </p:nvPr>
        </p:nvSpPr>
        <p:spPr/>
        <p:txBody>
          <a:bodyPr/>
          <a:lstStyle/>
          <a:p>
            <a:r>
              <a:rPr lang="en-US" dirty="0"/>
              <a:t>Data typing (also known as polymorphism)</a:t>
            </a:r>
          </a:p>
        </p:txBody>
      </p:sp>
      <p:sp>
        <p:nvSpPr>
          <p:cNvPr id="3" name="Content Placeholder 2">
            <a:extLst>
              <a:ext uri="{FF2B5EF4-FFF2-40B4-BE49-F238E27FC236}">
                <a16:creationId xmlns:a16="http://schemas.microsoft.com/office/drawing/2014/main" id="{BD3BFE2B-76B6-CB43-A943-FC5AADC45E50}"/>
              </a:ext>
            </a:extLst>
          </p:cNvPr>
          <p:cNvSpPr>
            <a:spLocks noGrp="1"/>
          </p:cNvSpPr>
          <p:nvPr>
            <p:ph idx="1"/>
          </p:nvPr>
        </p:nvSpPr>
        <p:spPr/>
        <p:txBody>
          <a:bodyPr/>
          <a:lstStyle/>
          <a:p>
            <a:r>
              <a:rPr lang="en-US" dirty="0"/>
              <a:t>Since </a:t>
            </a:r>
            <a:r>
              <a:rPr lang="en-US" dirty="0" err="1"/>
              <a:t>HouseCat</a:t>
            </a:r>
            <a:r>
              <a:rPr lang="en-US" dirty="0"/>
              <a:t> is a subclass of cat, this is perfectly legal.</a:t>
            </a:r>
          </a:p>
          <a:p>
            <a:r>
              <a:rPr lang="en-US" dirty="0"/>
              <a:t>Cat suki = new </a:t>
            </a:r>
            <a:r>
              <a:rPr lang="en-US" dirty="0" err="1"/>
              <a:t>HouseCat</a:t>
            </a:r>
            <a:r>
              <a:rPr lang="en-US" dirty="0"/>
              <a:t>("Suki", 8);</a:t>
            </a:r>
          </a:p>
          <a:p>
            <a:r>
              <a:rPr lang="en-US" dirty="0"/>
              <a:t>This is acceptable because a </a:t>
            </a:r>
            <a:r>
              <a:rPr lang="en-US" dirty="0" err="1"/>
              <a:t>HouseCat</a:t>
            </a:r>
            <a:r>
              <a:rPr lang="en-US" dirty="0"/>
              <a:t> </a:t>
            </a:r>
            <a:r>
              <a:rPr lang="en-US" i="1" dirty="0"/>
              <a:t>is a</a:t>
            </a:r>
            <a:r>
              <a:rPr lang="en-US" dirty="0"/>
              <a:t> Cat.</a:t>
            </a:r>
          </a:p>
          <a:p>
            <a:r>
              <a:rPr lang="en-US" dirty="0"/>
              <a:t>If we call a method on suki above, such as noise(), it will call the noise() method of the </a:t>
            </a:r>
            <a:r>
              <a:rPr lang="en-US" dirty="0" err="1"/>
              <a:t>HouseCat</a:t>
            </a:r>
            <a:r>
              <a:rPr lang="en-US" dirty="0"/>
              <a:t> class because even though we declared it as a Cat object, we created an instance of a </a:t>
            </a:r>
            <a:r>
              <a:rPr lang="en-US" dirty="0" err="1"/>
              <a:t>HouseCat</a:t>
            </a:r>
            <a:r>
              <a:rPr lang="en-US" dirty="0"/>
              <a:t> object.</a:t>
            </a:r>
          </a:p>
        </p:txBody>
      </p:sp>
    </p:spTree>
    <p:extLst>
      <p:ext uri="{BB962C8B-B14F-4D97-AF65-F5344CB8AC3E}">
        <p14:creationId xmlns:p14="http://schemas.microsoft.com/office/powerpoint/2010/main" val="3375621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AA3D4-84C1-6B4E-BC24-4C77627290BA}"/>
              </a:ext>
            </a:extLst>
          </p:cNvPr>
          <p:cNvSpPr>
            <a:spLocks noGrp="1"/>
          </p:cNvSpPr>
          <p:nvPr>
            <p:ph type="title"/>
          </p:nvPr>
        </p:nvSpPr>
        <p:spPr/>
        <p:txBody>
          <a:bodyPr/>
          <a:lstStyle/>
          <a:p>
            <a:r>
              <a:rPr lang="en-US" dirty="0"/>
              <a:t>There’s a catch!</a:t>
            </a:r>
          </a:p>
        </p:txBody>
      </p:sp>
      <p:sp>
        <p:nvSpPr>
          <p:cNvPr id="3" name="Content Placeholder 2">
            <a:extLst>
              <a:ext uri="{FF2B5EF4-FFF2-40B4-BE49-F238E27FC236}">
                <a16:creationId xmlns:a16="http://schemas.microsoft.com/office/drawing/2014/main" id="{7C9036F1-7FA5-8C49-8F6A-94A2A237DCA7}"/>
              </a:ext>
            </a:extLst>
          </p:cNvPr>
          <p:cNvSpPr>
            <a:spLocks noGrp="1"/>
          </p:cNvSpPr>
          <p:nvPr>
            <p:ph idx="1"/>
          </p:nvPr>
        </p:nvSpPr>
        <p:spPr>
          <a:xfrm>
            <a:off x="1141412" y="2249487"/>
            <a:ext cx="9905999" cy="4217414"/>
          </a:xfrm>
        </p:spPr>
        <p:txBody>
          <a:bodyPr/>
          <a:lstStyle/>
          <a:p>
            <a:r>
              <a:rPr lang="en-US" dirty="0"/>
              <a:t>There’s a catch to this, however, is that if the method is NOT defined in the Cat class, but IS defined in the </a:t>
            </a:r>
            <a:r>
              <a:rPr lang="en-US" dirty="0" err="1"/>
              <a:t>HouseCat</a:t>
            </a:r>
            <a:r>
              <a:rPr lang="en-US" dirty="0"/>
              <a:t> class, we won’t have access to it unless we declare the object as a </a:t>
            </a:r>
            <a:r>
              <a:rPr lang="en-US" dirty="0" err="1"/>
              <a:t>HouseCat</a:t>
            </a:r>
            <a:r>
              <a:rPr lang="en-US" dirty="0"/>
              <a:t>.</a:t>
            </a:r>
          </a:p>
          <a:p>
            <a:r>
              <a:rPr lang="en-US" dirty="0"/>
              <a:t>// Results in a compiler error, since Cat doesn't have such a method</a:t>
            </a:r>
          </a:p>
          <a:p>
            <a:r>
              <a:rPr lang="en-US" dirty="0" err="1"/>
              <a:t>suki.isSatisfied</a:t>
            </a:r>
            <a:r>
              <a:rPr lang="en-US" dirty="0"/>
              <a:t>();</a:t>
            </a:r>
          </a:p>
          <a:p>
            <a:r>
              <a:rPr lang="en-US" dirty="0"/>
              <a:t>To fix this, just declare suki as a </a:t>
            </a:r>
            <a:r>
              <a:rPr lang="en-US" dirty="0" err="1"/>
              <a:t>HouseCat</a:t>
            </a:r>
            <a:r>
              <a:rPr lang="en-US" dirty="0"/>
              <a:t>: </a:t>
            </a:r>
            <a:r>
              <a:rPr lang="en-US" dirty="0" err="1"/>
              <a:t>HouseCat</a:t>
            </a:r>
            <a:r>
              <a:rPr lang="en-US" dirty="0"/>
              <a:t> suki = new </a:t>
            </a:r>
            <a:r>
              <a:rPr lang="en-US" dirty="0" err="1"/>
              <a:t>HouseCat</a:t>
            </a:r>
            <a:r>
              <a:rPr lang="en-US" dirty="0"/>
              <a:t>(“suki”, 25.5);</a:t>
            </a:r>
          </a:p>
        </p:txBody>
      </p:sp>
    </p:spTree>
    <p:extLst>
      <p:ext uri="{BB962C8B-B14F-4D97-AF65-F5344CB8AC3E}">
        <p14:creationId xmlns:p14="http://schemas.microsoft.com/office/powerpoint/2010/main" val="4117493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D1873-A3A6-9D4E-A753-457D7CD86E93}"/>
              </a:ext>
            </a:extLst>
          </p:cNvPr>
          <p:cNvSpPr>
            <a:spLocks noGrp="1"/>
          </p:cNvSpPr>
          <p:nvPr>
            <p:ph type="title"/>
          </p:nvPr>
        </p:nvSpPr>
        <p:spPr/>
        <p:txBody>
          <a:bodyPr/>
          <a:lstStyle/>
          <a:p>
            <a:r>
              <a:rPr lang="en-US" dirty="0"/>
              <a:t>UML Diagrams</a:t>
            </a:r>
          </a:p>
        </p:txBody>
      </p:sp>
      <p:sp>
        <p:nvSpPr>
          <p:cNvPr id="3" name="Content Placeholder 2">
            <a:extLst>
              <a:ext uri="{FF2B5EF4-FFF2-40B4-BE49-F238E27FC236}">
                <a16:creationId xmlns:a16="http://schemas.microsoft.com/office/drawing/2014/main" id="{9E46EB0E-D8C2-304B-8D8E-A1E34D73AB51}"/>
              </a:ext>
            </a:extLst>
          </p:cNvPr>
          <p:cNvSpPr>
            <a:spLocks noGrp="1"/>
          </p:cNvSpPr>
          <p:nvPr>
            <p:ph idx="1"/>
          </p:nvPr>
        </p:nvSpPr>
        <p:spPr/>
        <p:txBody>
          <a:bodyPr/>
          <a:lstStyle/>
          <a:p>
            <a:r>
              <a:rPr lang="en-US" dirty="0"/>
              <a:t>Unified Modeling Language…</a:t>
            </a:r>
          </a:p>
          <a:p>
            <a:r>
              <a:rPr lang="en-US" dirty="0"/>
              <a:t>UML diagrams are fairly common in industry when designing large applications/solutions.</a:t>
            </a:r>
          </a:p>
          <a:p>
            <a:r>
              <a:rPr lang="en-US" dirty="0"/>
              <a:t>I honestly can’t remember the last time I created a formal UML diagram.</a:t>
            </a:r>
          </a:p>
          <a:p>
            <a:r>
              <a:rPr lang="en-US" dirty="0"/>
              <a:t>The concepts are important and you should be made aware of them!</a:t>
            </a:r>
          </a:p>
        </p:txBody>
      </p:sp>
    </p:spTree>
    <p:extLst>
      <p:ext uri="{BB962C8B-B14F-4D97-AF65-F5344CB8AC3E}">
        <p14:creationId xmlns:p14="http://schemas.microsoft.com/office/powerpoint/2010/main" val="3502714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B113-E7B0-EE44-9911-A359A0F6CB92}"/>
              </a:ext>
            </a:extLst>
          </p:cNvPr>
          <p:cNvSpPr>
            <a:spLocks noGrp="1"/>
          </p:cNvSpPr>
          <p:nvPr>
            <p:ph type="title"/>
          </p:nvPr>
        </p:nvSpPr>
        <p:spPr/>
        <p:txBody>
          <a:bodyPr/>
          <a:lstStyle/>
          <a:p>
            <a:r>
              <a:rPr lang="en-US" dirty="0"/>
              <a:t>Diagramming a class</a:t>
            </a:r>
          </a:p>
        </p:txBody>
      </p:sp>
      <p:sp>
        <p:nvSpPr>
          <p:cNvPr id="3" name="Content Placeholder 2">
            <a:extLst>
              <a:ext uri="{FF2B5EF4-FFF2-40B4-BE49-F238E27FC236}">
                <a16:creationId xmlns:a16="http://schemas.microsoft.com/office/drawing/2014/main" id="{B78EF6E1-2B4C-DC4D-B6F8-5ED6FD9A5391}"/>
              </a:ext>
            </a:extLst>
          </p:cNvPr>
          <p:cNvSpPr>
            <a:spLocks noGrp="1"/>
          </p:cNvSpPr>
          <p:nvPr>
            <p:ph idx="1"/>
          </p:nvPr>
        </p:nvSpPr>
        <p:spPr>
          <a:xfrm>
            <a:off x="1141412" y="2249486"/>
            <a:ext cx="9905999" cy="3897925"/>
          </a:xfrm>
        </p:spPr>
        <p:txBody>
          <a:bodyPr>
            <a:normAutofit/>
          </a:bodyPr>
          <a:lstStyle/>
          <a:p>
            <a:r>
              <a:rPr lang="en-US" dirty="0"/>
              <a:t>Top: Class name</a:t>
            </a:r>
          </a:p>
          <a:p>
            <a:pPr lvl="1"/>
            <a:r>
              <a:rPr lang="en-US" dirty="0"/>
              <a:t>E.g. Student</a:t>
            </a:r>
          </a:p>
          <a:p>
            <a:r>
              <a:rPr lang="en-US" dirty="0"/>
              <a:t>Middle: Fields/Variables and their types (String, </a:t>
            </a:r>
            <a:r>
              <a:rPr lang="en-US" dirty="0" err="1"/>
              <a:t>int</a:t>
            </a:r>
            <a:r>
              <a:rPr lang="en-US" dirty="0"/>
              <a:t>, Boolean, etc.)</a:t>
            </a:r>
          </a:p>
          <a:p>
            <a:pPr lvl="1"/>
            <a:r>
              <a:rPr lang="en-US" dirty="0"/>
              <a:t>E.g. name: String, </a:t>
            </a:r>
            <a:r>
              <a:rPr lang="en-US" dirty="0" err="1"/>
              <a:t>studentId</a:t>
            </a:r>
            <a:r>
              <a:rPr lang="en-US" dirty="0"/>
              <a:t>: </a:t>
            </a:r>
            <a:r>
              <a:rPr lang="en-US" dirty="0" err="1"/>
              <a:t>int</a:t>
            </a:r>
            <a:endParaRPr lang="en-US" dirty="0"/>
          </a:p>
          <a:p>
            <a:r>
              <a:rPr lang="en-US" dirty="0"/>
              <a:t>Bottom: Methods/Functions (</a:t>
            </a:r>
            <a:r>
              <a:rPr lang="en-US" b="1" dirty="0"/>
              <a:t>+</a:t>
            </a:r>
            <a:r>
              <a:rPr lang="en-US" dirty="0"/>
              <a:t> is public, </a:t>
            </a:r>
            <a:r>
              <a:rPr lang="en-US" b="1" dirty="0"/>
              <a:t>-</a:t>
            </a:r>
            <a:r>
              <a:rPr lang="en-US" dirty="0"/>
              <a:t> is private)</a:t>
            </a:r>
          </a:p>
          <a:p>
            <a:pPr lvl="1"/>
            <a:r>
              <a:rPr lang="en-US" dirty="0"/>
              <a:t>+ </a:t>
            </a:r>
            <a:r>
              <a:rPr lang="en-US" dirty="0" err="1"/>
              <a:t>getName</a:t>
            </a:r>
            <a:r>
              <a:rPr lang="en-US" dirty="0"/>
              <a:t>()</a:t>
            </a:r>
          </a:p>
          <a:p>
            <a:pPr lvl="1"/>
            <a:r>
              <a:rPr lang="en-US" dirty="0"/>
              <a:t>+ </a:t>
            </a:r>
            <a:r>
              <a:rPr lang="en-US" dirty="0" err="1"/>
              <a:t>getStudentId</a:t>
            </a:r>
            <a:r>
              <a:rPr lang="en-US" dirty="0"/>
              <a:t>()</a:t>
            </a:r>
          </a:p>
          <a:p>
            <a:pPr lvl="1"/>
            <a:r>
              <a:rPr lang="en-US" dirty="0"/>
              <a:t>- </a:t>
            </a:r>
            <a:r>
              <a:rPr lang="en-US" dirty="0" err="1"/>
              <a:t>calculateGPA</a:t>
            </a:r>
            <a:r>
              <a:rPr lang="en-US" dirty="0"/>
              <a:t>()</a:t>
            </a:r>
          </a:p>
        </p:txBody>
      </p:sp>
    </p:spTree>
    <p:extLst>
      <p:ext uri="{BB962C8B-B14F-4D97-AF65-F5344CB8AC3E}">
        <p14:creationId xmlns:p14="http://schemas.microsoft.com/office/powerpoint/2010/main" val="3212895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A9313-30D7-CA47-998A-05D1F2EE345C}"/>
              </a:ext>
            </a:extLst>
          </p:cNvPr>
          <p:cNvSpPr>
            <a:spLocks noGrp="1"/>
          </p:cNvSpPr>
          <p:nvPr>
            <p:ph type="title"/>
          </p:nvPr>
        </p:nvSpPr>
        <p:spPr/>
        <p:txBody>
          <a:bodyPr/>
          <a:lstStyle/>
          <a:p>
            <a:r>
              <a:rPr lang="en-US" dirty="0"/>
              <a:t>Picture example</a:t>
            </a:r>
          </a:p>
        </p:txBody>
      </p:sp>
      <p:pic>
        <p:nvPicPr>
          <p:cNvPr id="5" name="Content Placeholder 4">
            <a:extLst>
              <a:ext uri="{FF2B5EF4-FFF2-40B4-BE49-F238E27FC236}">
                <a16:creationId xmlns:a16="http://schemas.microsoft.com/office/drawing/2014/main" id="{F9EBECAB-7B7E-2A4B-AEE1-011E02865920}"/>
              </a:ext>
            </a:extLst>
          </p:cNvPr>
          <p:cNvPicPr>
            <a:picLocks noGrp="1" noChangeAspect="1"/>
          </p:cNvPicPr>
          <p:nvPr>
            <p:ph idx="1"/>
          </p:nvPr>
        </p:nvPicPr>
        <p:blipFill>
          <a:blip r:embed="rId2"/>
          <a:stretch>
            <a:fillRect/>
          </a:stretch>
        </p:blipFill>
        <p:spPr>
          <a:xfrm>
            <a:off x="4351662" y="1817783"/>
            <a:ext cx="3470313" cy="4814371"/>
          </a:xfrm>
        </p:spPr>
      </p:pic>
    </p:spTree>
    <p:extLst>
      <p:ext uri="{BB962C8B-B14F-4D97-AF65-F5344CB8AC3E}">
        <p14:creationId xmlns:p14="http://schemas.microsoft.com/office/powerpoint/2010/main" val="1615362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1F15E-E4B6-7945-AA01-4E1E76C57970}"/>
              </a:ext>
            </a:extLst>
          </p:cNvPr>
          <p:cNvSpPr>
            <a:spLocks noGrp="1"/>
          </p:cNvSpPr>
          <p:nvPr>
            <p:ph type="title"/>
          </p:nvPr>
        </p:nvSpPr>
        <p:spPr/>
        <p:txBody>
          <a:bodyPr/>
          <a:lstStyle/>
          <a:p>
            <a:r>
              <a:rPr lang="en-US" dirty="0"/>
              <a:t>Diagramming relationships</a:t>
            </a:r>
          </a:p>
        </p:txBody>
      </p:sp>
      <p:pic>
        <p:nvPicPr>
          <p:cNvPr id="5" name="Content Placeholder 4">
            <a:extLst>
              <a:ext uri="{FF2B5EF4-FFF2-40B4-BE49-F238E27FC236}">
                <a16:creationId xmlns:a16="http://schemas.microsoft.com/office/drawing/2014/main" id="{4DF6AAF3-52CF-9046-B072-88F1BFDF30E5}"/>
              </a:ext>
            </a:extLst>
          </p:cNvPr>
          <p:cNvPicPr>
            <a:picLocks noGrp="1" noChangeAspect="1"/>
          </p:cNvPicPr>
          <p:nvPr>
            <p:ph idx="1"/>
          </p:nvPr>
        </p:nvPicPr>
        <p:blipFill>
          <a:blip r:embed="rId2"/>
          <a:stretch>
            <a:fillRect/>
          </a:stretch>
        </p:blipFill>
        <p:spPr>
          <a:xfrm>
            <a:off x="2731518" y="1883084"/>
            <a:ext cx="6725788" cy="4374497"/>
          </a:xfrm>
        </p:spPr>
      </p:pic>
    </p:spTree>
    <p:extLst>
      <p:ext uri="{BB962C8B-B14F-4D97-AF65-F5344CB8AC3E}">
        <p14:creationId xmlns:p14="http://schemas.microsoft.com/office/powerpoint/2010/main" val="3386658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0569D-9731-C94C-AB79-959FFFDDEB6E}"/>
              </a:ext>
            </a:extLst>
          </p:cNvPr>
          <p:cNvSpPr>
            <a:spLocks noGrp="1"/>
          </p:cNvSpPr>
          <p:nvPr>
            <p:ph type="title"/>
          </p:nvPr>
        </p:nvSpPr>
        <p:spPr/>
        <p:txBody>
          <a:bodyPr/>
          <a:lstStyle/>
          <a:p>
            <a:r>
              <a:rPr lang="en-US" dirty="0"/>
              <a:t>Class 3.6 Recap	</a:t>
            </a:r>
          </a:p>
        </p:txBody>
      </p:sp>
      <p:sp>
        <p:nvSpPr>
          <p:cNvPr id="3" name="Content Placeholder 2">
            <a:extLst>
              <a:ext uri="{FF2B5EF4-FFF2-40B4-BE49-F238E27FC236}">
                <a16:creationId xmlns:a16="http://schemas.microsoft.com/office/drawing/2014/main" id="{AC2D9E62-A31F-7742-8B3A-AD18D11828DF}"/>
              </a:ext>
            </a:extLst>
          </p:cNvPr>
          <p:cNvSpPr>
            <a:spLocks noGrp="1"/>
          </p:cNvSpPr>
          <p:nvPr>
            <p:ph idx="1"/>
          </p:nvPr>
        </p:nvSpPr>
        <p:spPr>
          <a:xfrm>
            <a:off x="1141412" y="2249487"/>
            <a:ext cx="9905999" cy="4085212"/>
          </a:xfrm>
        </p:spPr>
        <p:txBody>
          <a:bodyPr>
            <a:normAutofit/>
          </a:bodyPr>
          <a:lstStyle/>
          <a:p>
            <a:r>
              <a:rPr lang="en-US" dirty="0"/>
              <a:t>Special (Object) methods</a:t>
            </a:r>
          </a:p>
          <a:p>
            <a:pPr lvl="1"/>
            <a:r>
              <a:rPr lang="en-US" dirty="0" err="1"/>
              <a:t>toString</a:t>
            </a:r>
            <a:r>
              <a:rPr lang="en-US" dirty="0"/>
              <a:t>()</a:t>
            </a:r>
          </a:p>
          <a:p>
            <a:pPr lvl="1"/>
            <a:r>
              <a:rPr lang="en-US" dirty="0" err="1"/>
              <a:t>hashcode</a:t>
            </a:r>
            <a:r>
              <a:rPr lang="en-US" dirty="0"/>
              <a:t>()</a:t>
            </a:r>
          </a:p>
          <a:p>
            <a:pPr lvl="1"/>
            <a:r>
              <a:rPr lang="en-US" dirty="0" err="1"/>
              <a:t>getClass</a:t>
            </a:r>
            <a:r>
              <a:rPr lang="en-US" dirty="0"/>
              <a:t>()</a:t>
            </a:r>
          </a:p>
          <a:p>
            <a:pPr lvl="1"/>
            <a:r>
              <a:rPr lang="en-US" dirty="0"/>
              <a:t>clone()</a:t>
            </a:r>
          </a:p>
          <a:p>
            <a:pPr lvl="1"/>
            <a:r>
              <a:rPr lang="en-US" dirty="0"/>
              <a:t>equals()</a:t>
            </a:r>
          </a:p>
          <a:p>
            <a:r>
              <a:rPr lang="en-US" dirty="0"/>
              <a:t>@override annotation</a:t>
            </a:r>
          </a:p>
          <a:p>
            <a:r>
              <a:rPr lang="en-US" dirty="0"/>
              <a:t>Single responsibility principle</a:t>
            </a:r>
          </a:p>
          <a:p>
            <a:endParaRPr lang="en-US" dirty="0"/>
          </a:p>
        </p:txBody>
      </p:sp>
    </p:spTree>
    <p:extLst>
      <p:ext uri="{BB962C8B-B14F-4D97-AF65-F5344CB8AC3E}">
        <p14:creationId xmlns:p14="http://schemas.microsoft.com/office/powerpoint/2010/main" val="3163992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090C2-526F-304D-A5D4-3846299E4636}"/>
              </a:ext>
            </a:extLst>
          </p:cNvPr>
          <p:cNvSpPr>
            <a:spLocks noGrp="1"/>
          </p:cNvSpPr>
          <p:nvPr>
            <p:ph type="title"/>
          </p:nvPr>
        </p:nvSpPr>
        <p:spPr/>
        <p:txBody>
          <a:bodyPr/>
          <a:lstStyle/>
          <a:p>
            <a:r>
              <a:rPr lang="en-US" dirty="0" err="1"/>
              <a:t>Relationsihps</a:t>
            </a:r>
            <a:r>
              <a:rPr lang="en-US" dirty="0"/>
              <a:t> &amp; diagrams</a:t>
            </a:r>
          </a:p>
        </p:txBody>
      </p:sp>
      <p:sp>
        <p:nvSpPr>
          <p:cNvPr id="3" name="Content Placeholder 2">
            <a:extLst>
              <a:ext uri="{FF2B5EF4-FFF2-40B4-BE49-F238E27FC236}">
                <a16:creationId xmlns:a16="http://schemas.microsoft.com/office/drawing/2014/main" id="{73DD2584-5B9C-C54C-B0A5-D72F13C137AB}"/>
              </a:ext>
            </a:extLst>
          </p:cNvPr>
          <p:cNvSpPr>
            <a:spLocks noGrp="1"/>
          </p:cNvSpPr>
          <p:nvPr>
            <p:ph idx="1"/>
          </p:nvPr>
        </p:nvSpPr>
        <p:spPr/>
        <p:txBody>
          <a:bodyPr/>
          <a:lstStyle/>
          <a:p>
            <a:r>
              <a:rPr lang="en-US" dirty="0"/>
              <a:t>A plain, solid line between two classes indicates a one-to-one relationship. For each Student there is ONE Transcript, and a Transcript can be owned by only one Student.</a:t>
            </a:r>
          </a:p>
          <a:p>
            <a:r>
              <a:rPr lang="en-US" dirty="0"/>
              <a:t>A line with an open diamond on the end indicates a one-to-many relationship. Each Transcript has many </a:t>
            </a:r>
            <a:r>
              <a:rPr lang="en-US" dirty="0" err="1"/>
              <a:t>CourseRecord</a:t>
            </a:r>
            <a:r>
              <a:rPr lang="en-US" dirty="0"/>
              <a:t> objects.</a:t>
            </a:r>
          </a:p>
          <a:p>
            <a:r>
              <a:rPr lang="en-US" dirty="0"/>
              <a:t>This is similar to an ERD (entity-relationship diagram) for my DB folks!</a:t>
            </a:r>
          </a:p>
        </p:txBody>
      </p:sp>
    </p:spTree>
    <p:extLst>
      <p:ext uri="{BB962C8B-B14F-4D97-AF65-F5344CB8AC3E}">
        <p14:creationId xmlns:p14="http://schemas.microsoft.com/office/powerpoint/2010/main" val="1172284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7F74-0589-1A4F-B4EE-EE9851C6BF91}"/>
              </a:ext>
            </a:extLst>
          </p:cNvPr>
          <p:cNvSpPr>
            <a:spLocks noGrp="1"/>
          </p:cNvSpPr>
          <p:nvPr>
            <p:ph type="title"/>
          </p:nvPr>
        </p:nvSpPr>
        <p:spPr/>
        <p:txBody>
          <a:bodyPr/>
          <a:lstStyle/>
          <a:p>
            <a:r>
              <a:rPr lang="en-US" dirty="0"/>
              <a:t>Diagramming inheritance</a:t>
            </a:r>
          </a:p>
        </p:txBody>
      </p:sp>
      <p:pic>
        <p:nvPicPr>
          <p:cNvPr id="5" name="Content Placeholder 4">
            <a:extLst>
              <a:ext uri="{FF2B5EF4-FFF2-40B4-BE49-F238E27FC236}">
                <a16:creationId xmlns:a16="http://schemas.microsoft.com/office/drawing/2014/main" id="{EB28BF54-4CDB-9445-8C6A-D28F73BA64CF}"/>
              </a:ext>
            </a:extLst>
          </p:cNvPr>
          <p:cNvPicPr>
            <a:picLocks noGrp="1" noChangeAspect="1"/>
          </p:cNvPicPr>
          <p:nvPr>
            <p:ph idx="1"/>
          </p:nvPr>
        </p:nvPicPr>
        <p:blipFill>
          <a:blip r:embed="rId2"/>
          <a:stretch>
            <a:fillRect/>
          </a:stretch>
        </p:blipFill>
        <p:spPr>
          <a:xfrm>
            <a:off x="3181734" y="1994054"/>
            <a:ext cx="5825356" cy="4142342"/>
          </a:xfrm>
        </p:spPr>
      </p:pic>
    </p:spTree>
    <p:extLst>
      <p:ext uri="{BB962C8B-B14F-4D97-AF65-F5344CB8AC3E}">
        <p14:creationId xmlns:p14="http://schemas.microsoft.com/office/powerpoint/2010/main" val="3989411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2B125-768C-9B4C-943A-0279BDBABE1B}"/>
              </a:ext>
            </a:extLst>
          </p:cNvPr>
          <p:cNvSpPr>
            <a:spLocks noGrp="1"/>
          </p:cNvSpPr>
          <p:nvPr>
            <p:ph type="title"/>
          </p:nvPr>
        </p:nvSpPr>
        <p:spPr/>
        <p:txBody>
          <a:bodyPr/>
          <a:lstStyle/>
          <a:p>
            <a:r>
              <a:rPr lang="en-US" dirty="0"/>
              <a:t>Inheritance &amp; diagrams</a:t>
            </a:r>
          </a:p>
        </p:txBody>
      </p:sp>
      <p:sp>
        <p:nvSpPr>
          <p:cNvPr id="3" name="Content Placeholder 2">
            <a:extLst>
              <a:ext uri="{FF2B5EF4-FFF2-40B4-BE49-F238E27FC236}">
                <a16:creationId xmlns:a16="http://schemas.microsoft.com/office/drawing/2014/main" id="{F3237E3B-EBAC-8845-A544-9C589CD3190A}"/>
              </a:ext>
            </a:extLst>
          </p:cNvPr>
          <p:cNvSpPr>
            <a:spLocks noGrp="1"/>
          </p:cNvSpPr>
          <p:nvPr>
            <p:ph idx="1"/>
          </p:nvPr>
        </p:nvSpPr>
        <p:spPr/>
        <p:txBody>
          <a:bodyPr/>
          <a:lstStyle/>
          <a:p>
            <a:r>
              <a:rPr lang="en-US" dirty="0"/>
              <a:t>A line with an arrow between two classes indicates an inheritance (parent/child) class relationship. </a:t>
            </a:r>
          </a:p>
          <a:p>
            <a:r>
              <a:rPr lang="en-US" dirty="0"/>
              <a:t>This is considered in “is-a” relationship</a:t>
            </a:r>
          </a:p>
          <a:p>
            <a:r>
              <a:rPr lang="en-US" dirty="0"/>
              <a:t>In our example, </a:t>
            </a:r>
            <a:r>
              <a:rPr lang="en-US" dirty="0" err="1"/>
              <a:t>HouseCat</a:t>
            </a:r>
            <a:r>
              <a:rPr lang="en-US" dirty="0"/>
              <a:t> and Tiger “is-a” Cat. </a:t>
            </a:r>
          </a:p>
        </p:txBody>
      </p:sp>
    </p:spTree>
    <p:extLst>
      <p:ext uri="{BB962C8B-B14F-4D97-AF65-F5344CB8AC3E}">
        <p14:creationId xmlns:p14="http://schemas.microsoft.com/office/powerpoint/2010/main" val="4112442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F8E22-BDDA-8542-9A54-E4ABF123F0F6}"/>
              </a:ext>
            </a:extLst>
          </p:cNvPr>
          <p:cNvSpPr>
            <a:spLocks noGrp="1"/>
          </p:cNvSpPr>
          <p:nvPr>
            <p:ph type="title"/>
          </p:nvPr>
        </p:nvSpPr>
        <p:spPr/>
        <p:txBody>
          <a:bodyPr/>
          <a:lstStyle/>
          <a:p>
            <a:r>
              <a:rPr lang="en-US" dirty="0"/>
              <a:t>Next…</a:t>
            </a:r>
          </a:p>
        </p:txBody>
      </p:sp>
      <p:sp>
        <p:nvSpPr>
          <p:cNvPr id="3" name="Content Placeholder 2">
            <a:extLst>
              <a:ext uri="{FF2B5EF4-FFF2-40B4-BE49-F238E27FC236}">
                <a16:creationId xmlns:a16="http://schemas.microsoft.com/office/drawing/2014/main" id="{313A9636-806B-5946-8A4C-11F2C573F1EB}"/>
              </a:ext>
            </a:extLst>
          </p:cNvPr>
          <p:cNvSpPr>
            <a:spLocks noGrp="1"/>
          </p:cNvSpPr>
          <p:nvPr>
            <p:ph idx="1"/>
          </p:nvPr>
        </p:nvSpPr>
        <p:spPr/>
        <p:txBody>
          <a:bodyPr/>
          <a:lstStyle/>
          <a:p>
            <a:r>
              <a:rPr lang="en-US" dirty="0"/>
              <a:t>Quiz time studio!</a:t>
            </a:r>
          </a:p>
          <a:p>
            <a:r>
              <a:rPr lang="en-US" dirty="0">
                <a:hlinkClick r:id="rId2"/>
              </a:rPr>
              <a:t>https://education.launchcode.org/skills-back-end-java/studios/quiz-time/</a:t>
            </a:r>
            <a:endParaRPr lang="en-US" dirty="0"/>
          </a:p>
          <a:p>
            <a:endParaRPr lang="en-US" dirty="0"/>
          </a:p>
          <a:p>
            <a:r>
              <a:rPr lang="en-US" dirty="0"/>
              <a:t>Twist: I’ve been asked to provide a solution for this studio, as such, I will be working on this studio alongside you today and will gladly go over my solution with whoever would like </a:t>
            </a:r>
            <a:r>
              <a:rPr lang="en-US" dirty="0">
                <a:sym typeface="Wingdings" pitchFamily="2" charset="2"/>
              </a:rPr>
              <a:t></a:t>
            </a:r>
            <a:endParaRPr lang="en-US" dirty="0"/>
          </a:p>
        </p:txBody>
      </p:sp>
    </p:spTree>
    <p:extLst>
      <p:ext uri="{BB962C8B-B14F-4D97-AF65-F5344CB8AC3E}">
        <p14:creationId xmlns:p14="http://schemas.microsoft.com/office/powerpoint/2010/main" val="1736064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98BEA-12E6-6947-A466-CA1239F3E1A0}"/>
              </a:ext>
            </a:extLst>
          </p:cNvPr>
          <p:cNvSpPr>
            <a:spLocks noGrp="1"/>
          </p:cNvSpPr>
          <p:nvPr>
            <p:ph type="title"/>
          </p:nvPr>
        </p:nvSpPr>
        <p:spPr/>
        <p:txBody>
          <a:bodyPr/>
          <a:lstStyle/>
          <a:p>
            <a:r>
              <a:rPr lang="en-US" dirty="0"/>
              <a:t>Extending</a:t>
            </a:r>
          </a:p>
        </p:txBody>
      </p:sp>
      <p:sp>
        <p:nvSpPr>
          <p:cNvPr id="3" name="Content Placeholder 2">
            <a:extLst>
              <a:ext uri="{FF2B5EF4-FFF2-40B4-BE49-F238E27FC236}">
                <a16:creationId xmlns:a16="http://schemas.microsoft.com/office/drawing/2014/main" id="{02E48765-31DD-2B42-90D5-E40B8463EBC9}"/>
              </a:ext>
            </a:extLst>
          </p:cNvPr>
          <p:cNvSpPr>
            <a:spLocks noGrp="1"/>
          </p:cNvSpPr>
          <p:nvPr>
            <p:ph idx="1"/>
          </p:nvPr>
        </p:nvSpPr>
        <p:spPr/>
        <p:txBody>
          <a:bodyPr/>
          <a:lstStyle/>
          <a:p>
            <a:r>
              <a:rPr lang="en-US" dirty="0"/>
              <a:t>Inheritance in Java is very similar to the same concept in Python.</a:t>
            </a:r>
          </a:p>
          <a:p>
            <a:r>
              <a:rPr lang="en-US" dirty="0"/>
              <a:t>We extend another class to inherit its data and behaviors (that is, fields, properties, and methods)</a:t>
            </a:r>
          </a:p>
          <a:p>
            <a:r>
              <a:rPr lang="en-US" dirty="0"/>
              <a:t>In Java, we use the EXTENDS keyword to extend an existing class (inherit from)</a:t>
            </a:r>
          </a:p>
          <a:p>
            <a:endParaRPr lang="en-US" dirty="0"/>
          </a:p>
        </p:txBody>
      </p:sp>
    </p:spTree>
    <p:extLst>
      <p:ext uri="{BB962C8B-B14F-4D97-AF65-F5344CB8AC3E}">
        <p14:creationId xmlns:p14="http://schemas.microsoft.com/office/powerpoint/2010/main" val="1912852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3B42-5E87-CD4B-9803-254345C9E187}"/>
              </a:ext>
            </a:extLst>
          </p:cNvPr>
          <p:cNvSpPr>
            <a:spLocks noGrp="1"/>
          </p:cNvSpPr>
          <p:nvPr>
            <p:ph type="title"/>
          </p:nvPr>
        </p:nvSpPr>
        <p:spPr/>
        <p:txBody>
          <a:bodyPr/>
          <a:lstStyle/>
          <a:p>
            <a:r>
              <a:rPr lang="en-US" dirty="0"/>
              <a:t>Cat example</a:t>
            </a:r>
          </a:p>
        </p:txBody>
      </p:sp>
      <p:sp>
        <p:nvSpPr>
          <p:cNvPr id="3" name="Content Placeholder 2">
            <a:extLst>
              <a:ext uri="{FF2B5EF4-FFF2-40B4-BE49-F238E27FC236}">
                <a16:creationId xmlns:a16="http://schemas.microsoft.com/office/drawing/2014/main" id="{FE6EE6A5-AFF2-334E-8FA2-916B5939B5A0}"/>
              </a:ext>
            </a:extLst>
          </p:cNvPr>
          <p:cNvSpPr>
            <a:spLocks noGrp="1"/>
          </p:cNvSpPr>
          <p:nvPr>
            <p:ph idx="1"/>
          </p:nvPr>
        </p:nvSpPr>
        <p:spPr>
          <a:xfrm>
            <a:off x="1141412" y="2249486"/>
            <a:ext cx="9905999" cy="4316567"/>
          </a:xfrm>
        </p:spPr>
        <p:txBody>
          <a:bodyPr>
            <a:normAutofit fontScale="85000" lnSpcReduction="10000"/>
          </a:bodyPr>
          <a:lstStyle/>
          <a:p>
            <a:r>
              <a:rPr lang="en-US" dirty="0"/>
              <a:t>public class Cat { </a:t>
            </a:r>
          </a:p>
          <a:p>
            <a:pPr lvl="1"/>
            <a:r>
              <a:rPr lang="en-US" dirty="0"/>
              <a:t>// ...code for the Cat class... </a:t>
            </a:r>
          </a:p>
          <a:p>
            <a:r>
              <a:rPr lang="en-US" dirty="0"/>
              <a:t>} </a:t>
            </a:r>
          </a:p>
          <a:p>
            <a:r>
              <a:rPr lang="en-US" dirty="0"/>
              <a:t>public class </a:t>
            </a:r>
            <a:r>
              <a:rPr lang="en-US" dirty="0" err="1"/>
              <a:t>HouseCat</a:t>
            </a:r>
            <a:r>
              <a:rPr lang="en-US" dirty="0"/>
              <a:t> extends Cat { </a:t>
            </a:r>
          </a:p>
          <a:p>
            <a:pPr lvl="1"/>
            <a:r>
              <a:rPr lang="en-US" dirty="0"/>
              <a:t>// ...code for the </a:t>
            </a:r>
            <a:r>
              <a:rPr lang="en-US" dirty="0" err="1"/>
              <a:t>HouseCat</a:t>
            </a:r>
            <a:r>
              <a:rPr lang="en-US" dirty="0"/>
              <a:t> class... </a:t>
            </a:r>
          </a:p>
          <a:p>
            <a:r>
              <a:rPr lang="en-US" dirty="0"/>
              <a:t>}</a:t>
            </a:r>
          </a:p>
          <a:p>
            <a:r>
              <a:rPr lang="en-US" dirty="0"/>
              <a:t>In this example the class </a:t>
            </a:r>
            <a:r>
              <a:rPr lang="en-US" dirty="0" err="1"/>
              <a:t>HouseCat</a:t>
            </a:r>
            <a:r>
              <a:rPr lang="en-US" dirty="0"/>
              <a:t> would have access to all (except private) fields, methods, </a:t>
            </a:r>
            <a:r>
              <a:rPr lang="en-US" dirty="0" err="1"/>
              <a:t>etc</a:t>
            </a:r>
            <a:r>
              <a:rPr lang="en-US" dirty="0"/>
              <a:t> in the Cat class.</a:t>
            </a:r>
          </a:p>
          <a:p>
            <a:r>
              <a:rPr lang="en-US" dirty="0"/>
              <a:t>In other words: we say that </a:t>
            </a:r>
            <a:r>
              <a:rPr lang="en-US" dirty="0" err="1"/>
              <a:t>HouseCat</a:t>
            </a:r>
            <a:r>
              <a:rPr lang="en-US" dirty="0"/>
              <a:t> is a subclass, derived class, or child class of Cat, and we say that Cat is the superclass, base class, or parent class of </a:t>
            </a:r>
            <a:r>
              <a:rPr lang="en-US" dirty="0" err="1"/>
              <a:t>HouseCat</a:t>
            </a:r>
            <a:endParaRPr lang="en-US" dirty="0"/>
          </a:p>
        </p:txBody>
      </p:sp>
    </p:spTree>
    <p:extLst>
      <p:ext uri="{BB962C8B-B14F-4D97-AF65-F5344CB8AC3E}">
        <p14:creationId xmlns:p14="http://schemas.microsoft.com/office/powerpoint/2010/main" val="3933497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8E4A7-F454-E747-A790-FE93591ABF67}"/>
              </a:ext>
            </a:extLst>
          </p:cNvPr>
          <p:cNvSpPr>
            <a:spLocks noGrp="1"/>
          </p:cNvSpPr>
          <p:nvPr>
            <p:ph type="title"/>
          </p:nvPr>
        </p:nvSpPr>
        <p:spPr/>
        <p:txBody>
          <a:bodyPr/>
          <a:lstStyle/>
          <a:p>
            <a:r>
              <a:rPr lang="en-US" dirty="0"/>
              <a:t>Class extending in java (inheritance)	</a:t>
            </a:r>
          </a:p>
        </p:txBody>
      </p:sp>
      <p:sp>
        <p:nvSpPr>
          <p:cNvPr id="3" name="Content Placeholder 2">
            <a:extLst>
              <a:ext uri="{FF2B5EF4-FFF2-40B4-BE49-F238E27FC236}">
                <a16:creationId xmlns:a16="http://schemas.microsoft.com/office/drawing/2014/main" id="{3709C0C7-58FE-5142-86B6-6C976F4BFC27}"/>
              </a:ext>
            </a:extLst>
          </p:cNvPr>
          <p:cNvSpPr>
            <a:spLocks noGrp="1"/>
          </p:cNvSpPr>
          <p:nvPr>
            <p:ph idx="1"/>
          </p:nvPr>
        </p:nvSpPr>
        <p:spPr/>
        <p:txBody>
          <a:bodyPr>
            <a:normAutofit lnSpcReduction="10000"/>
          </a:bodyPr>
          <a:lstStyle/>
          <a:p>
            <a:r>
              <a:rPr lang="en-US" dirty="0"/>
              <a:t>Note: In Java, you can only extend (subclass, </a:t>
            </a:r>
            <a:r>
              <a:rPr lang="en-US" dirty="0" err="1"/>
              <a:t>etc</a:t>
            </a:r>
            <a:r>
              <a:rPr lang="en-US" dirty="0"/>
              <a:t>) one class.</a:t>
            </a:r>
          </a:p>
          <a:p>
            <a:r>
              <a:rPr lang="en-US" dirty="0"/>
              <a:t>Inheritance is a useful mechanism for sharing data and behavior between related classes, and it effectively creates hierarchies of classes that have more and more specialized behavior as you go from base class to subclass.</a:t>
            </a:r>
          </a:p>
          <a:p>
            <a:r>
              <a:rPr lang="en-US" dirty="0"/>
              <a:t>Even though you can only extend one class, you can create a hierarchy by extending one class that extends another class that extends another class… etc. etc.</a:t>
            </a:r>
            <a:br>
              <a:rPr lang="en-US" dirty="0"/>
            </a:br>
            <a:endParaRPr lang="en-US" dirty="0"/>
          </a:p>
        </p:txBody>
      </p:sp>
    </p:spTree>
    <p:extLst>
      <p:ext uri="{BB962C8B-B14F-4D97-AF65-F5344CB8AC3E}">
        <p14:creationId xmlns:p14="http://schemas.microsoft.com/office/powerpoint/2010/main" val="592411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640B4-4331-9D48-B689-BEF4902B9EE6}"/>
              </a:ext>
            </a:extLst>
          </p:cNvPr>
          <p:cNvSpPr>
            <a:spLocks noGrp="1"/>
          </p:cNvSpPr>
          <p:nvPr>
            <p:ph type="title"/>
          </p:nvPr>
        </p:nvSpPr>
        <p:spPr/>
        <p:txBody>
          <a:bodyPr/>
          <a:lstStyle/>
          <a:p>
            <a:r>
              <a:rPr lang="en-US" dirty="0"/>
              <a:t>Multiple inheritance diagram/example</a:t>
            </a:r>
          </a:p>
        </p:txBody>
      </p:sp>
      <p:pic>
        <p:nvPicPr>
          <p:cNvPr id="5" name="Content Placeholder 4">
            <a:extLst>
              <a:ext uri="{FF2B5EF4-FFF2-40B4-BE49-F238E27FC236}">
                <a16:creationId xmlns:a16="http://schemas.microsoft.com/office/drawing/2014/main" id="{B402BF04-9AB3-7540-9066-0E7D7126423D}"/>
              </a:ext>
            </a:extLst>
          </p:cNvPr>
          <p:cNvPicPr>
            <a:picLocks noGrp="1" noChangeAspect="1"/>
          </p:cNvPicPr>
          <p:nvPr>
            <p:ph idx="1"/>
          </p:nvPr>
        </p:nvPicPr>
        <p:blipFill>
          <a:blip r:embed="rId2"/>
          <a:stretch>
            <a:fillRect/>
          </a:stretch>
        </p:blipFill>
        <p:spPr>
          <a:xfrm>
            <a:off x="2445745" y="2249488"/>
            <a:ext cx="7171980" cy="4250464"/>
          </a:xfrm>
        </p:spPr>
      </p:pic>
    </p:spTree>
    <p:extLst>
      <p:ext uri="{BB962C8B-B14F-4D97-AF65-F5344CB8AC3E}">
        <p14:creationId xmlns:p14="http://schemas.microsoft.com/office/powerpoint/2010/main" val="3462712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70A2-21AE-094B-9D61-FC3124B1B274}"/>
              </a:ext>
            </a:extLst>
          </p:cNvPr>
          <p:cNvSpPr>
            <a:spLocks noGrp="1"/>
          </p:cNvSpPr>
          <p:nvPr>
            <p:ph type="title"/>
          </p:nvPr>
        </p:nvSpPr>
        <p:spPr/>
        <p:txBody>
          <a:bodyPr/>
          <a:lstStyle/>
          <a:p>
            <a:r>
              <a:rPr lang="en-US" dirty="0"/>
              <a:t>Constructors in subclasses</a:t>
            </a:r>
          </a:p>
        </p:txBody>
      </p:sp>
      <p:sp>
        <p:nvSpPr>
          <p:cNvPr id="3" name="Content Placeholder 2">
            <a:extLst>
              <a:ext uri="{FF2B5EF4-FFF2-40B4-BE49-F238E27FC236}">
                <a16:creationId xmlns:a16="http://schemas.microsoft.com/office/drawing/2014/main" id="{6F179EBA-F758-BB48-BD6E-832F1A5903F3}"/>
              </a:ext>
            </a:extLst>
          </p:cNvPr>
          <p:cNvSpPr>
            <a:spLocks noGrp="1"/>
          </p:cNvSpPr>
          <p:nvPr>
            <p:ph idx="1"/>
          </p:nvPr>
        </p:nvSpPr>
        <p:spPr/>
        <p:txBody>
          <a:bodyPr>
            <a:normAutofit fontScale="85000" lnSpcReduction="20000"/>
          </a:bodyPr>
          <a:lstStyle/>
          <a:p>
            <a:r>
              <a:rPr lang="en-US" dirty="0"/>
              <a:t>When extending a parent class, the child (or subclass) must call the constructor of the parent class </a:t>
            </a:r>
            <a:r>
              <a:rPr lang="en-US" u="sng" dirty="0"/>
              <a:t>if it’s defined</a:t>
            </a:r>
            <a:r>
              <a:rPr lang="en-US" dirty="0"/>
              <a:t>.</a:t>
            </a:r>
          </a:p>
          <a:p>
            <a:r>
              <a:rPr lang="en-US" dirty="0"/>
              <a:t>This is accomplished via the SUPER keyword.</a:t>
            </a:r>
          </a:p>
          <a:p>
            <a:r>
              <a:rPr lang="en-US" dirty="0"/>
              <a:t>In our </a:t>
            </a:r>
            <a:r>
              <a:rPr lang="en-US" dirty="0" err="1"/>
              <a:t>HouseCat</a:t>
            </a:r>
            <a:r>
              <a:rPr lang="en-US" dirty="0"/>
              <a:t> class example:</a:t>
            </a:r>
          </a:p>
          <a:p>
            <a:r>
              <a:rPr lang="en-US" dirty="0"/>
              <a:t>public </a:t>
            </a:r>
            <a:r>
              <a:rPr lang="en-US" dirty="0" err="1"/>
              <a:t>HouseCat</a:t>
            </a:r>
            <a:r>
              <a:rPr lang="en-US" dirty="0"/>
              <a:t>(String name, double weight) { </a:t>
            </a:r>
          </a:p>
          <a:p>
            <a:pPr lvl="1"/>
            <a:r>
              <a:rPr lang="en-US" b="1" dirty="0"/>
              <a:t>super(weight); </a:t>
            </a:r>
          </a:p>
          <a:p>
            <a:pPr lvl="1"/>
            <a:r>
              <a:rPr lang="en-US" dirty="0" err="1"/>
              <a:t>this.name</a:t>
            </a:r>
            <a:r>
              <a:rPr lang="en-US" dirty="0"/>
              <a:t> = name; </a:t>
            </a:r>
          </a:p>
          <a:p>
            <a:r>
              <a:rPr lang="en-US" dirty="0"/>
              <a:t>}</a:t>
            </a:r>
          </a:p>
          <a:p>
            <a:r>
              <a:rPr lang="en-US" dirty="0"/>
              <a:t>The super(weight) call is actually calling the constructor in the Cat parent class!</a:t>
            </a:r>
          </a:p>
        </p:txBody>
      </p:sp>
    </p:spTree>
    <p:extLst>
      <p:ext uri="{BB962C8B-B14F-4D97-AF65-F5344CB8AC3E}">
        <p14:creationId xmlns:p14="http://schemas.microsoft.com/office/powerpoint/2010/main" val="908602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A5F06-C527-C841-9E40-F5B1462453E2}"/>
              </a:ext>
            </a:extLst>
          </p:cNvPr>
          <p:cNvSpPr>
            <a:spLocks noGrp="1"/>
          </p:cNvSpPr>
          <p:nvPr>
            <p:ph type="title"/>
          </p:nvPr>
        </p:nvSpPr>
        <p:spPr/>
        <p:txBody>
          <a:bodyPr/>
          <a:lstStyle/>
          <a:p>
            <a:r>
              <a:rPr lang="en-US" dirty="0"/>
              <a:t>Overriding (again)</a:t>
            </a:r>
          </a:p>
        </p:txBody>
      </p:sp>
      <p:sp>
        <p:nvSpPr>
          <p:cNvPr id="3" name="Content Placeholder 2">
            <a:extLst>
              <a:ext uri="{FF2B5EF4-FFF2-40B4-BE49-F238E27FC236}">
                <a16:creationId xmlns:a16="http://schemas.microsoft.com/office/drawing/2014/main" id="{A58FA69E-FB64-8947-9927-4BCE7C9950D2}"/>
              </a:ext>
            </a:extLst>
          </p:cNvPr>
          <p:cNvSpPr>
            <a:spLocks noGrp="1"/>
          </p:cNvSpPr>
          <p:nvPr>
            <p:ph idx="1"/>
          </p:nvPr>
        </p:nvSpPr>
        <p:spPr>
          <a:xfrm>
            <a:off x="1141412" y="2249487"/>
            <a:ext cx="9905999" cy="4041144"/>
          </a:xfrm>
        </p:spPr>
        <p:txBody>
          <a:bodyPr>
            <a:normAutofit fontScale="92500" lnSpcReduction="10000"/>
          </a:bodyPr>
          <a:lstStyle/>
          <a:p>
            <a:r>
              <a:rPr lang="en-US" dirty="0"/>
              <a:t>We talked about using the @override annotation to override the behavior of the default methods in the Object class (</a:t>
            </a:r>
            <a:r>
              <a:rPr lang="en-US" dirty="0" err="1"/>
              <a:t>toString</a:t>
            </a:r>
            <a:r>
              <a:rPr lang="en-US" dirty="0"/>
              <a:t>, </a:t>
            </a:r>
            <a:r>
              <a:rPr lang="en-US" dirty="0" err="1"/>
              <a:t>hashcode</a:t>
            </a:r>
            <a:r>
              <a:rPr lang="en-US" dirty="0"/>
              <a:t>, </a:t>
            </a:r>
            <a:r>
              <a:rPr lang="en-US" dirty="0" err="1"/>
              <a:t>etc</a:t>
            </a:r>
            <a:r>
              <a:rPr lang="en-US" dirty="0"/>
              <a:t>).</a:t>
            </a:r>
          </a:p>
          <a:p>
            <a:r>
              <a:rPr lang="en-US" dirty="0"/>
              <a:t>This annotation can also be used to override methods of parent classes.</a:t>
            </a:r>
          </a:p>
          <a:p>
            <a:r>
              <a:rPr lang="en-US" dirty="0"/>
              <a:t>For example, our Cat class has a method called noise(), we can also have a method in our </a:t>
            </a:r>
            <a:r>
              <a:rPr lang="en-US" dirty="0" err="1"/>
              <a:t>HouseCat</a:t>
            </a:r>
            <a:r>
              <a:rPr lang="en-US" dirty="0"/>
              <a:t> class called noise() as well!</a:t>
            </a:r>
          </a:p>
          <a:p>
            <a:r>
              <a:rPr lang="en-US" dirty="0"/>
              <a:t>@Override </a:t>
            </a:r>
          </a:p>
          <a:p>
            <a:r>
              <a:rPr lang="en-US" dirty="0"/>
              <a:t>public String noise() { </a:t>
            </a:r>
          </a:p>
          <a:p>
            <a:pPr lvl="1"/>
            <a:r>
              <a:rPr lang="en-US" dirty="0"/>
              <a:t>return "Hello, my name is " + Name + "!"; </a:t>
            </a:r>
          </a:p>
          <a:p>
            <a:r>
              <a:rPr lang="en-US" dirty="0"/>
              <a:t>}</a:t>
            </a:r>
          </a:p>
        </p:txBody>
      </p:sp>
    </p:spTree>
    <p:extLst>
      <p:ext uri="{BB962C8B-B14F-4D97-AF65-F5344CB8AC3E}">
        <p14:creationId xmlns:p14="http://schemas.microsoft.com/office/powerpoint/2010/main" val="3495444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166A1-535C-7549-9737-B398DBE69804}"/>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id="{923AC9F6-448E-6C48-8C34-893DEAB01678}"/>
              </a:ext>
            </a:extLst>
          </p:cNvPr>
          <p:cNvSpPr>
            <a:spLocks noGrp="1"/>
          </p:cNvSpPr>
          <p:nvPr>
            <p:ph idx="1"/>
          </p:nvPr>
        </p:nvSpPr>
        <p:spPr/>
        <p:txBody>
          <a:bodyPr/>
          <a:lstStyle/>
          <a:p>
            <a:r>
              <a:rPr lang="en-US" dirty="0"/>
              <a:t>The @Override annotation is </a:t>
            </a:r>
            <a:r>
              <a:rPr lang="en-US" u="sng" dirty="0"/>
              <a:t>not</a:t>
            </a:r>
            <a:r>
              <a:rPr lang="en-US" dirty="0"/>
              <a:t> required, but it can prevent unintentional errors, and makes it clear when reading your code what you intended to do.</a:t>
            </a:r>
          </a:p>
          <a:p>
            <a:r>
              <a:rPr lang="en-US" dirty="0"/>
              <a:t>Even though your code will still work, it will be beyond confusing to other developers if you have two methods in classes that inherit from each other that do not have the @override annotation.</a:t>
            </a:r>
            <a:br>
              <a:rPr lang="en-US" dirty="0"/>
            </a:br>
            <a:endParaRPr lang="en-US" dirty="0"/>
          </a:p>
        </p:txBody>
      </p:sp>
    </p:spTree>
    <p:extLst>
      <p:ext uri="{BB962C8B-B14F-4D97-AF65-F5344CB8AC3E}">
        <p14:creationId xmlns:p14="http://schemas.microsoft.com/office/powerpoint/2010/main" val="36756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{D51997FF-2CA3-7E4A-889B-E5BE78327B97}tf10001122</Template>
  <TotalTime>1811</TotalTime>
  <Words>1043</Words>
  <Application>Microsoft Macintosh PowerPoint</Application>
  <PresentationFormat>Widescreen</PresentationFormat>
  <Paragraphs>108</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Tw Cen MT</vt:lpstr>
      <vt:lpstr>Circuit</vt:lpstr>
      <vt:lpstr>Class 3.7 – Inheritance &amp; Diagrams</vt:lpstr>
      <vt:lpstr>Class 3.6 Recap </vt:lpstr>
      <vt:lpstr>Extending</vt:lpstr>
      <vt:lpstr>Cat example</vt:lpstr>
      <vt:lpstr>Class extending in java (inheritance) </vt:lpstr>
      <vt:lpstr>Multiple inheritance diagram/example</vt:lpstr>
      <vt:lpstr>Constructors in subclasses</vt:lpstr>
      <vt:lpstr>Overriding (again)</vt:lpstr>
      <vt:lpstr>Note…</vt:lpstr>
      <vt:lpstr>Overriding continued…</vt:lpstr>
      <vt:lpstr>Abstract classes</vt:lpstr>
      <vt:lpstr>Abstract classes</vt:lpstr>
      <vt:lpstr>Abstract methods</vt:lpstr>
      <vt:lpstr>Data typing (also known as polymorphism)</vt:lpstr>
      <vt:lpstr>There’s a catch!</vt:lpstr>
      <vt:lpstr>UML Diagrams</vt:lpstr>
      <vt:lpstr>Diagramming a class</vt:lpstr>
      <vt:lpstr>Picture example</vt:lpstr>
      <vt:lpstr>Diagramming relationships</vt:lpstr>
      <vt:lpstr>Relationsihps &amp; diagrams</vt:lpstr>
      <vt:lpstr>Diagramming inheritance</vt:lpstr>
      <vt:lpstr>Inheritance &amp; diagrams</vt:lpstr>
      <vt:lpstr>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3.7 – Encapsulating behavior</dc:title>
  <dc:creator>Hank DeDona</dc:creator>
  <cp:lastModifiedBy>Hank DeDona</cp:lastModifiedBy>
  <cp:revision>74</cp:revision>
  <dcterms:created xsi:type="dcterms:W3CDTF">2019-01-06T19:03:20Z</dcterms:created>
  <dcterms:modified xsi:type="dcterms:W3CDTF">2019-01-08T01:15:19Z</dcterms:modified>
</cp:coreProperties>
</file>