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431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outlineViewPr>
    <p:cViewPr>
      <p:scale>
        <a:sx n="33" d="100"/>
        <a:sy n="33" d="100"/>
      </p:scale>
      <p:origin x="0" y="-209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48221-BD09-3E4E-B0A2-CC710C0B1D3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851-00EF-BC44-BBDD-B99ABDE9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851-00EF-BC44-BBDD-B99ABDE9E0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skills-back-end-java/assignments/techjobs-console/" TargetMode="External"/><Relationship Id="rId2" Type="http://schemas.openxmlformats.org/officeDocument/2006/relationships/hyperlink" Target="https://education.launchcode.org/skills-back-end-java/studios/counting-characte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7DD3-C708-1048-9EA3-6A087BDAF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 3.2 – Control flow &amp;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042A3-069F-4A48-947B-15BFEBEC5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Class 3.2 – 12/6/2018</a:t>
            </a:r>
          </a:p>
          <a:p>
            <a:pPr algn="ctr"/>
            <a:r>
              <a:rPr lang="en-US" dirty="0"/>
              <a:t>Instructor: Hank </a:t>
            </a:r>
            <a:r>
              <a:rPr lang="en-US" dirty="0" err="1"/>
              <a:t>dedona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3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11D4-A0E7-F841-8CBC-C4571F17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7738-71B5-8747-9304-71EBA735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(start clause; stop clause; step clause) { </a:t>
            </a:r>
          </a:p>
          <a:p>
            <a:pPr lvl="1"/>
            <a:r>
              <a:rPr lang="en-US" dirty="0"/>
              <a:t>statement1 </a:t>
            </a:r>
          </a:p>
          <a:p>
            <a:pPr lvl="1"/>
            <a:r>
              <a:rPr lang="en-US" dirty="0"/>
              <a:t>statement2</a:t>
            </a:r>
          </a:p>
          <a:p>
            <a:pPr lvl="1"/>
            <a:r>
              <a:rPr lang="en-US" dirty="0"/>
              <a:t>...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This is for loop in Java is equivalent to a for loop with range(</a:t>
            </a:r>
            <a:r>
              <a:rPr lang="en-US" dirty="0" err="1"/>
              <a:t>start,stop,step</a:t>
            </a:r>
            <a:r>
              <a:rPr lang="en-US" dirty="0"/>
              <a:t>) in Python.</a:t>
            </a:r>
          </a:p>
        </p:txBody>
      </p:sp>
    </p:spTree>
    <p:extLst>
      <p:ext uri="{BB962C8B-B14F-4D97-AF65-F5344CB8AC3E}">
        <p14:creationId xmlns:p14="http://schemas.microsoft.com/office/powerpoint/2010/main" val="163043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D6FF-9B5A-FC41-9C94-56BCBBAC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continued -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20AF-AE7A-7E45-B039-1AF91D91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9986"/>
            <a:ext cx="9905999" cy="4289496"/>
          </a:xfrm>
        </p:spPr>
        <p:txBody>
          <a:bodyPr>
            <a:normAutofit/>
          </a:bodyPr>
          <a:lstStyle/>
          <a:p>
            <a:r>
              <a:rPr lang="en-US" dirty="0"/>
              <a:t>Loops don’t have to increment, they can decrement as well.</a:t>
            </a:r>
          </a:p>
          <a:p>
            <a:r>
              <a:rPr lang="en-US" dirty="0"/>
              <a:t>Python for loop that starts at 100 and decrements by 5 to 0: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range(100,-1,-5): </a:t>
            </a:r>
          </a:p>
          <a:p>
            <a:pPr lvl="1"/>
            <a:r>
              <a:rPr lang="en-US" dirty="0"/>
              <a:t>print I</a:t>
            </a:r>
          </a:p>
          <a:p>
            <a:r>
              <a:rPr lang="en-US" dirty="0"/>
              <a:t>Java equivalent:</a:t>
            </a:r>
          </a:p>
          <a:p>
            <a:r>
              <a:rPr lang="nn-NO" dirty="0"/>
              <a:t>for (</a:t>
            </a:r>
            <a:r>
              <a:rPr lang="nn-NO" dirty="0" err="1"/>
              <a:t>int</a:t>
            </a:r>
            <a:r>
              <a:rPr lang="nn-NO" dirty="0"/>
              <a:t> i = 100; i &gt;= 0; i -= 5) { </a:t>
            </a:r>
          </a:p>
          <a:p>
            <a:pPr lvl="1"/>
            <a:r>
              <a:rPr lang="nn-NO" dirty="0" err="1"/>
              <a:t>System.out.println</a:t>
            </a:r>
            <a:r>
              <a:rPr lang="nn-NO" dirty="0"/>
              <a:t>(i); </a:t>
            </a:r>
          </a:p>
          <a:p>
            <a:r>
              <a:rPr lang="nn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9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992-42AF-CC4A-A9DD-1DEB703C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BBEC-202E-2D48-8720-0A3FDC28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1682"/>
            <a:ext cx="9905999" cy="45830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Instead of using an iterator (e.g. </a:t>
            </a:r>
            <a:r>
              <a:rPr lang="en-US" dirty="0" err="1"/>
              <a:t>i</a:t>
            </a:r>
            <a:r>
              <a:rPr lang="en-US" dirty="0"/>
              <a:t>) to work through a collection (list, </a:t>
            </a:r>
            <a:r>
              <a:rPr lang="en-US" dirty="0" err="1"/>
              <a:t>etc</a:t>
            </a:r>
            <a:r>
              <a:rPr lang="en-US" dirty="0"/>
              <a:t>), you can use a for-each loop. </a:t>
            </a:r>
          </a:p>
          <a:p>
            <a:r>
              <a:rPr lang="en-US" dirty="0"/>
              <a:t>Python:</a:t>
            </a:r>
          </a:p>
          <a:p>
            <a:r>
              <a:rPr lang="nn-NO" dirty="0" err="1"/>
              <a:t>nums</a:t>
            </a:r>
            <a:r>
              <a:rPr lang="nn-NO" dirty="0"/>
              <a:t> = [1, 1, 2, 3, 5, 8, 13, 21] </a:t>
            </a:r>
          </a:p>
          <a:p>
            <a:r>
              <a:rPr lang="nn-NO" dirty="0"/>
              <a:t>for i in </a:t>
            </a:r>
            <a:r>
              <a:rPr lang="nn-NO" dirty="0" err="1"/>
              <a:t>nums</a:t>
            </a:r>
            <a:r>
              <a:rPr lang="nn-NO" dirty="0"/>
              <a:t>: </a:t>
            </a:r>
          </a:p>
          <a:p>
            <a:pPr lvl="1"/>
            <a:r>
              <a:rPr lang="nn-NO" dirty="0" err="1"/>
              <a:t>print</a:t>
            </a:r>
            <a:r>
              <a:rPr lang="nn-NO" dirty="0"/>
              <a:t> i</a:t>
            </a:r>
          </a:p>
          <a:p>
            <a:r>
              <a:rPr lang="nn-NO" dirty="0"/>
              <a:t>Java </a:t>
            </a:r>
            <a:r>
              <a:rPr lang="nn-NO" dirty="0" err="1"/>
              <a:t>equivalent</a:t>
            </a:r>
            <a:r>
              <a:rPr lang="nn-NO" dirty="0"/>
              <a:t>: </a:t>
            </a:r>
          </a:p>
          <a:p>
            <a:r>
              <a:rPr lang="nn-NO" dirty="0"/>
              <a:t>for(</a:t>
            </a:r>
            <a:r>
              <a:rPr lang="nn-NO" dirty="0" err="1"/>
              <a:t>int</a:t>
            </a:r>
            <a:r>
              <a:rPr lang="nn-NO" dirty="0"/>
              <a:t> i : </a:t>
            </a:r>
            <a:r>
              <a:rPr lang="nn-NO" dirty="0" err="1"/>
              <a:t>nums</a:t>
            </a:r>
            <a:r>
              <a:rPr lang="nn-NO" dirty="0"/>
              <a:t>) { </a:t>
            </a:r>
          </a:p>
          <a:p>
            <a:pPr lvl="1"/>
            <a:r>
              <a:rPr lang="nn-NO" dirty="0" err="1"/>
              <a:t>System.out.println</a:t>
            </a:r>
            <a:r>
              <a:rPr lang="nn-NO" dirty="0"/>
              <a:t>(i); 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Note: </a:t>
            </a:r>
            <a:r>
              <a:rPr lang="nn-NO" dirty="0" err="1"/>
              <a:t>You’re</a:t>
            </a:r>
            <a:r>
              <a:rPr lang="nn-NO" dirty="0"/>
              <a:t> </a:t>
            </a:r>
            <a:r>
              <a:rPr lang="nn-NO" dirty="0" err="1"/>
              <a:t>required</a:t>
            </a:r>
            <a:r>
              <a:rPr lang="nn-NO" dirty="0"/>
              <a:t> to provide </a:t>
            </a:r>
            <a:r>
              <a:rPr lang="nn-NO" dirty="0" err="1"/>
              <a:t>the</a:t>
            </a:r>
            <a:r>
              <a:rPr lang="nn-NO" dirty="0"/>
              <a:t> type (in </a:t>
            </a:r>
            <a:r>
              <a:rPr lang="nn-NO" dirty="0" err="1"/>
              <a:t>this</a:t>
            </a:r>
            <a:r>
              <a:rPr lang="nn-NO" dirty="0"/>
              <a:t> </a:t>
            </a:r>
            <a:r>
              <a:rPr lang="nn-NO" dirty="0" err="1"/>
              <a:t>example</a:t>
            </a:r>
            <a:r>
              <a:rPr lang="nn-NO" dirty="0"/>
              <a:t> </a:t>
            </a:r>
            <a:r>
              <a:rPr lang="nn-NO" dirty="0" err="1"/>
              <a:t>int</a:t>
            </a:r>
            <a:r>
              <a:rPr lang="nn-NO" dirty="0"/>
              <a:t>) in </a:t>
            </a:r>
            <a:r>
              <a:rPr lang="nn-NO" dirty="0" err="1"/>
              <a:t>the</a:t>
            </a:r>
            <a:r>
              <a:rPr lang="nn-NO" dirty="0"/>
              <a:t> for-</a:t>
            </a:r>
            <a:r>
              <a:rPr lang="nn-NO" dirty="0" err="1"/>
              <a:t>each</a:t>
            </a:r>
            <a:r>
              <a:rPr lang="nn-NO" dirty="0"/>
              <a:t>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2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4AA1-B3F3-0641-AF0C-E3EA3B48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03F3-863F-5D4F-A2B6-45F2A851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766"/>
            <a:ext cx="9905999" cy="44327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Python and Java while loops are very similar.</a:t>
            </a:r>
          </a:p>
          <a:p>
            <a:r>
              <a:rPr lang="en-US" dirty="0"/>
              <a:t>Python: </a:t>
            </a:r>
          </a:p>
          <a:p>
            <a:r>
              <a:rPr lang="en-US" dirty="0"/>
              <a:t>while condition: </a:t>
            </a:r>
          </a:p>
          <a:p>
            <a:pPr lvl="1"/>
            <a:r>
              <a:rPr lang="en-US" dirty="0"/>
              <a:t>statement1 </a:t>
            </a:r>
          </a:p>
          <a:p>
            <a:pPr lvl="1"/>
            <a:r>
              <a:rPr lang="en-US" dirty="0"/>
              <a:t>statement2</a:t>
            </a:r>
          </a:p>
          <a:p>
            <a:r>
              <a:rPr lang="en-US" dirty="0"/>
              <a:t>Java:</a:t>
            </a:r>
          </a:p>
          <a:p>
            <a:r>
              <a:rPr lang="en-US" dirty="0"/>
              <a:t>while (condition) { </a:t>
            </a:r>
          </a:p>
          <a:p>
            <a:pPr lvl="1"/>
            <a:r>
              <a:rPr lang="en-US" dirty="0"/>
              <a:t>statement1 </a:t>
            </a:r>
          </a:p>
          <a:p>
            <a:pPr lvl="1"/>
            <a:r>
              <a:rPr lang="en-US" dirty="0"/>
              <a:t>statement2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Only differences are the required parenthesis and curly braces, everything else is the same!</a:t>
            </a:r>
          </a:p>
        </p:txBody>
      </p:sp>
    </p:spTree>
    <p:extLst>
      <p:ext uri="{BB962C8B-B14F-4D97-AF65-F5344CB8AC3E}">
        <p14:creationId xmlns:p14="http://schemas.microsoft.com/office/powerpoint/2010/main" val="110286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9AC5-4752-6745-BC35-A26BD822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6ECD-C5D4-994B-AF6B-54907CF6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7952"/>
            <a:ext cx="9905999" cy="4142341"/>
          </a:xfrm>
        </p:spPr>
        <p:txBody>
          <a:bodyPr>
            <a:normAutofit/>
          </a:bodyPr>
          <a:lstStyle/>
          <a:p>
            <a:r>
              <a:rPr lang="en-US" dirty="0"/>
              <a:t>Do/while loops in Java are very similar to Python.</a:t>
            </a:r>
          </a:p>
          <a:p>
            <a:r>
              <a:rPr lang="en-US" dirty="0"/>
              <a:t>Java:</a:t>
            </a:r>
          </a:p>
          <a:p>
            <a:r>
              <a:rPr lang="en-US" dirty="0"/>
              <a:t>do { </a:t>
            </a:r>
          </a:p>
          <a:p>
            <a:pPr lvl="1"/>
            <a:r>
              <a:rPr lang="en-US" dirty="0"/>
              <a:t>statement1 </a:t>
            </a:r>
          </a:p>
          <a:p>
            <a:pPr lvl="1"/>
            <a:r>
              <a:rPr lang="en-US" dirty="0"/>
              <a:t>statement2 </a:t>
            </a:r>
          </a:p>
          <a:p>
            <a:pPr lvl="1"/>
            <a:r>
              <a:rPr lang="en-US" dirty="0"/>
              <a:t>... </a:t>
            </a:r>
          </a:p>
          <a:p>
            <a:r>
              <a:rPr lang="en-US" dirty="0"/>
              <a:t>} while (condition);</a:t>
            </a:r>
          </a:p>
          <a:p>
            <a:r>
              <a:rPr lang="en-US" dirty="0"/>
              <a:t>Only difference is that the loop is guaranteed to run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171079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D44F-D44F-D24F-A6C0-3AF311E8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A115-5CE0-9C44-B415-C0394151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instances where you may want to terminate a loop if a given condition is met. </a:t>
            </a:r>
          </a:p>
          <a:p>
            <a:r>
              <a:rPr lang="en-US" dirty="0"/>
              <a:t> In these instances, the </a:t>
            </a:r>
            <a:r>
              <a:rPr lang="en-US" b="1" u="sng" dirty="0"/>
              <a:t>break</a:t>
            </a:r>
            <a:r>
              <a:rPr lang="en-US" dirty="0"/>
              <a:t> statement comes in handy. </a:t>
            </a:r>
          </a:p>
          <a:p>
            <a:r>
              <a:rPr lang="en-US" dirty="0"/>
              <a:t> If you want to loop through an array of integers searching for a given integer and you want to quit the loop once that number is found, use a break.</a:t>
            </a:r>
          </a:p>
        </p:txBody>
      </p:sp>
    </p:spTree>
    <p:extLst>
      <p:ext uri="{BB962C8B-B14F-4D97-AF65-F5344CB8AC3E}">
        <p14:creationId xmlns:p14="http://schemas.microsoft.com/office/powerpoint/2010/main" val="409305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475F-5C5C-6F49-A2CF-A2D05F27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5B35-36DA-1748-B4F2-1E8C5B14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0834"/>
            <a:ext cx="9905999" cy="4388647"/>
          </a:xfrm>
        </p:spPr>
        <p:txBody>
          <a:bodyPr>
            <a:normAutofit fontScale="92500" lnSpcReduction="10000"/>
          </a:bodyPr>
          <a:lstStyle/>
          <a:p>
            <a:r>
              <a:rPr lang="fr" dirty="0" err="1"/>
              <a:t>int</a:t>
            </a:r>
            <a:r>
              <a:rPr lang="fr" dirty="0"/>
              <a:t>[] </a:t>
            </a:r>
            <a:r>
              <a:rPr lang="fr" dirty="0" err="1"/>
              <a:t>someInts</a:t>
            </a:r>
            <a:r>
              <a:rPr lang="fr" dirty="0"/>
              <a:t> = {1, 10, 2, 3, 5, 8, 10};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oneInt</a:t>
            </a:r>
            <a:r>
              <a:rPr lang="en-US" dirty="0"/>
              <a:t> : </a:t>
            </a:r>
            <a:r>
              <a:rPr lang="en-US" dirty="0" err="1"/>
              <a:t>someInts</a:t>
            </a:r>
            <a:r>
              <a:rPr lang="en-US" dirty="0"/>
              <a:t>) { 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oneInt</a:t>
            </a:r>
            <a:r>
              <a:rPr lang="en-US" dirty="0"/>
              <a:t> == 10) { 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("Found it!"); </a:t>
            </a:r>
          </a:p>
          <a:p>
            <a:pPr lvl="2"/>
            <a:r>
              <a:rPr lang="en-US" dirty="0"/>
              <a:t>break; </a:t>
            </a:r>
          </a:p>
          <a:p>
            <a:pPr lvl="1"/>
            <a:r>
              <a:rPr lang="en-US" dirty="0"/>
              <a:t>}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This example will only print 10 </a:t>
            </a:r>
            <a:r>
              <a:rPr lang="en-US" b="1" dirty="0"/>
              <a:t>once</a:t>
            </a:r>
            <a:r>
              <a:rPr lang="en-US" dirty="0"/>
              <a:t> as it will break out of the loop once it finds it. Without the break, we would print 10 </a:t>
            </a:r>
            <a:r>
              <a:rPr lang="en-US" b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If you have </a:t>
            </a:r>
            <a:r>
              <a:rPr lang="en-US" b="1" dirty="0"/>
              <a:t>nested loops</a:t>
            </a:r>
            <a:r>
              <a:rPr lang="en-US" dirty="0"/>
              <a:t> the break will only escape the inner loop, not the outer.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1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A8CD-29E6-8946-AA09-72C4DE6C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53A0-4216-C643-B538-22D1FB60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Continue is like break, however, instead of terminating the entire loop, it only terminates the </a:t>
            </a:r>
            <a:r>
              <a:rPr lang="en-US" b="1" u="sng" dirty="0"/>
              <a:t>current</a:t>
            </a:r>
            <a:r>
              <a:rPr lang="en-US" dirty="0"/>
              <a:t> iteration.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oneInt</a:t>
            </a:r>
            <a:r>
              <a:rPr lang="en-US" dirty="0"/>
              <a:t> : </a:t>
            </a:r>
            <a:r>
              <a:rPr lang="en-US" dirty="0" err="1"/>
              <a:t>someInts</a:t>
            </a:r>
            <a:r>
              <a:rPr lang="en-US" dirty="0"/>
              <a:t>) { 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oneInt</a:t>
            </a:r>
            <a:r>
              <a:rPr lang="en-US" dirty="0"/>
              <a:t> == 10) { 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("Found it!"); </a:t>
            </a:r>
          </a:p>
          <a:p>
            <a:pPr lvl="2"/>
            <a:r>
              <a:rPr lang="en-US" dirty="0"/>
              <a:t>continue; </a:t>
            </a:r>
          </a:p>
          <a:p>
            <a:pPr lvl="1"/>
            <a:r>
              <a:rPr lang="en-US" dirty="0"/>
              <a:t>} 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("Not here");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Without the </a:t>
            </a:r>
            <a:r>
              <a:rPr lang="en-US" b="1" dirty="0"/>
              <a:t>continue</a:t>
            </a:r>
            <a:r>
              <a:rPr lang="en-US" dirty="0"/>
              <a:t> keyword, the loop would print “Found it!” and “Not here” when 10 was present in the array of </a:t>
            </a:r>
            <a:r>
              <a:rPr lang="en-US" dirty="0" err="1"/>
              <a:t>someInts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46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D0BB-44F7-014A-A5D7-AF5E7FC6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2295-894F-F54A-BDFC-B44761F9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in Python, Java has collections to store multiple of the same type of object. </a:t>
            </a:r>
          </a:p>
          <a:p>
            <a:r>
              <a:rPr lang="en-US" dirty="0"/>
              <a:t>Linear data structures: lists, queues, stacks, etc.</a:t>
            </a:r>
          </a:p>
          <a:p>
            <a:r>
              <a:rPr lang="en-US" dirty="0"/>
              <a:t>Non-linear data structures: maps, trees,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5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A640-E049-0343-A268-E5F832C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0378-DB80-1D42-BE16-B18F8B9A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4902"/>
            <a:ext cx="9905999" cy="4344580"/>
          </a:xfrm>
        </p:spPr>
        <p:txBody>
          <a:bodyPr>
            <a:normAutofit/>
          </a:bodyPr>
          <a:lstStyle/>
          <a:p>
            <a:r>
              <a:rPr lang="en-US" dirty="0"/>
              <a:t>In Java, Arrays and </a:t>
            </a:r>
            <a:r>
              <a:rPr lang="en-US" dirty="0" err="1"/>
              <a:t>ArrayLists</a:t>
            </a:r>
            <a:r>
              <a:rPr lang="en-US" dirty="0"/>
              <a:t> are both linear data structures used to store data. </a:t>
            </a:r>
          </a:p>
          <a:p>
            <a:r>
              <a:rPr lang="en-US" dirty="0"/>
              <a:t>Differences in declaration:</a:t>
            </a:r>
          </a:p>
          <a:p>
            <a:r>
              <a:rPr lang="en-US" dirty="0"/>
              <a:t>Array of </a:t>
            </a:r>
            <a:r>
              <a:rPr lang="en-US" dirty="0" err="1"/>
              <a:t>ints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r>
              <a:rPr lang="en-US" dirty="0" err="1"/>
              <a:t>ArrayList</a:t>
            </a:r>
            <a:r>
              <a:rPr lang="en-US" dirty="0"/>
              <a:t> of </a:t>
            </a:r>
            <a:r>
              <a:rPr lang="en-US" dirty="0" err="1"/>
              <a:t>ints</a:t>
            </a:r>
            <a:r>
              <a:rPr lang="en-US" dirty="0"/>
              <a:t>: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nums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Things to note:</a:t>
            </a:r>
          </a:p>
          <a:p>
            <a:pPr lvl="1"/>
            <a:r>
              <a:rPr lang="en-US" dirty="0"/>
              <a:t>Arrays need a pre-determined size known ahead of time, array lists don’t.</a:t>
            </a:r>
          </a:p>
          <a:p>
            <a:pPr lvl="1"/>
            <a:r>
              <a:rPr lang="en-US" dirty="0" err="1"/>
              <a:t>ArrayLists</a:t>
            </a:r>
            <a:r>
              <a:rPr lang="en-US" dirty="0"/>
              <a:t> can keep growing as you add items to it.</a:t>
            </a:r>
          </a:p>
        </p:txBody>
      </p:sp>
    </p:spTree>
    <p:extLst>
      <p:ext uri="{BB962C8B-B14F-4D97-AF65-F5344CB8AC3E}">
        <p14:creationId xmlns:p14="http://schemas.microsoft.com/office/powerpoint/2010/main" val="209129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684D-1251-AD4F-A442-B1D660E2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3.1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DA43-77A3-9744-98D9-CE1B657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6143"/>
            <a:ext cx="9905999" cy="3995058"/>
          </a:xfrm>
        </p:spPr>
        <p:txBody>
          <a:bodyPr/>
          <a:lstStyle/>
          <a:p>
            <a:r>
              <a:rPr lang="en-US" dirty="0"/>
              <a:t>Hello world example – public static void main 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Static vs dynamic typing (type safety, yay!)</a:t>
            </a:r>
          </a:p>
          <a:p>
            <a:r>
              <a:rPr lang="en-US" dirty="0"/>
              <a:t>Strings and primitives (</a:t>
            </a:r>
            <a:r>
              <a:rPr lang="en-US" dirty="0" err="1"/>
              <a:t>int</a:t>
            </a:r>
            <a:r>
              <a:rPr lang="en-US" dirty="0"/>
              <a:t>, double, char,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r>
              <a:rPr lang="en-US" dirty="0"/>
              <a:t>Variable declaration: String message = “Hello, world”;</a:t>
            </a:r>
          </a:p>
          <a:p>
            <a:r>
              <a:rPr lang="en-US" dirty="0"/>
              <a:t>I/O and Scanner – Scanner in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dirty="0"/>
              <a:t>Arrays –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myNumbers</a:t>
            </a:r>
            <a:r>
              <a:rPr lang="en-US" dirty="0"/>
              <a:t> = {1,2,3,4,5};</a:t>
            </a:r>
          </a:p>
          <a:p>
            <a:r>
              <a:rPr lang="en-US" dirty="0"/>
              <a:t>Static vs. non-static (regular) methods</a:t>
            </a:r>
          </a:p>
        </p:txBody>
      </p:sp>
    </p:spTree>
    <p:extLst>
      <p:ext uri="{BB962C8B-B14F-4D97-AF65-F5344CB8AC3E}">
        <p14:creationId xmlns:p14="http://schemas.microsoft.com/office/powerpoint/2010/main" val="177665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7724-F7F8-4641-8299-E07E756B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ADBFA-C7C4-3D4A-B5E2-51089DFB4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4901" y="1718631"/>
            <a:ext cx="8042313" cy="4726236"/>
          </a:xfrm>
        </p:spPr>
      </p:pic>
    </p:spTree>
    <p:extLst>
      <p:ext uri="{BB962C8B-B14F-4D97-AF65-F5344CB8AC3E}">
        <p14:creationId xmlns:p14="http://schemas.microsoft.com/office/powerpoint/2010/main" val="292649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F15A-3788-0241-B209-6673898A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Hashmaps</a:t>
            </a:r>
            <a:r>
              <a:rPr lang="en-US" dirty="0"/>
              <a:t>: Key/value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AECE-BF57-D34F-8D1B-DF7959D1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4054"/>
            <a:ext cx="9905999" cy="4245428"/>
          </a:xfrm>
        </p:spPr>
        <p:txBody>
          <a:bodyPr>
            <a:normAutofit/>
          </a:bodyPr>
          <a:lstStyle/>
          <a:p>
            <a:r>
              <a:rPr lang="en-US" dirty="0" err="1"/>
              <a:t>HashMaps</a:t>
            </a:r>
            <a:r>
              <a:rPr lang="en-US" dirty="0"/>
              <a:t> are a type of Map in Java used to store key/value data.</a:t>
            </a:r>
          </a:p>
          <a:p>
            <a:r>
              <a:rPr lang="en-US" dirty="0"/>
              <a:t>Similar to Dictionaries in Python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HashMap&lt;String, Double&gt; students = new HashMap&lt;&gt;();</a:t>
            </a:r>
          </a:p>
          <a:p>
            <a:r>
              <a:rPr lang="en-US" dirty="0"/>
              <a:t>This creates a new HashMap with a key of String and a value of Double.</a:t>
            </a:r>
          </a:p>
          <a:p>
            <a:r>
              <a:rPr lang="en-US" dirty="0"/>
              <a:t>To add a value to the map for ”Billy” as the key and 3.5 as the value:</a:t>
            </a:r>
          </a:p>
          <a:p>
            <a:pPr lvl="1"/>
            <a:r>
              <a:rPr lang="en-US" dirty="0" err="1"/>
              <a:t>students.put</a:t>
            </a:r>
            <a:r>
              <a:rPr lang="en-US" dirty="0"/>
              <a:t>(“Billy”, 3.5);</a:t>
            </a:r>
          </a:p>
        </p:txBody>
      </p:sp>
    </p:spTree>
    <p:extLst>
      <p:ext uri="{BB962C8B-B14F-4D97-AF65-F5344CB8AC3E}">
        <p14:creationId xmlns:p14="http://schemas.microsoft.com/office/powerpoint/2010/main" val="1783951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E918-E545-664F-8119-B42AE8E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47E14-7E6D-584C-A03D-3D3A0601C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104" y="1707614"/>
            <a:ext cx="7425367" cy="4715220"/>
          </a:xfrm>
        </p:spPr>
      </p:pic>
    </p:spTree>
    <p:extLst>
      <p:ext uri="{BB962C8B-B14F-4D97-AF65-F5344CB8AC3E}">
        <p14:creationId xmlns:p14="http://schemas.microsoft.com/office/powerpoint/2010/main" val="720847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56E3-C02A-3A48-89E9-A0200DC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8875-7EC0-9345-96AC-BB5C3A03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studio counting characters: </a:t>
            </a:r>
          </a:p>
          <a:p>
            <a:r>
              <a:rPr lang="en-US" dirty="0">
                <a:hlinkClick r:id="rId2"/>
              </a:rPr>
              <a:t>https://education.launchcode.org/skills-back-end-java/studios/counting-characters/</a:t>
            </a:r>
            <a:endParaRPr lang="en-US" dirty="0"/>
          </a:p>
          <a:p>
            <a:r>
              <a:rPr lang="en-US" dirty="0"/>
              <a:t>Begin assignment tech jobs console app:</a:t>
            </a:r>
          </a:p>
          <a:p>
            <a:r>
              <a:rPr lang="en-US" dirty="0">
                <a:hlinkClick r:id="rId3"/>
              </a:rPr>
              <a:t>https://education.launchcode.org/skills-back-end-java/assignments/techjobs-console/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1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ADC0-D372-B44F-814E-3715E0A0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(if’s)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3B31-D04D-6649-8A73-9ABD4284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in Python and Java are very similar. In Python we have three patterns.</a:t>
            </a:r>
          </a:p>
          <a:p>
            <a:r>
              <a:rPr lang="en-US" dirty="0"/>
              <a:t>If statement – if (condition == true) </a:t>
            </a:r>
          </a:p>
          <a:p>
            <a:r>
              <a:rPr lang="en-US" dirty="0"/>
              <a:t>If </a:t>
            </a:r>
            <a:r>
              <a:rPr lang="en-US" dirty="0" err="1"/>
              <a:t>elseif</a:t>
            </a:r>
            <a:r>
              <a:rPr lang="en-US" dirty="0"/>
              <a:t> statement – if (condition == true) else if (</a:t>
            </a:r>
            <a:r>
              <a:rPr lang="en-US" dirty="0" err="1"/>
              <a:t>otherCondition</a:t>
            </a:r>
            <a:r>
              <a:rPr lang="en-US" dirty="0"/>
              <a:t> == true)</a:t>
            </a:r>
          </a:p>
          <a:p>
            <a:r>
              <a:rPr lang="en-US" dirty="0"/>
              <a:t>If else statement – if (condition == true) else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2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647B-B8CB-0445-A19E-A982D7F5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if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178E-CFA0-CB4C-9BDD-B02B4004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(condition) { </a:t>
            </a:r>
          </a:p>
          <a:p>
            <a:pPr lvl="2"/>
            <a:r>
              <a:rPr lang="en-US" dirty="0"/>
              <a:t>statement1 </a:t>
            </a:r>
          </a:p>
          <a:p>
            <a:pPr lvl="2"/>
            <a:r>
              <a:rPr lang="en-US" dirty="0"/>
              <a:t>statement2 </a:t>
            </a:r>
          </a:p>
          <a:p>
            <a:pPr lvl="2"/>
            <a:r>
              <a:rPr lang="en-US" dirty="0"/>
              <a:t>... 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Once again, you can see that in Java the curly braces, rather than indentation, define a block. In Java, the parentheses around the condition are </a:t>
            </a:r>
            <a:r>
              <a:rPr lang="en-US" b="1" u="sng" dirty="0"/>
              <a:t>required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7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3ADE-264F-9C4C-BCC5-DFE1B561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Else IF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162B-1AF9-904F-B5A3-66CFC032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(grade &lt; 60) { 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('F’); </a:t>
            </a:r>
          </a:p>
          <a:p>
            <a:r>
              <a:rPr lang="en-US" dirty="0"/>
              <a:t>} else if (grade &lt; 70) { 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('D’);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Instead of </a:t>
            </a:r>
            <a:r>
              <a:rPr lang="en-US" dirty="0" err="1"/>
              <a:t>elif</a:t>
            </a:r>
            <a:r>
              <a:rPr lang="en-US" dirty="0"/>
              <a:t> in python you spell out else if Java</a:t>
            </a:r>
          </a:p>
        </p:txBody>
      </p:sp>
    </p:spTree>
    <p:extLst>
      <p:ext uri="{BB962C8B-B14F-4D97-AF65-F5344CB8AC3E}">
        <p14:creationId xmlns:p14="http://schemas.microsoft.com/office/powerpoint/2010/main" val="281365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65F0-F53C-E343-9BE5-DE607C4B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else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A08D-62BF-AD4C-B4F2-E2C5FA94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(condition) { </a:t>
            </a:r>
          </a:p>
          <a:p>
            <a:pPr lvl="1"/>
            <a:r>
              <a:rPr lang="en-US" dirty="0"/>
              <a:t>statement1 </a:t>
            </a:r>
          </a:p>
          <a:p>
            <a:pPr lvl="1"/>
            <a:r>
              <a:rPr lang="en-US" dirty="0"/>
              <a:t>statement2 </a:t>
            </a:r>
          </a:p>
          <a:p>
            <a:pPr lvl="1"/>
            <a:r>
              <a:rPr lang="en-US" dirty="0"/>
              <a:t>... </a:t>
            </a:r>
          </a:p>
          <a:p>
            <a:r>
              <a:rPr lang="en-US" dirty="0"/>
              <a:t>} else { </a:t>
            </a:r>
          </a:p>
          <a:p>
            <a:pPr lvl="1"/>
            <a:r>
              <a:rPr lang="en-US" dirty="0"/>
              <a:t>statement1</a:t>
            </a:r>
          </a:p>
          <a:p>
            <a:pPr lvl="1"/>
            <a:r>
              <a:rPr lang="en-US" dirty="0"/>
              <a:t>Statement2</a:t>
            </a:r>
          </a:p>
          <a:p>
            <a:pPr lvl="1"/>
            <a:r>
              <a:rPr lang="en-US" dirty="0"/>
              <a:t> ...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As you can see an else has no parenthesis like an else if in Java, but still </a:t>
            </a:r>
            <a:r>
              <a:rPr lang="en-US" b="1" dirty="0"/>
              <a:t>requires</a:t>
            </a:r>
            <a:r>
              <a:rPr lang="en-US" dirty="0"/>
              <a:t> curly brackets.</a:t>
            </a:r>
          </a:p>
        </p:txBody>
      </p:sp>
    </p:spTree>
    <p:extLst>
      <p:ext uri="{BB962C8B-B14F-4D97-AF65-F5344CB8AC3E}">
        <p14:creationId xmlns:p14="http://schemas.microsoft.com/office/powerpoint/2010/main" val="150176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458C-3B89-8E4E-8E2D-A9614249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DBCD-E629-7A46-8ED3-3821E4B2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2530"/>
            <a:ext cx="9905999" cy="46821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switch statement is similar to an if/else if if you had a number of else if’s.</a:t>
            </a:r>
          </a:p>
          <a:p>
            <a:r>
              <a:rPr lang="en-US" dirty="0"/>
              <a:t>switch (</a:t>
            </a:r>
            <a:r>
              <a:rPr lang="en-US" dirty="0" err="1"/>
              <a:t>dayNum</a:t>
            </a:r>
            <a:r>
              <a:rPr lang="en-US" dirty="0"/>
              <a:t>) {</a:t>
            </a:r>
          </a:p>
          <a:p>
            <a:r>
              <a:rPr lang="en-US" dirty="0"/>
              <a:t>case 0: </a:t>
            </a:r>
          </a:p>
          <a:p>
            <a:pPr lvl="1"/>
            <a:r>
              <a:rPr lang="en-US" dirty="0"/>
              <a:t>day = "Sunday"; </a:t>
            </a:r>
          </a:p>
          <a:p>
            <a:pPr lvl="1"/>
            <a:r>
              <a:rPr lang="en-US" dirty="0"/>
              <a:t>break; </a:t>
            </a:r>
          </a:p>
          <a:p>
            <a:r>
              <a:rPr lang="en-US" dirty="0"/>
              <a:t>case 1: </a:t>
            </a:r>
          </a:p>
          <a:p>
            <a:pPr lvl="1"/>
            <a:r>
              <a:rPr lang="en-US" dirty="0"/>
              <a:t>day = "Monday"; </a:t>
            </a:r>
          </a:p>
          <a:p>
            <a:pPr lvl="1"/>
            <a:r>
              <a:rPr lang="en-US" dirty="0"/>
              <a:t>break; </a:t>
            </a:r>
          </a:p>
          <a:p>
            <a:r>
              <a:rPr lang="en-US" dirty="0"/>
              <a:t>default: // in this example, this block runs if none of the above blocks match </a:t>
            </a:r>
          </a:p>
          <a:p>
            <a:pPr lvl="1"/>
            <a:r>
              <a:rPr lang="en-US" dirty="0"/>
              <a:t>day = "</a:t>
            </a:r>
            <a:r>
              <a:rPr lang="en-US" dirty="0" err="1"/>
              <a:t>Int</a:t>
            </a:r>
            <a:r>
              <a:rPr lang="en-US" dirty="0"/>
              <a:t> does not correspond to a day of the week"; </a:t>
            </a:r>
          </a:p>
          <a:p>
            <a:r>
              <a:rPr lang="en-US" dirty="0"/>
              <a:t>}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74125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2B72-105F-7B47-A7AD-A21E64B2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0003-6C77-BD4E-927D-20B95D66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 the switch statement takes in a </a:t>
            </a:r>
            <a:r>
              <a:rPr lang="en-US" dirty="0" err="1"/>
              <a:t>dayNum</a:t>
            </a:r>
            <a:r>
              <a:rPr lang="en-US" dirty="0"/>
              <a:t> as an integer. The cases are the possible values.</a:t>
            </a:r>
          </a:p>
          <a:p>
            <a:pPr lvl="1"/>
            <a:r>
              <a:rPr lang="en-US" dirty="0"/>
              <a:t>E.g. If </a:t>
            </a:r>
            <a:r>
              <a:rPr lang="en-US" dirty="0" err="1"/>
              <a:t>dayNum</a:t>
            </a:r>
            <a:r>
              <a:rPr lang="en-US" dirty="0"/>
              <a:t> = 1, then day = “Monday”</a:t>
            </a:r>
          </a:p>
          <a:p>
            <a:pPr lvl="1"/>
            <a:r>
              <a:rPr lang="en-US" dirty="0"/>
              <a:t>E.g. if </a:t>
            </a:r>
            <a:r>
              <a:rPr lang="en-US" dirty="0" err="1"/>
              <a:t>dayNum</a:t>
            </a:r>
            <a:r>
              <a:rPr lang="en-US" dirty="0"/>
              <a:t> = 9, then day = “</a:t>
            </a:r>
            <a:r>
              <a:rPr lang="en-US" dirty="0" err="1"/>
              <a:t>int</a:t>
            </a:r>
            <a:r>
              <a:rPr lang="en-US" dirty="0"/>
              <a:t> does not correspond to a day of the week”</a:t>
            </a:r>
          </a:p>
          <a:p>
            <a:r>
              <a:rPr lang="en-US" dirty="0"/>
              <a:t>Breaks in the case statement prevent the subsequent case statement from executing.</a:t>
            </a:r>
          </a:p>
          <a:p>
            <a:r>
              <a:rPr lang="en-US" dirty="0"/>
              <a:t>The default block executes when </a:t>
            </a:r>
            <a:r>
              <a:rPr lang="en-US" b="1" u="sng" dirty="0"/>
              <a:t>none</a:t>
            </a:r>
            <a:r>
              <a:rPr lang="en-US" dirty="0"/>
              <a:t> of the case statements is valid.</a:t>
            </a:r>
          </a:p>
        </p:txBody>
      </p:sp>
    </p:spTree>
    <p:extLst>
      <p:ext uri="{BB962C8B-B14F-4D97-AF65-F5344CB8AC3E}">
        <p14:creationId xmlns:p14="http://schemas.microsoft.com/office/powerpoint/2010/main" val="8653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F0D8-34BF-A64E-9E4C-BB85A09C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&amp;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3D2C-32AD-1145-9274-1063AFD0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n-NO" dirty="0"/>
              <a:t>for (</a:t>
            </a:r>
            <a:r>
              <a:rPr lang="nn-NO" dirty="0" err="1"/>
              <a:t>int</a:t>
            </a:r>
            <a:r>
              <a:rPr lang="nn-NO" dirty="0"/>
              <a:t> i = 0; i &lt; 10; i++ ) { </a:t>
            </a:r>
          </a:p>
          <a:p>
            <a:pPr lvl="1"/>
            <a:r>
              <a:rPr lang="nn-NO" dirty="0" err="1"/>
              <a:t>System.out.println</a:t>
            </a:r>
            <a:r>
              <a:rPr lang="nn-NO" dirty="0"/>
              <a:t>(i); 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Start: 0, Stop: 10, </a:t>
            </a:r>
            <a:r>
              <a:rPr lang="nn-NO" dirty="0" err="1"/>
              <a:t>Step</a:t>
            </a:r>
            <a:r>
              <a:rPr lang="nn-NO" dirty="0"/>
              <a:t> 1</a:t>
            </a:r>
          </a:p>
          <a:p>
            <a:r>
              <a:rPr lang="nn-NO" dirty="0"/>
              <a:t>Output: 0,1,2,3,4,5,6,7,8,9</a:t>
            </a:r>
          </a:p>
          <a:p>
            <a:r>
              <a:rPr lang="nn-NO" dirty="0"/>
              <a:t>Java </a:t>
            </a:r>
            <a:r>
              <a:rPr lang="nn-NO" dirty="0" err="1"/>
              <a:t>doesn’t</a:t>
            </a:r>
            <a:r>
              <a:rPr lang="nn-NO" dirty="0"/>
              <a:t> have ranges like Python </a:t>
            </a:r>
            <a:r>
              <a:rPr lang="nn-NO" dirty="0" err="1"/>
              <a:t>e.g</a:t>
            </a:r>
            <a:r>
              <a:rPr lang="nn-NO" dirty="0"/>
              <a:t>. i in range(10) for </a:t>
            </a:r>
            <a:r>
              <a:rPr lang="nn-NO" dirty="0" err="1"/>
              <a:t>the</a:t>
            </a:r>
            <a:r>
              <a:rPr lang="nn-NO" dirty="0"/>
              <a:t> </a:t>
            </a:r>
            <a:r>
              <a:rPr lang="nn-NO" dirty="0" err="1"/>
              <a:t>example</a:t>
            </a:r>
            <a:r>
              <a:rPr lang="nn-NO" dirty="0"/>
              <a:t> </a:t>
            </a:r>
            <a:r>
              <a:rPr lang="nn-NO" dirty="0" err="1"/>
              <a:t>above</a:t>
            </a:r>
            <a:endParaRPr lang="nn-NO" dirty="0"/>
          </a:p>
          <a:p>
            <a:r>
              <a:rPr lang="nn-NO" dirty="0"/>
              <a:t>i++ = This is Java short hand for i += 1 or i = i 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75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3113</TotalTime>
  <Words>1297</Words>
  <Application>Microsoft Macintosh PowerPoint</Application>
  <PresentationFormat>Widescreen</PresentationFormat>
  <Paragraphs>167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Circuit</vt:lpstr>
      <vt:lpstr>Class 3.2 – Control flow &amp; Collections</vt:lpstr>
      <vt:lpstr>Class 3.1 Recap</vt:lpstr>
      <vt:lpstr>Conditionals (if’s)</vt:lpstr>
      <vt:lpstr>Simple if in java</vt:lpstr>
      <vt:lpstr>IF / Else IF in java</vt:lpstr>
      <vt:lpstr>If / else in java</vt:lpstr>
      <vt:lpstr>Switch statements</vt:lpstr>
      <vt:lpstr>Switch statements continued</vt:lpstr>
      <vt:lpstr>for loops &amp; Iteration</vt:lpstr>
      <vt:lpstr>For loops continued</vt:lpstr>
      <vt:lpstr>For loops continued - part 2</vt:lpstr>
      <vt:lpstr>For each loops</vt:lpstr>
      <vt:lpstr>While loops</vt:lpstr>
      <vt:lpstr>Do/while loops</vt:lpstr>
      <vt:lpstr>Break and continue</vt:lpstr>
      <vt:lpstr>Break example</vt:lpstr>
      <vt:lpstr>Continue example</vt:lpstr>
      <vt:lpstr>Collections</vt:lpstr>
      <vt:lpstr>Arrays &amp; ArrayLists</vt:lpstr>
      <vt:lpstr>Arraylist methods</vt:lpstr>
      <vt:lpstr>Hashmaps: Key/value data structure</vt:lpstr>
      <vt:lpstr>Hashmap methods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3.2 – Control flow</dc:title>
  <dc:creator>Hank DeDona</dc:creator>
  <cp:lastModifiedBy>Hank DeDona</cp:lastModifiedBy>
  <cp:revision>114</cp:revision>
  <dcterms:created xsi:type="dcterms:W3CDTF">2018-12-04T21:25:22Z</dcterms:created>
  <dcterms:modified xsi:type="dcterms:W3CDTF">2018-12-07T01:18:57Z</dcterms:modified>
</cp:coreProperties>
</file>