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ducation.launchcode.org/skills-back-end-java/studios/restaurant-men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6F4B-7051-594E-BCDF-6380A1464E56}"/>
              </a:ext>
            </a:extLst>
          </p:cNvPr>
          <p:cNvSpPr>
            <a:spLocks noGrp="1"/>
          </p:cNvSpPr>
          <p:nvPr>
            <p:ph type="ctrTitle"/>
          </p:nvPr>
        </p:nvSpPr>
        <p:spPr/>
        <p:txBody>
          <a:bodyPr/>
          <a:lstStyle/>
          <a:p>
            <a:pPr algn="ctr"/>
            <a:r>
              <a:rPr lang="en-US" dirty="0"/>
              <a:t>Class 3.5 – Classes and objects</a:t>
            </a:r>
          </a:p>
        </p:txBody>
      </p:sp>
      <p:sp>
        <p:nvSpPr>
          <p:cNvPr id="3" name="Subtitle 2">
            <a:extLst>
              <a:ext uri="{FF2B5EF4-FFF2-40B4-BE49-F238E27FC236}">
                <a16:creationId xmlns:a16="http://schemas.microsoft.com/office/drawing/2014/main" id="{858AE964-A19E-924A-BAED-3F34DEE0896D}"/>
              </a:ext>
            </a:extLst>
          </p:cNvPr>
          <p:cNvSpPr>
            <a:spLocks noGrp="1"/>
          </p:cNvSpPr>
          <p:nvPr>
            <p:ph type="subTitle" idx="1"/>
          </p:nvPr>
        </p:nvSpPr>
        <p:spPr/>
        <p:txBody>
          <a:bodyPr/>
          <a:lstStyle/>
          <a:p>
            <a:pPr algn="ctr"/>
            <a:r>
              <a:rPr lang="en-US" dirty="0"/>
              <a:t>Class 3.5 – 12/17/18</a:t>
            </a:r>
          </a:p>
          <a:p>
            <a:pPr algn="ctr"/>
            <a:r>
              <a:rPr lang="en-US" dirty="0"/>
              <a:t>Instructor: Hank </a:t>
            </a:r>
            <a:r>
              <a:rPr lang="en-US" dirty="0" err="1"/>
              <a:t>dedona</a:t>
            </a:r>
            <a:endParaRPr lang="en-US" dirty="0"/>
          </a:p>
        </p:txBody>
      </p:sp>
    </p:spTree>
    <p:extLst>
      <p:ext uri="{BB962C8B-B14F-4D97-AF65-F5344CB8AC3E}">
        <p14:creationId xmlns:p14="http://schemas.microsoft.com/office/powerpoint/2010/main" val="201484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6801-9F51-4E4F-AD32-B8737308A9BE}"/>
              </a:ext>
            </a:extLst>
          </p:cNvPr>
          <p:cNvSpPr>
            <a:spLocks noGrp="1"/>
          </p:cNvSpPr>
          <p:nvPr>
            <p:ph type="title"/>
          </p:nvPr>
        </p:nvSpPr>
        <p:spPr/>
        <p:txBody>
          <a:bodyPr/>
          <a:lstStyle/>
          <a:p>
            <a:r>
              <a:rPr lang="en-US" dirty="0"/>
              <a:t>Refactored hello </a:t>
            </a:r>
          </a:p>
        </p:txBody>
      </p:sp>
      <p:sp>
        <p:nvSpPr>
          <p:cNvPr id="3" name="Content Placeholder 2">
            <a:extLst>
              <a:ext uri="{FF2B5EF4-FFF2-40B4-BE49-F238E27FC236}">
                <a16:creationId xmlns:a16="http://schemas.microsoft.com/office/drawing/2014/main" id="{A929303E-139A-C342-940A-53316BD07C95}"/>
              </a:ext>
            </a:extLst>
          </p:cNvPr>
          <p:cNvSpPr>
            <a:spLocks noGrp="1"/>
          </p:cNvSpPr>
          <p:nvPr>
            <p:ph idx="1"/>
          </p:nvPr>
        </p:nvSpPr>
        <p:spPr>
          <a:xfrm>
            <a:off x="1141412" y="1961002"/>
            <a:ext cx="9905999" cy="4439798"/>
          </a:xfrm>
        </p:spPr>
        <p:txBody>
          <a:bodyPr>
            <a:normAutofit/>
          </a:bodyPr>
          <a:lstStyle/>
          <a:p>
            <a:r>
              <a:rPr lang="en-US" dirty="0"/>
              <a:t>public class HelloWorld { </a:t>
            </a:r>
          </a:p>
          <a:p>
            <a:pPr lvl="1"/>
            <a:r>
              <a:rPr lang="en-US" dirty="0"/>
              <a:t>private static final String MESSAGE = "Hello World"; </a:t>
            </a:r>
          </a:p>
          <a:p>
            <a:pPr lvl="1"/>
            <a:r>
              <a:rPr lang="en-US" dirty="0"/>
              <a:t>public void </a:t>
            </a:r>
            <a:r>
              <a:rPr lang="en-US" dirty="0" err="1"/>
              <a:t>sayHello</a:t>
            </a:r>
            <a:r>
              <a:rPr lang="en-US" dirty="0"/>
              <a:t>() { </a:t>
            </a:r>
          </a:p>
          <a:p>
            <a:pPr lvl="2"/>
            <a:r>
              <a:rPr lang="en-US" dirty="0" err="1"/>
              <a:t>System.out.println</a:t>
            </a:r>
            <a:r>
              <a:rPr lang="en-US" dirty="0"/>
              <a:t>(message); </a:t>
            </a:r>
          </a:p>
          <a:p>
            <a:pPr lvl="1"/>
            <a:r>
              <a:rPr lang="en-US" dirty="0"/>
              <a:t>} </a:t>
            </a:r>
          </a:p>
          <a:p>
            <a:r>
              <a:rPr lang="en-US" dirty="0"/>
              <a:t>}</a:t>
            </a:r>
          </a:p>
          <a:p>
            <a:r>
              <a:rPr lang="en-US" dirty="0"/>
              <a:t>Note: I updated message to not only be private, but to be static and final. This is because the value is hard coded and never changes. This is an example of a constant variable.</a:t>
            </a:r>
          </a:p>
        </p:txBody>
      </p:sp>
    </p:spTree>
    <p:extLst>
      <p:ext uri="{BB962C8B-B14F-4D97-AF65-F5344CB8AC3E}">
        <p14:creationId xmlns:p14="http://schemas.microsoft.com/office/powerpoint/2010/main" val="141840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54DE-8DC9-724F-8E9A-686C69818FAF}"/>
              </a:ext>
            </a:extLst>
          </p:cNvPr>
          <p:cNvSpPr>
            <a:spLocks noGrp="1"/>
          </p:cNvSpPr>
          <p:nvPr>
            <p:ph type="title"/>
          </p:nvPr>
        </p:nvSpPr>
        <p:spPr/>
        <p:txBody>
          <a:bodyPr/>
          <a:lstStyle/>
          <a:p>
            <a:r>
              <a:rPr lang="en-US" dirty="0" err="1"/>
              <a:t>Launchcode</a:t>
            </a:r>
            <a:r>
              <a:rPr lang="en-US" dirty="0"/>
              <a:t> on access modifiers</a:t>
            </a:r>
          </a:p>
        </p:txBody>
      </p:sp>
      <p:sp>
        <p:nvSpPr>
          <p:cNvPr id="3" name="Content Placeholder 2">
            <a:extLst>
              <a:ext uri="{FF2B5EF4-FFF2-40B4-BE49-F238E27FC236}">
                <a16:creationId xmlns:a16="http://schemas.microsoft.com/office/drawing/2014/main" id="{0E637491-3E8D-C542-B6C8-54C1442FB64B}"/>
              </a:ext>
            </a:extLst>
          </p:cNvPr>
          <p:cNvSpPr>
            <a:spLocks noGrp="1"/>
          </p:cNvSpPr>
          <p:nvPr>
            <p:ph idx="1"/>
          </p:nvPr>
        </p:nvSpPr>
        <p:spPr>
          <a:xfrm>
            <a:off x="1141412" y="1983036"/>
            <a:ext cx="9905999" cy="4256445"/>
          </a:xfrm>
        </p:spPr>
        <p:txBody>
          <a:bodyPr>
            <a:normAutofit/>
          </a:bodyPr>
          <a:lstStyle/>
          <a:p>
            <a:r>
              <a:rPr lang="en-US" dirty="0"/>
              <a:t>In Java, you should always use the most restrictive access modifier possible. Minimizing access to class members allows code to be refactored more easily in the future, and hides details of how you implement your classes from others.</a:t>
            </a:r>
          </a:p>
          <a:p>
            <a:r>
              <a:rPr lang="en-US" dirty="0"/>
              <a:t>This makes your code more modular and modifiable. Each public member that you expose is another field or property that can be referenced directly elsewhere in any program using your class. Thus, changing any such field in your code could potentially break any code referencing such members. The fewer public members, the more you can change your code without breaking stuff elsewhere.</a:t>
            </a:r>
          </a:p>
          <a:p>
            <a:endParaRPr lang="en-US" dirty="0"/>
          </a:p>
        </p:txBody>
      </p:sp>
    </p:spTree>
    <p:extLst>
      <p:ext uri="{BB962C8B-B14F-4D97-AF65-F5344CB8AC3E}">
        <p14:creationId xmlns:p14="http://schemas.microsoft.com/office/powerpoint/2010/main" val="274973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A8A1-47A6-214F-AB29-D8F11A4D92AF}"/>
              </a:ext>
            </a:extLst>
          </p:cNvPr>
          <p:cNvSpPr>
            <a:spLocks noGrp="1"/>
          </p:cNvSpPr>
          <p:nvPr>
            <p:ph type="title"/>
          </p:nvPr>
        </p:nvSpPr>
        <p:spPr/>
        <p:txBody>
          <a:bodyPr/>
          <a:lstStyle/>
          <a:p>
            <a:r>
              <a:rPr lang="en-US" dirty="0"/>
              <a:t>Me on access modifiers</a:t>
            </a:r>
          </a:p>
        </p:txBody>
      </p:sp>
      <p:sp>
        <p:nvSpPr>
          <p:cNvPr id="3" name="Content Placeholder 2">
            <a:extLst>
              <a:ext uri="{FF2B5EF4-FFF2-40B4-BE49-F238E27FC236}">
                <a16:creationId xmlns:a16="http://schemas.microsoft.com/office/drawing/2014/main" id="{382A0BFE-7F21-924E-B2FF-394333AA432E}"/>
              </a:ext>
            </a:extLst>
          </p:cNvPr>
          <p:cNvSpPr>
            <a:spLocks noGrp="1"/>
          </p:cNvSpPr>
          <p:nvPr>
            <p:ph idx="1"/>
          </p:nvPr>
        </p:nvSpPr>
        <p:spPr>
          <a:xfrm>
            <a:off x="1141412" y="1872867"/>
            <a:ext cx="9905999" cy="3918334"/>
          </a:xfrm>
        </p:spPr>
        <p:txBody>
          <a:bodyPr/>
          <a:lstStyle/>
          <a:p>
            <a:r>
              <a:rPr lang="en-US" dirty="0"/>
              <a:t>Data protection is important, as such, all variables within a class should be declared as private first. If necessary, you can increase their visibility (or access modifier), but really should have setters/getters and still be private. </a:t>
            </a:r>
          </a:p>
          <a:p>
            <a:r>
              <a:rPr lang="en-US" dirty="0"/>
              <a:t>If at all possible, objects </a:t>
            </a:r>
            <a:r>
              <a:rPr lang="en-US" b="1" dirty="0"/>
              <a:t>should</a:t>
            </a:r>
            <a:r>
              <a:rPr lang="en-US" dirty="0"/>
              <a:t> be immutable whenever possible. This means declaring all objects as private and not providing public mutators.</a:t>
            </a:r>
          </a:p>
          <a:p>
            <a:r>
              <a:rPr lang="en-US" dirty="0"/>
              <a:t>Immutable objects are inherently thread safe and can be passed around between multiple threads in an application since the data can never be changed, we don’t have thread locking issues or visibility issues. </a:t>
            </a:r>
          </a:p>
        </p:txBody>
      </p:sp>
    </p:spTree>
    <p:extLst>
      <p:ext uri="{BB962C8B-B14F-4D97-AF65-F5344CB8AC3E}">
        <p14:creationId xmlns:p14="http://schemas.microsoft.com/office/powerpoint/2010/main" val="50164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A2E4-8D54-5941-B943-E69544D32A40}"/>
              </a:ext>
            </a:extLst>
          </p:cNvPr>
          <p:cNvSpPr>
            <a:spLocks noGrp="1"/>
          </p:cNvSpPr>
          <p:nvPr>
            <p:ph type="title"/>
          </p:nvPr>
        </p:nvSpPr>
        <p:spPr/>
        <p:txBody>
          <a:bodyPr/>
          <a:lstStyle/>
          <a:p>
            <a:r>
              <a:rPr lang="en-US" dirty="0"/>
              <a:t>Student class (If I wrote it)</a:t>
            </a:r>
          </a:p>
        </p:txBody>
      </p:sp>
      <p:sp>
        <p:nvSpPr>
          <p:cNvPr id="3" name="Content Placeholder 2">
            <a:extLst>
              <a:ext uri="{FF2B5EF4-FFF2-40B4-BE49-F238E27FC236}">
                <a16:creationId xmlns:a16="http://schemas.microsoft.com/office/drawing/2014/main" id="{A9C2FBAB-111C-F949-BE58-C3838D8ABD15}"/>
              </a:ext>
            </a:extLst>
          </p:cNvPr>
          <p:cNvSpPr>
            <a:spLocks noGrp="1"/>
          </p:cNvSpPr>
          <p:nvPr>
            <p:ph idx="1"/>
          </p:nvPr>
        </p:nvSpPr>
        <p:spPr/>
        <p:txBody>
          <a:bodyPr>
            <a:normAutofit fontScale="70000" lnSpcReduction="20000"/>
          </a:bodyPr>
          <a:lstStyle/>
          <a:p>
            <a:r>
              <a:rPr lang="en-US" dirty="0"/>
              <a:t>private final String </a:t>
            </a:r>
            <a:r>
              <a:rPr lang="en-US" dirty="0" err="1"/>
              <a:t>studentName</a:t>
            </a:r>
            <a:r>
              <a:rPr lang="en-US" dirty="0"/>
              <a:t>;</a:t>
            </a:r>
            <a:br>
              <a:rPr lang="en-US" dirty="0"/>
            </a:br>
            <a:r>
              <a:rPr lang="en-US" dirty="0"/>
              <a:t>private final </a:t>
            </a:r>
            <a:r>
              <a:rPr lang="en-US" dirty="0" err="1"/>
              <a:t>int</a:t>
            </a:r>
            <a:r>
              <a:rPr lang="en-US" dirty="0"/>
              <a:t> </a:t>
            </a:r>
            <a:r>
              <a:rPr lang="en-US" dirty="0" err="1"/>
              <a:t>studentId</a:t>
            </a:r>
            <a:r>
              <a:rPr lang="en-US" dirty="0"/>
              <a:t>;</a:t>
            </a:r>
            <a:br>
              <a:rPr lang="en-US" dirty="0"/>
            </a:br>
            <a:r>
              <a:rPr lang="en-US" dirty="0"/>
              <a:t>private final </a:t>
            </a:r>
            <a:r>
              <a:rPr lang="en-US" dirty="0" err="1"/>
              <a:t>int</a:t>
            </a:r>
            <a:r>
              <a:rPr lang="en-US" dirty="0"/>
              <a:t> </a:t>
            </a:r>
            <a:r>
              <a:rPr lang="en-US" dirty="0" err="1"/>
              <a:t>numCredits</a:t>
            </a:r>
            <a:r>
              <a:rPr lang="en-US" dirty="0"/>
              <a:t>;</a:t>
            </a:r>
            <a:br>
              <a:rPr lang="en-US" dirty="0"/>
            </a:br>
            <a:r>
              <a:rPr lang="en-US" dirty="0"/>
              <a:t>private final double </a:t>
            </a:r>
            <a:r>
              <a:rPr lang="en-US" dirty="0" err="1"/>
              <a:t>gpa</a:t>
            </a:r>
            <a:r>
              <a:rPr lang="en-US" dirty="0"/>
              <a:t>;</a:t>
            </a:r>
            <a:br>
              <a:rPr lang="en-US" dirty="0"/>
            </a:br>
            <a:br>
              <a:rPr lang="en-US" dirty="0"/>
            </a:br>
            <a:r>
              <a:rPr lang="en-US" dirty="0"/>
              <a:t>public Student(String </a:t>
            </a:r>
            <a:r>
              <a:rPr lang="en-US" dirty="0" err="1"/>
              <a:t>studentName</a:t>
            </a:r>
            <a:r>
              <a:rPr lang="en-US" dirty="0"/>
              <a:t>, </a:t>
            </a:r>
            <a:r>
              <a:rPr lang="en-US" dirty="0" err="1"/>
              <a:t>int</a:t>
            </a:r>
            <a:r>
              <a:rPr lang="en-US" dirty="0"/>
              <a:t> </a:t>
            </a:r>
            <a:r>
              <a:rPr lang="en-US" dirty="0" err="1"/>
              <a:t>studentId</a:t>
            </a:r>
            <a:r>
              <a:rPr lang="en-US" dirty="0"/>
              <a:t>, </a:t>
            </a:r>
            <a:r>
              <a:rPr lang="en-US" dirty="0" err="1"/>
              <a:t>int</a:t>
            </a:r>
            <a:r>
              <a:rPr lang="en-US" dirty="0"/>
              <a:t> </a:t>
            </a:r>
            <a:r>
              <a:rPr lang="en-US" dirty="0" err="1"/>
              <a:t>numCredits</a:t>
            </a:r>
            <a:r>
              <a:rPr lang="en-US" dirty="0"/>
              <a:t>, double </a:t>
            </a:r>
            <a:r>
              <a:rPr lang="en-US" dirty="0" err="1"/>
              <a:t>gpa</a:t>
            </a:r>
            <a:r>
              <a:rPr lang="en-US" dirty="0"/>
              <a:t>) {</a:t>
            </a:r>
            <a:br>
              <a:rPr lang="en-US" dirty="0"/>
            </a:br>
            <a:r>
              <a:rPr lang="en-US" dirty="0"/>
              <a:t>    </a:t>
            </a:r>
            <a:r>
              <a:rPr lang="en-US" dirty="0" err="1"/>
              <a:t>this.studentName</a:t>
            </a:r>
            <a:r>
              <a:rPr lang="en-US" dirty="0"/>
              <a:t> = </a:t>
            </a:r>
            <a:r>
              <a:rPr lang="en-US" dirty="0" err="1"/>
              <a:t>studentName</a:t>
            </a:r>
            <a:r>
              <a:rPr lang="en-US" dirty="0"/>
              <a:t>;</a:t>
            </a:r>
            <a:br>
              <a:rPr lang="en-US" dirty="0"/>
            </a:br>
            <a:r>
              <a:rPr lang="en-US" dirty="0"/>
              <a:t>    </a:t>
            </a:r>
            <a:r>
              <a:rPr lang="en-US" dirty="0" err="1"/>
              <a:t>this.studentId</a:t>
            </a:r>
            <a:r>
              <a:rPr lang="en-US" dirty="0"/>
              <a:t> = </a:t>
            </a:r>
            <a:r>
              <a:rPr lang="en-US" dirty="0" err="1"/>
              <a:t>studentId</a:t>
            </a:r>
            <a:r>
              <a:rPr lang="en-US" dirty="0"/>
              <a:t>;</a:t>
            </a:r>
            <a:br>
              <a:rPr lang="en-US" dirty="0"/>
            </a:br>
            <a:r>
              <a:rPr lang="en-US" dirty="0"/>
              <a:t>    </a:t>
            </a:r>
            <a:r>
              <a:rPr lang="en-US" dirty="0" err="1"/>
              <a:t>this.numCredits</a:t>
            </a:r>
            <a:r>
              <a:rPr lang="en-US" dirty="0"/>
              <a:t> = </a:t>
            </a:r>
            <a:r>
              <a:rPr lang="en-US" dirty="0" err="1"/>
              <a:t>numCredits</a:t>
            </a:r>
            <a:r>
              <a:rPr lang="en-US" dirty="0"/>
              <a:t>;</a:t>
            </a:r>
            <a:br>
              <a:rPr lang="en-US" dirty="0"/>
            </a:br>
            <a:r>
              <a:rPr lang="en-US" dirty="0"/>
              <a:t>    </a:t>
            </a:r>
            <a:r>
              <a:rPr lang="en-US" dirty="0" err="1"/>
              <a:t>this.gpa</a:t>
            </a:r>
            <a:r>
              <a:rPr lang="en-US" dirty="0"/>
              <a:t> = </a:t>
            </a:r>
            <a:r>
              <a:rPr lang="en-US" dirty="0" err="1"/>
              <a:t>gpa</a:t>
            </a:r>
            <a:r>
              <a:rPr lang="en-US" dirty="0"/>
              <a:t>;</a:t>
            </a:r>
            <a:br>
              <a:rPr lang="en-US" dirty="0"/>
            </a:br>
            <a:r>
              <a:rPr lang="en-US" dirty="0"/>
              <a:t>}</a:t>
            </a:r>
          </a:p>
          <a:p>
            <a:r>
              <a:rPr lang="en-US" dirty="0"/>
              <a:t>// Getters below</a:t>
            </a:r>
          </a:p>
        </p:txBody>
      </p:sp>
    </p:spTree>
    <p:extLst>
      <p:ext uri="{BB962C8B-B14F-4D97-AF65-F5344CB8AC3E}">
        <p14:creationId xmlns:p14="http://schemas.microsoft.com/office/powerpoint/2010/main" val="420961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EF19-AE41-C549-9AC9-B3BFFDFBE043}"/>
              </a:ext>
            </a:extLst>
          </p:cNvPr>
          <p:cNvSpPr>
            <a:spLocks noGrp="1"/>
          </p:cNvSpPr>
          <p:nvPr>
            <p:ph type="title"/>
          </p:nvPr>
        </p:nvSpPr>
        <p:spPr/>
        <p:txBody>
          <a:bodyPr/>
          <a:lstStyle/>
          <a:p>
            <a:r>
              <a:rPr lang="en-US" dirty="0"/>
              <a:t>Fields</a:t>
            </a:r>
          </a:p>
        </p:txBody>
      </p:sp>
      <p:sp>
        <p:nvSpPr>
          <p:cNvPr id="3" name="Content Placeholder 2">
            <a:extLst>
              <a:ext uri="{FF2B5EF4-FFF2-40B4-BE49-F238E27FC236}">
                <a16:creationId xmlns:a16="http://schemas.microsoft.com/office/drawing/2014/main" id="{6436D6E7-F2E3-FE42-AEA1-5A460254C7EA}"/>
              </a:ext>
            </a:extLst>
          </p:cNvPr>
          <p:cNvSpPr>
            <a:spLocks noGrp="1"/>
          </p:cNvSpPr>
          <p:nvPr>
            <p:ph idx="1"/>
          </p:nvPr>
        </p:nvSpPr>
        <p:spPr/>
        <p:txBody>
          <a:bodyPr>
            <a:normAutofit/>
          </a:bodyPr>
          <a:lstStyle/>
          <a:p>
            <a:r>
              <a:rPr lang="en-US" dirty="0"/>
              <a:t>Fields are just another way to say variables of your class. In the student example this would include their name, id, credits and </a:t>
            </a:r>
            <a:r>
              <a:rPr lang="en-US" dirty="0" err="1"/>
              <a:t>gpa</a:t>
            </a:r>
            <a:r>
              <a:rPr lang="en-US" dirty="0"/>
              <a:t>. </a:t>
            </a:r>
          </a:p>
          <a:p>
            <a:r>
              <a:rPr lang="en-US" dirty="0"/>
              <a:t>These are </a:t>
            </a:r>
            <a:r>
              <a:rPr lang="en-US" b="1" u="sng" dirty="0"/>
              <a:t>INSTANCE</a:t>
            </a:r>
            <a:r>
              <a:rPr lang="en-US" dirty="0"/>
              <a:t> variables which are created when the class is instantiated. </a:t>
            </a:r>
          </a:p>
          <a:p>
            <a:r>
              <a:rPr lang="en-US" dirty="0"/>
              <a:t>These are different from </a:t>
            </a:r>
            <a:r>
              <a:rPr lang="en-US" b="1" u="sng" dirty="0"/>
              <a:t>STATIC</a:t>
            </a:r>
            <a:r>
              <a:rPr lang="en-US" dirty="0"/>
              <a:t> variables which are created for the class and do not require the class to be instantiated. </a:t>
            </a:r>
          </a:p>
        </p:txBody>
      </p:sp>
    </p:spTree>
    <p:extLst>
      <p:ext uri="{BB962C8B-B14F-4D97-AF65-F5344CB8AC3E}">
        <p14:creationId xmlns:p14="http://schemas.microsoft.com/office/powerpoint/2010/main" val="4013217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1C30-6EA4-8A46-BB90-569781E6F5BF}"/>
              </a:ext>
            </a:extLst>
          </p:cNvPr>
          <p:cNvSpPr>
            <a:spLocks noGrp="1"/>
          </p:cNvSpPr>
          <p:nvPr>
            <p:ph type="title"/>
          </p:nvPr>
        </p:nvSpPr>
        <p:spPr/>
        <p:txBody>
          <a:bodyPr/>
          <a:lstStyle/>
          <a:p>
            <a:r>
              <a:rPr lang="en-US" dirty="0"/>
              <a:t>GETTERS &amp; Setters</a:t>
            </a:r>
          </a:p>
        </p:txBody>
      </p:sp>
      <p:sp>
        <p:nvSpPr>
          <p:cNvPr id="3" name="Content Placeholder 2">
            <a:extLst>
              <a:ext uri="{FF2B5EF4-FFF2-40B4-BE49-F238E27FC236}">
                <a16:creationId xmlns:a16="http://schemas.microsoft.com/office/drawing/2014/main" id="{3C5DE2A8-7821-AA43-B22A-75C268B742AF}"/>
              </a:ext>
            </a:extLst>
          </p:cNvPr>
          <p:cNvSpPr>
            <a:spLocks noGrp="1"/>
          </p:cNvSpPr>
          <p:nvPr>
            <p:ph idx="1"/>
          </p:nvPr>
        </p:nvSpPr>
        <p:spPr/>
        <p:txBody>
          <a:bodyPr/>
          <a:lstStyle/>
          <a:p>
            <a:r>
              <a:rPr lang="en-US" dirty="0"/>
              <a:t>We’ve already mentioned getters and setters before.</a:t>
            </a:r>
          </a:p>
          <a:p>
            <a:r>
              <a:rPr lang="en-US" dirty="0"/>
              <a:t>Getters: Return values (usually private) from a class</a:t>
            </a:r>
          </a:p>
          <a:p>
            <a:r>
              <a:rPr lang="en-US" dirty="0"/>
              <a:t>Setters: Sets values (usually private) for a variable in a class</a:t>
            </a:r>
          </a:p>
          <a:p>
            <a:r>
              <a:rPr lang="en-US" dirty="0"/>
              <a:t>public String </a:t>
            </a:r>
            <a:r>
              <a:rPr lang="en-US" dirty="0" err="1"/>
              <a:t>getName</a:t>
            </a:r>
            <a:r>
              <a:rPr lang="en-US" dirty="0"/>
              <a:t>() { return name; } 	// getter</a:t>
            </a:r>
          </a:p>
          <a:p>
            <a:r>
              <a:rPr lang="en-US" dirty="0"/>
              <a:t>public void </a:t>
            </a:r>
            <a:r>
              <a:rPr lang="en-US" dirty="0" err="1"/>
              <a:t>setName</a:t>
            </a:r>
            <a:r>
              <a:rPr lang="en-US" dirty="0"/>
              <a:t>(String </a:t>
            </a:r>
            <a:r>
              <a:rPr lang="en-US" dirty="0" err="1"/>
              <a:t>aName</a:t>
            </a:r>
            <a:r>
              <a:rPr lang="en-US" dirty="0"/>
              <a:t>) { name = </a:t>
            </a:r>
            <a:r>
              <a:rPr lang="en-US" dirty="0" err="1"/>
              <a:t>aName</a:t>
            </a:r>
            <a:r>
              <a:rPr lang="en-US" dirty="0"/>
              <a:t>; }	// setter</a:t>
            </a:r>
          </a:p>
        </p:txBody>
      </p:sp>
    </p:spTree>
    <p:extLst>
      <p:ext uri="{BB962C8B-B14F-4D97-AF65-F5344CB8AC3E}">
        <p14:creationId xmlns:p14="http://schemas.microsoft.com/office/powerpoint/2010/main" val="301079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1307-0018-044B-B922-BF342A96580D}"/>
              </a:ext>
            </a:extLst>
          </p:cNvPr>
          <p:cNvSpPr>
            <a:spLocks noGrp="1"/>
          </p:cNvSpPr>
          <p:nvPr>
            <p:ph type="title"/>
          </p:nvPr>
        </p:nvSpPr>
        <p:spPr/>
        <p:txBody>
          <a:bodyPr/>
          <a:lstStyle/>
          <a:p>
            <a:r>
              <a:rPr lang="en-US" dirty="0"/>
              <a:t>Why use setters?	</a:t>
            </a:r>
          </a:p>
        </p:txBody>
      </p:sp>
      <p:sp>
        <p:nvSpPr>
          <p:cNvPr id="3" name="Content Placeholder 2">
            <a:extLst>
              <a:ext uri="{FF2B5EF4-FFF2-40B4-BE49-F238E27FC236}">
                <a16:creationId xmlns:a16="http://schemas.microsoft.com/office/drawing/2014/main" id="{0D0A2E5B-AF70-7346-9A86-22361A5CD642}"/>
              </a:ext>
            </a:extLst>
          </p:cNvPr>
          <p:cNvSpPr>
            <a:spLocks noGrp="1"/>
          </p:cNvSpPr>
          <p:nvPr>
            <p:ph idx="1"/>
          </p:nvPr>
        </p:nvSpPr>
        <p:spPr>
          <a:xfrm>
            <a:off x="1141412" y="2249487"/>
            <a:ext cx="9905999" cy="4162330"/>
          </a:xfrm>
        </p:spPr>
        <p:txBody>
          <a:bodyPr>
            <a:normAutofit fontScale="92500" lnSpcReduction="20000"/>
          </a:bodyPr>
          <a:lstStyle/>
          <a:p>
            <a:r>
              <a:rPr lang="en-US" dirty="0"/>
              <a:t>The main reason for using setters and not allowing users of your classes to access variables via public is for input validation.</a:t>
            </a:r>
          </a:p>
          <a:p>
            <a:r>
              <a:rPr lang="en-US" dirty="0"/>
              <a:t>If you have a setter you can check a bunch of things</a:t>
            </a:r>
          </a:p>
          <a:p>
            <a:pPr lvl="1"/>
            <a:r>
              <a:rPr lang="en-US" dirty="0"/>
              <a:t>Make sure it’s not null or blank</a:t>
            </a:r>
          </a:p>
          <a:p>
            <a:pPr lvl="1"/>
            <a:r>
              <a:rPr lang="en-US" dirty="0"/>
              <a:t>Make sure it’s a valid input (a-z, </a:t>
            </a:r>
            <a:r>
              <a:rPr lang="en-US" dirty="0" err="1"/>
              <a:t>etc</a:t>
            </a:r>
            <a:r>
              <a:rPr lang="en-US" dirty="0"/>
              <a:t>)</a:t>
            </a:r>
          </a:p>
          <a:p>
            <a:r>
              <a:rPr lang="en-US" dirty="0"/>
              <a:t>You can also limit the visibility to classes that need access based on the access modifier (e.g. set the setter to package-private only allowing classes within the same package to modify values).</a:t>
            </a:r>
          </a:p>
          <a:p>
            <a:r>
              <a:rPr lang="en-US" dirty="0"/>
              <a:t>Note: This becomes way more important when you work on bigger projects with multiple people!</a:t>
            </a:r>
          </a:p>
        </p:txBody>
      </p:sp>
    </p:spTree>
    <p:extLst>
      <p:ext uri="{BB962C8B-B14F-4D97-AF65-F5344CB8AC3E}">
        <p14:creationId xmlns:p14="http://schemas.microsoft.com/office/powerpoint/2010/main" val="112600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AF7A-F1B3-F542-BC42-91AAEEA7B221}"/>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A2DB0FB7-1472-5042-BF4F-FB9921A7F965}"/>
              </a:ext>
            </a:extLst>
          </p:cNvPr>
          <p:cNvSpPr>
            <a:spLocks noGrp="1"/>
          </p:cNvSpPr>
          <p:nvPr>
            <p:ph idx="1"/>
          </p:nvPr>
        </p:nvSpPr>
        <p:spPr/>
        <p:txBody>
          <a:bodyPr/>
          <a:lstStyle/>
          <a:p>
            <a:r>
              <a:rPr lang="en-US" dirty="0"/>
              <a:t>We’ve been using constructors already (whenever we instantiate an object using the </a:t>
            </a:r>
            <a:r>
              <a:rPr lang="en-US" b="1" u="sng" dirty="0"/>
              <a:t>NEW</a:t>
            </a:r>
            <a:r>
              <a:rPr lang="en-US" dirty="0"/>
              <a:t> keyword).</a:t>
            </a:r>
          </a:p>
          <a:p>
            <a:r>
              <a:rPr lang="en-US" dirty="0"/>
              <a:t>E.g. List&lt;String&gt; </a:t>
            </a:r>
            <a:r>
              <a:rPr lang="en-US" dirty="0" err="1"/>
              <a:t>myList</a:t>
            </a:r>
            <a:r>
              <a:rPr lang="en-US" dirty="0"/>
              <a:t> = </a:t>
            </a:r>
            <a:r>
              <a:rPr lang="en-US" b="1" dirty="0"/>
              <a:t>new</a:t>
            </a:r>
            <a:r>
              <a:rPr lang="en-US" dirty="0"/>
              <a:t> </a:t>
            </a:r>
            <a:r>
              <a:rPr lang="en-US" dirty="0" err="1"/>
              <a:t>ArrayList</a:t>
            </a:r>
            <a:r>
              <a:rPr lang="en-US" dirty="0"/>
              <a:t>&lt;&gt;();</a:t>
            </a:r>
          </a:p>
          <a:p>
            <a:r>
              <a:rPr lang="en-US" dirty="0"/>
              <a:t>They are declared </a:t>
            </a:r>
            <a:r>
              <a:rPr lang="en-US" b="1" u="sng" dirty="0"/>
              <a:t>without a return type</a:t>
            </a:r>
            <a:r>
              <a:rPr lang="en-US" dirty="0"/>
              <a:t>. Any function that is named the same as the class and has no return type is a constructor.</a:t>
            </a:r>
          </a:p>
          <a:p>
            <a:endParaRPr lang="en-US" dirty="0"/>
          </a:p>
        </p:txBody>
      </p:sp>
    </p:spTree>
    <p:extLst>
      <p:ext uri="{BB962C8B-B14F-4D97-AF65-F5344CB8AC3E}">
        <p14:creationId xmlns:p14="http://schemas.microsoft.com/office/powerpoint/2010/main" val="117190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120A-720C-7843-B14E-149C6F58A871}"/>
              </a:ext>
            </a:extLst>
          </p:cNvPr>
          <p:cNvSpPr>
            <a:spLocks noGrp="1"/>
          </p:cNvSpPr>
          <p:nvPr>
            <p:ph type="title"/>
          </p:nvPr>
        </p:nvSpPr>
        <p:spPr/>
        <p:txBody>
          <a:bodyPr/>
          <a:lstStyle/>
          <a:p>
            <a:r>
              <a:rPr lang="en-US" dirty="0" err="1"/>
              <a:t>Helloworld</a:t>
            </a:r>
            <a:r>
              <a:rPr lang="en-US" dirty="0"/>
              <a:t> 2.0</a:t>
            </a:r>
          </a:p>
        </p:txBody>
      </p:sp>
      <p:sp>
        <p:nvSpPr>
          <p:cNvPr id="3" name="Content Placeholder 2">
            <a:extLst>
              <a:ext uri="{FF2B5EF4-FFF2-40B4-BE49-F238E27FC236}">
                <a16:creationId xmlns:a16="http://schemas.microsoft.com/office/drawing/2014/main" id="{C244ACCA-289F-6E47-91D6-965EF349041E}"/>
              </a:ext>
            </a:extLst>
          </p:cNvPr>
          <p:cNvSpPr>
            <a:spLocks noGrp="1"/>
          </p:cNvSpPr>
          <p:nvPr>
            <p:ph idx="1"/>
          </p:nvPr>
        </p:nvSpPr>
        <p:spPr>
          <a:xfrm>
            <a:off x="1141412" y="2249486"/>
            <a:ext cx="9905999" cy="3989995"/>
          </a:xfrm>
        </p:spPr>
        <p:txBody>
          <a:bodyPr>
            <a:normAutofit fontScale="85000" lnSpcReduction="20000"/>
          </a:bodyPr>
          <a:lstStyle/>
          <a:p>
            <a:r>
              <a:rPr lang="en-US" dirty="0"/>
              <a:t>public class HelloWorld {</a:t>
            </a:r>
          </a:p>
          <a:p>
            <a:pPr lvl="1"/>
            <a:r>
              <a:rPr lang="en-US" dirty="0"/>
              <a:t>private String message = ""; 	// Set to empty string (or null)</a:t>
            </a:r>
          </a:p>
          <a:p>
            <a:pPr lvl="1"/>
            <a:r>
              <a:rPr lang="en-US" dirty="0"/>
              <a:t>public HelloWorld(String message) { </a:t>
            </a:r>
          </a:p>
          <a:p>
            <a:pPr lvl="2"/>
            <a:r>
              <a:rPr lang="en-US" dirty="0" err="1"/>
              <a:t>this.message</a:t>
            </a:r>
            <a:r>
              <a:rPr lang="en-US" dirty="0"/>
              <a:t> = message; </a:t>
            </a:r>
          </a:p>
          <a:p>
            <a:pPr lvl="1"/>
            <a:r>
              <a:rPr lang="en-US" dirty="0"/>
              <a:t>} </a:t>
            </a:r>
          </a:p>
          <a:p>
            <a:pPr lvl="1"/>
            <a:r>
              <a:rPr lang="en-US" dirty="0"/>
              <a:t>public String </a:t>
            </a:r>
            <a:r>
              <a:rPr lang="en-US" dirty="0" err="1"/>
              <a:t>getMessage</a:t>
            </a:r>
            <a:r>
              <a:rPr lang="en-US" dirty="0"/>
              <a:t>() { return message; } </a:t>
            </a:r>
          </a:p>
          <a:p>
            <a:pPr lvl="1"/>
            <a:r>
              <a:rPr lang="en-US" dirty="0"/>
              <a:t>public void </a:t>
            </a:r>
            <a:r>
              <a:rPr lang="en-US" dirty="0" err="1"/>
              <a:t>setMessage</a:t>
            </a:r>
            <a:r>
              <a:rPr lang="en-US" dirty="0"/>
              <a:t>(String </a:t>
            </a:r>
            <a:r>
              <a:rPr lang="en-US" dirty="0" err="1"/>
              <a:t>aMessage</a:t>
            </a:r>
            <a:r>
              <a:rPr lang="en-US" dirty="0"/>
              <a:t>) { message = </a:t>
            </a:r>
            <a:r>
              <a:rPr lang="en-US" dirty="0" err="1"/>
              <a:t>aMessage</a:t>
            </a:r>
            <a:r>
              <a:rPr lang="en-US" dirty="0"/>
              <a:t>; }</a:t>
            </a:r>
          </a:p>
          <a:p>
            <a:r>
              <a:rPr lang="en-US" dirty="0"/>
              <a:t>}</a:t>
            </a:r>
          </a:p>
          <a:p>
            <a:r>
              <a:rPr lang="en-US" dirty="0"/>
              <a:t>Based on this code, you cannot instantiate an instance of this HelloWorld class without providing a message to the constructor.</a:t>
            </a:r>
          </a:p>
          <a:p>
            <a:r>
              <a:rPr lang="en-US" dirty="0"/>
              <a:t>E.g. HelloWorld goodbye = new HelloWorld("Goodbye World");	// Message is required</a:t>
            </a:r>
          </a:p>
        </p:txBody>
      </p:sp>
    </p:spTree>
    <p:extLst>
      <p:ext uri="{BB962C8B-B14F-4D97-AF65-F5344CB8AC3E}">
        <p14:creationId xmlns:p14="http://schemas.microsoft.com/office/powerpoint/2010/main" val="291566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A2D4-CE6A-F64E-9B77-8DC951A8430D}"/>
              </a:ext>
            </a:extLst>
          </p:cNvPr>
          <p:cNvSpPr>
            <a:spLocks noGrp="1"/>
          </p:cNvSpPr>
          <p:nvPr>
            <p:ph type="title"/>
          </p:nvPr>
        </p:nvSpPr>
        <p:spPr/>
        <p:txBody>
          <a:bodyPr/>
          <a:lstStyle/>
          <a:p>
            <a:r>
              <a:rPr lang="en-US" dirty="0"/>
              <a:t>Overloading constructors</a:t>
            </a:r>
          </a:p>
        </p:txBody>
      </p:sp>
      <p:sp>
        <p:nvSpPr>
          <p:cNvPr id="3" name="Content Placeholder 2">
            <a:extLst>
              <a:ext uri="{FF2B5EF4-FFF2-40B4-BE49-F238E27FC236}">
                <a16:creationId xmlns:a16="http://schemas.microsoft.com/office/drawing/2014/main" id="{9EE7FE75-18A5-D644-8FFF-B62248ADC79C}"/>
              </a:ext>
            </a:extLst>
          </p:cNvPr>
          <p:cNvSpPr>
            <a:spLocks noGrp="1"/>
          </p:cNvSpPr>
          <p:nvPr>
            <p:ph idx="1"/>
          </p:nvPr>
        </p:nvSpPr>
        <p:spPr/>
        <p:txBody>
          <a:bodyPr/>
          <a:lstStyle/>
          <a:p>
            <a:r>
              <a:rPr lang="en-US" dirty="0"/>
              <a:t>It is valid (and fairly common) to have multiple constructors in the same class, this is known as </a:t>
            </a:r>
            <a:r>
              <a:rPr lang="en-US" b="1" u="sng" dirty="0"/>
              <a:t>OVERLOADING</a:t>
            </a:r>
            <a:r>
              <a:rPr lang="en-US" dirty="0"/>
              <a:t> the constructor (methods can be overloaded as well).</a:t>
            </a:r>
          </a:p>
          <a:p>
            <a:endParaRPr lang="en-US" dirty="0"/>
          </a:p>
        </p:txBody>
      </p:sp>
    </p:spTree>
    <p:extLst>
      <p:ext uri="{BB962C8B-B14F-4D97-AF65-F5344CB8AC3E}">
        <p14:creationId xmlns:p14="http://schemas.microsoft.com/office/powerpoint/2010/main" val="39419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5B38-7519-2241-AB60-0C64BEE6CF40}"/>
              </a:ext>
            </a:extLst>
          </p:cNvPr>
          <p:cNvSpPr>
            <a:spLocks noGrp="1"/>
          </p:cNvSpPr>
          <p:nvPr>
            <p:ph type="title"/>
          </p:nvPr>
        </p:nvSpPr>
        <p:spPr/>
        <p:txBody>
          <a:bodyPr/>
          <a:lstStyle/>
          <a:p>
            <a:r>
              <a:rPr lang="en-US" dirty="0"/>
              <a:t>Class 3.4 recap</a:t>
            </a:r>
          </a:p>
        </p:txBody>
      </p:sp>
      <p:sp>
        <p:nvSpPr>
          <p:cNvPr id="3" name="Content Placeholder 2">
            <a:extLst>
              <a:ext uri="{FF2B5EF4-FFF2-40B4-BE49-F238E27FC236}">
                <a16:creationId xmlns:a16="http://schemas.microsoft.com/office/drawing/2014/main" id="{DBE0EA0B-8070-E942-BDAD-D4ED316C3E7A}"/>
              </a:ext>
            </a:extLst>
          </p:cNvPr>
          <p:cNvSpPr>
            <a:spLocks noGrp="1"/>
          </p:cNvSpPr>
          <p:nvPr>
            <p:ph idx="1"/>
          </p:nvPr>
        </p:nvSpPr>
        <p:spPr>
          <a:xfrm>
            <a:off x="1141412" y="2249487"/>
            <a:ext cx="9905999" cy="3831824"/>
          </a:xfrm>
        </p:spPr>
        <p:txBody>
          <a:bodyPr>
            <a:normAutofit/>
          </a:bodyPr>
          <a:lstStyle/>
          <a:p>
            <a:r>
              <a:rPr lang="en-US" dirty="0"/>
              <a:t>Talked about </a:t>
            </a:r>
            <a:r>
              <a:rPr lang="en-US" dirty="0" err="1"/>
              <a:t>gradle</a:t>
            </a:r>
            <a:r>
              <a:rPr lang="en-US" dirty="0"/>
              <a:t> dependencies and their scopes (implementation, runtime, test)</a:t>
            </a:r>
          </a:p>
          <a:p>
            <a:r>
              <a:rPr lang="en-US" dirty="0"/>
              <a:t>Thyme templates</a:t>
            </a:r>
          </a:p>
          <a:p>
            <a:pPr lvl="1"/>
            <a:r>
              <a:rPr lang="en-US" dirty="0" err="1"/>
              <a:t>th:text</a:t>
            </a:r>
            <a:endParaRPr lang="en-US" dirty="0"/>
          </a:p>
          <a:p>
            <a:pPr lvl="1"/>
            <a:r>
              <a:rPr lang="en-US" dirty="0" err="1"/>
              <a:t>th:unless</a:t>
            </a:r>
            <a:endParaRPr lang="en-US" dirty="0"/>
          </a:p>
          <a:p>
            <a:pPr lvl="1"/>
            <a:r>
              <a:rPr lang="en-US" dirty="0" err="1"/>
              <a:t>th:fragments</a:t>
            </a:r>
            <a:endParaRPr lang="en-US" dirty="0"/>
          </a:p>
          <a:p>
            <a:pPr lvl="1"/>
            <a:r>
              <a:rPr lang="en-US" dirty="0" err="1"/>
              <a:t>th:href</a:t>
            </a:r>
            <a:r>
              <a:rPr lang="en-US" dirty="0"/>
              <a:t> and </a:t>
            </a:r>
            <a:r>
              <a:rPr lang="en-US" dirty="0" err="1"/>
              <a:t>th:src</a:t>
            </a:r>
            <a:endParaRPr lang="en-US" dirty="0"/>
          </a:p>
          <a:p>
            <a:r>
              <a:rPr lang="en-US" dirty="0"/>
              <a:t>Spring @</a:t>
            </a:r>
            <a:r>
              <a:rPr lang="en-US" dirty="0" err="1"/>
              <a:t>RequestParams</a:t>
            </a:r>
            <a:r>
              <a:rPr lang="en-US" dirty="0"/>
              <a:t> for query parameter injection</a:t>
            </a:r>
          </a:p>
        </p:txBody>
      </p:sp>
    </p:spTree>
    <p:extLst>
      <p:ext uri="{BB962C8B-B14F-4D97-AF65-F5344CB8AC3E}">
        <p14:creationId xmlns:p14="http://schemas.microsoft.com/office/powerpoint/2010/main" val="32754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BBF8-F401-DF4B-B029-1DEDF333440C}"/>
              </a:ext>
            </a:extLst>
          </p:cNvPr>
          <p:cNvSpPr>
            <a:spLocks noGrp="1"/>
          </p:cNvSpPr>
          <p:nvPr>
            <p:ph type="title"/>
          </p:nvPr>
        </p:nvSpPr>
        <p:spPr/>
        <p:txBody>
          <a:bodyPr/>
          <a:lstStyle/>
          <a:p>
            <a:r>
              <a:rPr lang="en-US" dirty="0"/>
              <a:t>Overloaded constructor example</a:t>
            </a:r>
          </a:p>
        </p:txBody>
      </p:sp>
      <p:sp>
        <p:nvSpPr>
          <p:cNvPr id="3" name="Content Placeholder 2">
            <a:extLst>
              <a:ext uri="{FF2B5EF4-FFF2-40B4-BE49-F238E27FC236}">
                <a16:creationId xmlns:a16="http://schemas.microsoft.com/office/drawing/2014/main" id="{B17AD850-0AD9-4849-A1B9-8A4A7BDA61AA}"/>
              </a:ext>
            </a:extLst>
          </p:cNvPr>
          <p:cNvSpPr>
            <a:spLocks noGrp="1"/>
          </p:cNvSpPr>
          <p:nvPr>
            <p:ph idx="1"/>
          </p:nvPr>
        </p:nvSpPr>
        <p:spPr>
          <a:xfrm>
            <a:off x="1141412" y="1927952"/>
            <a:ext cx="9905999" cy="4759287"/>
          </a:xfrm>
        </p:spPr>
        <p:txBody>
          <a:bodyPr>
            <a:normAutofit lnSpcReduction="10000"/>
          </a:bodyPr>
          <a:lstStyle/>
          <a:p>
            <a:r>
              <a:rPr lang="en-US" dirty="0"/>
              <a:t>public Student(String name, </a:t>
            </a:r>
            <a:r>
              <a:rPr lang="en-US" dirty="0" err="1"/>
              <a:t>int</a:t>
            </a:r>
            <a:r>
              <a:rPr lang="en-US" dirty="0"/>
              <a:t> </a:t>
            </a:r>
            <a:r>
              <a:rPr lang="en-US" dirty="0" err="1"/>
              <a:t>studentId</a:t>
            </a:r>
            <a:r>
              <a:rPr lang="en-US" dirty="0"/>
              <a:t>, </a:t>
            </a:r>
            <a:r>
              <a:rPr lang="en-US" dirty="0" err="1"/>
              <a:t>int</a:t>
            </a:r>
            <a:r>
              <a:rPr lang="en-US" dirty="0"/>
              <a:t> </a:t>
            </a:r>
            <a:r>
              <a:rPr lang="en-US" dirty="0" err="1"/>
              <a:t>numberOfCredits</a:t>
            </a:r>
            <a:r>
              <a:rPr lang="en-US" dirty="0"/>
              <a:t>, double </a:t>
            </a:r>
            <a:r>
              <a:rPr lang="en-US" dirty="0" err="1"/>
              <a:t>gpa</a:t>
            </a:r>
            <a:r>
              <a:rPr lang="en-US" dirty="0"/>
              <a:t>) {</a:t>
            </a:r>
          </a:p>
          <a:p>
            <a:pPr lvl="1"/>
            <a:r>
              <a:rPr lang="en-US" dirty="0" err="1"/>
              <a:t>this.name</a:t>
            </a:r>
            <a:r>
              <a:rPr lang="en-US" dirty="0"/>
              <a:t> = name; </a:t>
            </a:r>
          </a:p>
          <a:p>
            <a:pPr lvl="1"/>
            <a:r>
              <a:rPr lang="en-US" dirty="0" err="1"/>
              <a:t>this.studentId</a:t>
            </a:r>
            <a:r>
              <a:rPr lang="en-US" dirty="0"/>
              <a:t> = </a:t>
            </a:r>
            <a:r>
              <a:rPr lang="en-US" dirty="0" err="1"/>
              <a:t>studentId</a:t>
            </a:r>
            <a:r>
              <a:rPr lang="en-US" dirty="0"/>
              <a:t>; </a:t>
            </a:r>
          </a:p>
          <a:p>
            <a:pPr lvl="1"/>
            <a:r>
              <a:rPr lang="en-US" dirty="0" err="1"/>
              <a:t>this.numberOfCredits</a:t>
            </a:r>
            <a:r>
              <a:rPr lang="en-US" dirty="0"/>
              <a:t> = </a:t>
            </a:r>
            <a:r>
              <a:rPr lang="en-US" dirty="0" err="1"/>
              <a:t>numberOfCredits</a:t>
            </a:r>
            <a:r>
              <a:rPr lang="en-US" dirty="0"/>
              <a:t>; </a:t>
            </a:r>
          </a:p>
          <a:p>
            <a:pPr lvl="1"/>
            <a:r>
              <a:rPr lang="en-US" dirty="0" err="1"/>
              <a:t>this.gpa</a:t>
            </a:r>
            <a:r>
              <a:rPr lang="en-US" dirty="0"/>
              <a:t> = </a:t>
            </a:r>
            <a:r>
              <a:rPr lang="en-US" dirty="0" err="1"/>
              <a:t>gpa</a:t>
            </a:r>
            <a:r>
              <a:rPr lang="en-US" dirty="0"/>
              <a:t>; </a:t>
            </a:r>
          </a:p>
          <a:p>
            <a:r>
              <a:rPr lang="en-US" dirty="0"/>
              <a:t>} </a:t>
            </a:r>
          </a:p>
          <a:p>
            <a:r>
              <a:rPr lang="en-US" dirty="0"/>
              <a:t>public Student(String name, </a:t>
            </a:r>
            <a:r>
              <a:rPr lang="en-US" dirty="0" err="1"/>
              <a:t>int</a:t>
            </a:r>
            <a:r>
              <a:rPr lang="en-US" dirty="0"/>
              <a:t> </a:t>
            </a:r>
            <a:r>
              <a:rPr lang="en-US" dirty="0" err="1"/>
              <a:t>studentId</a:t>
            </a:r>
            <a:r>
              <a:rPr lang="en-US" dirty="0"/>
              <a:t>) { </a:t>
            </a:r>
          </a:p>
          <a:p>
            <a:pPr lvl="1"/>
            <a:r>
              <a:rPr lang="en-US" dirty="0"/>
              <a:t>this(name, </a:t>
            </a:r>
            <a:r>
              <a:rPr lang="en-US" dirty="0" err="1"/>
              <a:t>studentId</a:t>
            </a:r>
            <a:r>
              <a:rPr lang="en-US" dirty="0"/>
              <a:t>, 0, 0.0);	// Calls the constructor above with the values provided</a:t>
            </a:r>
          </a:p>
          <a:p>
            <a:r>
              <a:rPr lang="en-US" dirty="0"/>
              <a:t>}</a:t>
            </a:r>
          </a:p>
          <a:p>
            <a:r>
              <a:rPr lang="en-US" dirty="0"/>
              <a:t>Note: The </a:t>
            </a:r>
            <a:r>
              <a:rPr lang="en-US" b="1" u="sng" dirty="0"/>
              <a:t>THIS</a:t>
            </a:r>
            <a:r>
              <a:rPr lang="en-US" dirty="0"/>
              <a:t> keyword is how you call constructors within your class</a:t>
            </a:r>
          </a:p>
        </p:txBody>
      </p:sp>
    </p:spTree>
    <p:extLst>
      <p:ext uri="{BB962C8B-B14F-4D97-AF65-F5344CB8AC3E}">
        <p14:creationId xmlns:p14="http://schemas.microsoft.com/office/powerpoint/2010/main" val="198075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9C5-819A-D044-8830-DA9ADEB73986}"/>
              </a:ext>
            </a:extLst>
          </p:cNvPr>
          <p:cNvSpPr>
            <a:spLocks noGrp="1"/>
          </p:cNvSpPr>
          <p:nvPr>
            <p:ph type="title"/>
          </p:nvPr>
        </p:nvSpPr>
        <p:spPr/>
        <p:txBody>
          <a:bodyPr/>
          <a:lstStyle/>
          <a:p>
            <a:r>
              <a:rPr lang="en-US" dirty="0"/>
              <a:t>Calling our new student constructors</a:t>
            </a:r>
          </a:p>
        </p:txBody>
      </p:sp>
      <p:sp>
        <p:nvSpPr>
          <p:cNvPr id="3" name="Content Placeholder 2">
            <a:extLst>
              <a:ext uri="{FF2B5EF4-FFF2-40B4-BE49-F238E27FC236}">
                <a16:creationId xmlns:a16="http://schemas.microsoft.com/office/drawing/2014/main" id="{5178FED4-7419-C744-AB01-49C6C5A23931}"/>
              </a:ext>
            </a:extLst>
          </p:cNvPr>
          <p:cNvSpPr>
            <a:spLocks noGrp="1"/>
          </p:cNvSpPr>
          <p:nvPr>
            <p:ph idx="1"/>
          </p:nvPr>
        </p:nvSpPr>
        <p:spPr/>
        <p:txBody>
          <a:bodyPr/>
          <a:lstStyle/>
          <a:p>
            <a:r>
              <a:rPr lang="en-US" dirty="0"/>
              <a:t>Based on the two new constructors in the previous slide we can instantiate student objects one of two ways. Both are valid!</a:t>
            </a:r>
          </a:p>
          <a:p>
            <a:endParaRPr lang="en-US" dirty="0"/>
          </a:p>
          <a:p>
            <a:r>
              <a:rPr lang="en-US" dirty="0"/>
              <a:t>1) Student student1 = new Student(“Student1”, 1, 12, 3.5);</a:t>
            </a:r>
          </a:p>
          <a:p>
            <a:r>
              <a:rPr lang="en-US" dirty="0"/>
              <a:t>2) Student student2 = new Student(“Student2”, 2);</a:t>
            </a:r>
          </a:p>
        </p:txBody>
      </p:sp>
    </p:spTree>
    <p:extLst>
      <p:ext uri="{BB962C8B-B14F-4D97-AF65-F5344CB8AC3E}">
        <p14:creationId xmlns:p14="http://schemas.microsoft.com/office/powerpoint/2010/main" val="414793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BDB7-750D-8547-B5F2-543BBDBB3343}"/>
              </a:ext>
            </a:extLst>
          </p:cNvPr>
          <p:cNvSpPr>
            <a:spLocks noGrp="1"/>
          </p:cNvSpPr>
          <p:nvPr>
            <p:ph type="title"/>
          </p:nvPr>
        </p:nvSpPr>
        <p:spPr/>
        <p:txBody>
          <a:bodyPr/>
          <a:lstStyle/>
          <a:p>
            <a:r>
              <a:rPr lang="en-US" dirty="0"/>
              <a:t>Defining constructors</a:t>
            </a:r>
          </a:p>
        </p:txBody>
      </p:sp>
      <p:sp>
        <p:nvSpPr>
          <p:cNvPr id="3" name="Content Placeholder 2">
            <a:extLst>
              <a:ext uri="{FF2B5EF4-FFF2-40B4-BE49-F238E27FC236}">
                <a16:creationId xmlns:a16="http://schemas.microsoft.com/office/drawing/2014/main" id="{215D840E-5E6C-4943-AB0C-9B2A0D3F94AF}"/>
              </a:ext>
            </a:extLst>
          </p:cNvPr>
          <p:cNvSpPr>
            <a:spLocks noGrp="1"/>
          </p:cNvSpPr>
          <p:nvPr>
            <p:ph idx="1"/>
          </p:nvPr>
        </p:nvSpPr>
        <p:spPr/>
        <p:txBody>
          <a:bodyPr/>
          <a:lstStyle/>
          <a:p>
            <a:r>
              <a:rPr lang="en-US" dirty="0"/>
              <a:t>When defining constructors, think about:</a:t>
            </a:r>
          </a:p>
          <a:p>
            <a:pPr lvl="1"/>
            <a:r>
              <a:rPr lang="en-US" dirty="0"/>
              <a:t>Which fields must be initialized for your class to work properly? Be sure you initialize every such field.</a:t>
            </a:r>
          </a:p>
          <a:p>
            <a:pPr lvl="1"/>
            <a:r>
              <a:rPr lang="en-US" dirty="0"/>
              <a:t>Which fields should be initialized by the user creating an object, and which should be initialized by the class itself?</a:t>
            </a:r>
          </a:p>
          <a:p>
            <a:pPr lvl="1"/>
            <a:r>
              <a:rPr lang="en-US" dirty="0"/>
              <a:t>What are the use-cases for your class that you should provide for?</a:t>
            </a:r>
          </a:p>
          <a:p>
            <a:r>
              <a:rPr lang="en-US" dirty="0"/>
              <a:t>It is not a good idea to leave potentially null or invalid values after constructing an instance of your class.</a:t>
            </a:r>
          </a:p>
        </p:txBody>
      </p:sp>
    </p:spTree>
    <p:extLst>
      <p:ext uri="{BB962C8B-B14F-4D97-AF65-F5344CB8AC3E}">
        <p14:creationId xmlns:p14="http://schemas.microsoft.com/office/powerpoint/2010/main" val="208896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6FDD-4B28-CE47-BF0C-BE84C7E055F6}"/>
              </a:ext>
            </a:extLst>
          </p:cNvPr>
          <p:cNvSpPr>
            <a:spLocks noGrp="1"/>
          </p:cNvSpPr>
          <p:nvPr>
            <p:ph type="title"/>
          </p:nvPr>
        </p:nvSpPr>
        <p:spPr/>
        <p:txBody>
          <a:bodyPr/>
          <a:lstStyle/>
          <a:p>
            <a:r>
              <a:rPr lang="en-US" dirty="0"/>
              <a:t>Final fields (variables)</a:t>
            </a:r>
          </a:p>
        </p:txBody>
      </p:sp>
      <p:sp>
        <p:nvSpPr>
          <p:cNvPr id="3" name="Content Placeholder 2">
            <a:extLst>
              <a:ext uri="{FF2B5EF4-FFF2-40B4-BE49-F238E27FC236}">
                <a16:creationId xmlns:a16="http://schemas.microsoft.com/office/drawing/2014/main" id="{75F1A61F-9A81-8A44-8B18-F013C25E12FE}"/>
              </a:ext>
            </a:extLst>
          </p:cNvPr>
          <p:cNvSpPr>
            <a:spLocks noGrp="1"/>
          </p:cNvSpPr>
          <p:nvPr>
            <p:ph idx="1"/>
          </p:nvPr>
        </p:nvSpPr>
        <p:spPr/>
        <p:txBody>
          <a:bodyPr>
            <a:normAutofit lnSpcReduction="10000"/>
          </a:bodyPr>
          <a:lstStyle/>
          <a:p>
            <a:r>
              <a:rPr lang="en-US" dirty="0"/>
              <a:t>A </a:t>
            </a:r>
            <a:r>
              <a:rPr lang="en-US" b="1" u="sng" dirty="0"/>
              <a:t>final field</a:t>
            </a:r>
            <a:r>
              <a:rPr lang="en-US" dirty="0"/>
              <a:t> is one that can not be changed once it is initialized. This means slightly different things for primitive and class types.</a:t>
            </a:r>
          </a:p>
          <a:p>
            <a:r>
              <a:rPr lang="en-US" b="1" dirty="0"/>
              <a:t>Final primitive fields</a:t>
            </a:r>
            <a:r>
              <a:rPr lang="en-US" dirty="0"/>
              <a:t> can not change their value once they are initialized.</a:t>
            </a:r>
          </a:p>
          <a:p>
            <a:r>
              <a:rPr lang="en-US" b="1" dirty="0"/>
              <a:t>Final object fields</a:t>
            </a:r>
            <a:r>
              <a:rPr lang="en-US" dirty="0"/>
              <a:t> may not change the object that they hold once they are initialized. However, that object itself may change.</a:t>
            </a:r>
          </a:p>
          <a:p>
            <a:pPr lvl="1"/>
            <a:r>
              <a:rPr lang="en-US" dirty="0"/>
              <a:t>What this means is that you can set an object value and that value may change, but values within the object itself may change.</a:t>
            </a:r>
            <a:br>
              <a:rPr lang="en-US" dirty="0"/>
            </a:br>
            <a:endParaRPr lang="en-US" dirty="0"/>
          </a:p>
        </p:txBody>
      </p:sp>
    </p:spTree>
    <p:extLst>
      <p:ext uri="{BB962C8B-B14F-4D97-AF65-F5344CB8AC3E}">
        <p14:creationId xmlns:p14="http://schemas.microsoft.com/office/powerpoint/2010/main" val="312377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9401-6209-304B-8D02-46E9FCB99931}"/>
              </a:ext>
            </a:extLst>
          </p:cNvPr>
          <p:cNvSpPr>
            <a:spLocks noGrp="1"/>
          </p:cNvSpPr>
          <p:nvPr>
            <p:ph type="title"/>
          </p:nvPr>
        </p:nvSpPr>
        <p:spPr/>
        <p:txBody>
          <a:bodyPr/>
          <a:lstStyle/>
          <a:p>
            <a:r>
              <a:rPr lang="en-US" dirty="0"/>
              <a:t>Static fields (variables)</a:t>
            </a:r>
          </a:p>
        </p:txBody>
      </p:sp>
      <p:sp>
        <p:nvSpPr>
          <p:cNvPr id="3" name="Content Placeholder 2">
            <a:extLst>
              <a:ext uri="{FF2B5EF4-FFF2-40B4-BE49-F238E27FC236}">
                <a16:creationId xmlns:a16="http://schemas.microsoft.com/office/drawing/2014/main" id="{EF938FFE-E90D-7045-B06A-E6EEE855E31A}"/>
              </a:ext>
            </a:extLst>
          </p:cNvPr>
          <p:cNvSpPr>
            <a:spLocks noGrp="1"/>
          </p:cNvSpPr>
          <p:nvPr>
            <p:ph idx="1"/>
          </p:nvPr>
        </p:nvSpPr>
        <p:spPr/>
        <p:txBody>
          <a:bodyPr/>
          <a:lstStyle/>
          <a:p>
            <a:r>
              <a:rPr lang="en-US" dirty="0"/>
              <a:t>We’ve already used static fields/variables throughout this class.</a:t>
            </a:r>
          </a:p>
          <a:p>
            <a:r>
              <a:rPr lang="en-US" dirty="0"/>
              <a:t>These are class-level fields.</a:t>
            </a:r>
          </a:p>
          <a:p>
            <a:r>
              <a:rPr lang="en-US" dirty="0"/>
              <a:t>Shared among all instances of a given class.</a:t>
            </a:r>
          </a:p>
          <a:p>
            <a:endParaRPr lang="en-US" dirty="0"/>
          </a:p>
        </p:txBody>
      </p:sp>
    </p:spTree>
    <p:extLst>
      <p:ext uri="{BB962C8B-B14F-4D97-AF65-F5344CB8AC3E}">
        <p14:creationId xmlns:p14="http://schemas.microsoft.com/office/powerpoint/2010/main" val="1515554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6CCB-DEE8-5B48-A9A1-87A2BD34AC71}"/>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14A641D4-441D-DE4F-93DC-00EEE13F1FE6}"/>
              </a:ext>
            </a:extLst>
          </p:cNvPr>
          <p:cNvSpPr>
            <a:spLocks noGrp="1"/>
          </p:cNvSpPr>
          <p:nvPr>
            <p:ph idx="1"/>
          </p:nvPr>
        </p:nvSpPr>
        <p:spPr>
          <a:xfrm>
            <a:off x="1141412" y="2249487"/>
            <a:ext cx="9905999" cy="4118262"/>
          </a:xfrm>
        </p:spPr>
        <p:txBody>
          <a:bodyPr>
            <a:normAutofit/>
          </a:bodyPr>
          <a:lstStyle/>
          <a:p>
            <a:r>
              <a:rPr lang="en-US" dirty="0"/>
              <a:t>I’ve already introduced you to constant variables in my refactored hello class example. </a:t>
            </a:r>
          </a:p>
          <a:p>
            <a:r>
              <a:rPr lang="en-US" dirty="0"/>
              <a:t>Constants are created using a combination of the </a:t>
            </a:r>
            <a:r>
              <a:rPr lang="en-US" b="1" dirty="0"/>
              <a:t>static</a:t>
            </a:r>
            <a:r>
              <a:rPr lang="en-US" dirty="0"/>
              <a:t> and </a:t>
            </a:r>
            <a:r>
              <a:rPr lang="en-US" b="1" dirty="0"/>
              <a:t>final</a:t>
            </a:r>
            <a:r>
              <a:rPr lang="en-US" dirty="0"/>
              <a:t> keywords.</a:t>
            </a:r>
          </a:p>
          <a:p>
            <a:r>
              <a:rPr lang="en-US" dirty="0"/>
              <a:t>E.g. private static final String MESSAGE = "Hello World"; </a:t>
            </a:r>
          </a:p>
          <a:p>
            <a:r>
              <a:rPr lang="en-US" dirty="0"/>
              <a:t>E.g. 2 public static final double PI = 3.14159;</a:t>
            </a:r>
          </a:p>
          <a:p>
            <a:r>
              <a:rPr lang="en-US" dirty="0"/>
              <a:t>The </a:t>
            </a:r>
            <a:r>
              <a:rPr lang="en-US"/>
              <a:t>variable “MESSAGE” </a:t>
            </a:r>
            <a:r>
              <a:rPr lang="en-US" dirty="0"/>
              <a:t>and “PI” can </a:t>
            </a:r>
            <a:r>
              <a:rPr lang="en-US" b="1" u="sng" dirty="0"/>
              <a:t>never</a:t>
            </a:r>
            <a:r>
              <a:rPr lang="en-US" dirty="0"/>
              <a:t> be changed.</a:t>
            </a:r>
          </a:p>
          <a:p>
            <a:r>
              <a:rPr lang="en-US" dirty="0"/>
              <a:t>Note: constants are ALL CAPS and delimited by UNDERSCORES </a:t>
            </a:r>
          </a:p>
        </p:txBody>
      </p:sp>
    </p:spTree>
    <p:extLst>
      <p:ext uri="{BB962C8B-B14F-4D97-AF65-F5344CB8AC3E}">
        <p14:creationId xmlns:p14="http://schemas.microsoft.com/office/powerpoint/2010/main" val="388164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0131-AA88-D748-94EB-3F0FD145B07A}"/>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C7D20557-5F8C-F246-B2F7-071D93558C50}"/>
              </a:ext>
            </a:extLst>
          </p:cNvPr>
          <p:cNvSpPr>
            <a:spLocks noGrp="1"/>
          </p:cNvSpPr>
          <p:nvPr>
            <p:ph idx="1"/>
          </p:nvPr>
        </p:nvSpPr>
        <p:spPr/>
        <p:txBody>
          <a:bodyPr/>
          <a:lstStyle/>
          <a:p>
            <a:r>
              <a:rPr lang="en-US" dirty="0"/>
              <a:t>Studio: Restaurant Menu</a:t>
            </a:r>
          </a:p>
          <a:p>
            <a:r>
              <a:rPr lang="en-US" dirty="0">
                <a:hlinkClick r:id="rId2"/>
              </a:rPr>
              <a:t>https://education.launchcode.org</a:t>
            </a:r>
            <a:r>
              <a:rPr lang="en-US">
                <a:hlinkClick r:id="rId2"/>
              </a:rPr>
              <a:t>/skills-back-end-java/studios/restaurant-menu/</a:t>
            </a:r>
            <a:endParaRPr lang="en-US"/>
          </a:p>
          <a:p>
            <a:endParaRPr lang="en-US"/>
          </a:p>
        </p:txBody>
      </p:sp>
    </p:spTree>
    <p:extLst>
      <p:ext uri="{BB962C8B-B14F-4D97-AF65-F5344CB8AC3E}">
        <p14:creationId xmlns:p14="http://schemas.microsoft.com/office/powerpoint/2010/main" val="243618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40F8-51C9-5547-97A8-995184C2AB9E}"/>
              </a:ext>
            </a:extLst>
          </p:cNvPr>
          <p:cNvSpPr>
            <a:spLocks noGrp="1"/>
          </p:cNvSpPr>
          <p:nvPr>
            <p:ph type="title"/>
          </p:nvPr>
        </p:nvSpPr>
        <p:spPr/>
        <p:txBody>
          <a:bodyPr/>
          <a:lstStyle/>
          <a:p>
            <a:r>
              <a:rPr lang="en-US" dirty="0"/>
              <a:t>3 pillars of </a:t>
            </a:r>
            <a:r>
              <a:rPr lang="en-US" dirty="0" err="1"/>
              <a:t>oo</a:t>
            </a:r>
            <a:r>
              <a:rPr lang="en-US" dirty="0"/>
              <a:t> programming</a:t>
            </a:r>
          </a:p>
        </p:txBody>
      </p:sp>
      <p:sp>
        <p:nvSpPr>
          <p:cNvPr id="3" name="Content Placeholder 2">
            <a:extLst>
              <a:ext uri="{FF2B5EF4-FFF2-40B4-BE49-F238E27FC236}">
                <a16:creationId xmlns:a16="http://schemas.microsoft.com/office/drawing/2014/main" id="{66DF97D5-3646-3947-B09B-1F5C58C6B079}"/>
              </a:ext>
            </a:extLst>
          </p:cNvPr>
          <p:cNvSpPr>
            <a:spLocks noGrp="1"/>
          </p:cNvSpPr>
          <p:nvPr>
            <p:ph idx="1"/>
          </p:nvPr>
        </p:nvSpPr>
        <p:spPr>
          <a:xfrm>
            <a:off x="1141412" y="1972020"/>
            <a:ext cx="9905999" cy="4549966"/>
          </a:xfrm>
        </p:spPr>
        <p:txBody>
          <a:bodyPr>
            <a:normAutofit fontScale="92500" lnSpcReduction="20000"/>
          </a:bodyPr>
          <a:lstStyle/>
          <a:p>
            <a:r>
              <a:rPr lang="en-US" dirty="0"/>
              <a:t>Polymorphism</a:t>
            </a:r>
          </a:p>
          <a:p>
            <a:pPr lvl="1"/>
            <a:r>
              <a:rPr lang="en-US" dirty="0"/>
              <a:t>Polymorphism allows the expression of some sort of contract, with potentially many types implementing that contract (whether through class inheritance or not) in different ways, each according to their own purpose. </a:t>
            </a:r>
          </a:p>
          <a:p>
            <a:r>
              <a:rPr lang="en-US" dirty="0"/>
              <a:t>Inheritance</a:t>
            </a:r>
          </a:p>
          <a:p>
            <a:pPr lvl="1"/>
            <a:r>
              <a:rPr lang="en-US" dirty="0"/>
              <a:t>Inheritance is a mechanism wherein a new class is derived from an existing class. In </a:t>
            </a:r>
            <a:r>
              <a:rPr lang="en-US" b="1" dirty="0"/>
              <a:t>Java</a:t>
            </a:r>
            <a:r>
              <a:rPr lang="en-US" dirty="0"/>
              <a:t>, classes may </a:t>
            </a:r>
            <a:r>
              <a:rPr lang="en-US" b="1" dirty="0"/>
              <a:t>inherit</a:t>
            </a:r>
            <a:r>
              <a:rPr lang="en-US" dirty="0"/>
              <a:t> or acquire the properties and methods of other classes. A class derived from another class is called a subclass, whereas the class from which a subclass is derived is called a superclass.</a:t>
            </a:r>
          </a:p>
          <a:p>
            <a:r>
              <a:rPr lang="en-US" dirty="0"/>
              <a:t>Encapsulation</a:t>
            </a:r>
          </a:p>
          <a:p>
            <a:pPr lvl="1"/>
            <a:r>
              <a:rPr lang="en-US" dirty="0"/>
              <a:t>Encapsulation in Java is a mechanism of wrapping the data (variables) and code acting on the data (methods) together as a single unit. Declare the variables of a class as private. Provide public setter and getter methods to modify and view the variables values.</a:t>
            </a:r>
          </a:p>
          <a:p>
            <a:endParaRPr lang="en-US" dirty="0"/>
          </a:p>
          <a:p>
            <a:pPr lvl="1"/>
            <a:endParaRPr lang="en-US" dirty="0"/>
          </a:p>
        </p:txBody>
      </p:sp>
    </p:spTree>
    <p:extLst>
      <p:ext uri="{BB962C8B-B14F-4D97-AF65-F5344CB8AC3E}">
        <p14:creationId xmlns:p14="http://schemas.microsoft.com/office/powerpoint/2010/main" val="263032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2CA-DFA4-B543-A000-0C0F1FFB4F28}"/>
              </a:ext>
            </a:extLst>
          </p:cNvPr>
          <p:cNvSpPr>
            <a:spLocks noGrp="1"/>
          </p:cNvSpPr>
          <p:nvPr>
            <p:ph type="title"/>
          </p:nvPr>
        </p:nvSpPr>
        <p:spPr/>
        <p:txBody>
          <a:bodyPr/>
          <a:lstStyle/>
          <a:p>
            <a:r>
              <a:rPr lang="en-US" dirty="0"/>
              <a:t>A minimal class &amp; object </a:t>
            </a:r>
          </a:p>
        </p:txBody>
      </p:sp>
      <p:sp>
        <p:nvSpPr>
          <p:cNvPr id="3" name="Content Placeholder 2">
            <a:extLst>
              <a:ext uri="{FF2B5EF4-FFF2-40B4-BE49-F238E27FC236}">
                <a16:creationId xmlns:a16="http://schemas.microsoft.com/office/drawing/2014/main" id="{57E9342E-53A9-AC4C-A5A6-D2A51041E936}"/>
              </a:ext>
            </a:extLst>
          </p:cNvPr>
          <p:cNvSpPr>
            <a:spLocks noGrp="1"/>
          </p:cNvSpPr>
          <p:nvPr>
            <p:ph idx="1"/>
          </p:nvPr>
        </p:nvSpPr>
        <p:spPr/>
        <p:txBody>
          <a:bodyPr>
            <a:normAutofit lnSpcReduction="10000"/>
          </a:bodyPr>
          <a:lstStyle/>
          <a:p>
            <a:r>
              <a:rPr lang="en-US" dirty="0"/>
              <a:t>public class HelloWorld { </a:t>
            </a:r>
          </a:p>
          <a:p>
            <a:pPr lvl="1"/>
            <a:r>
              <a:rPr lang="en-US" dirty="0"/>
              <a:t>String message = "Hello World"; ‘</a:t>
            </a:r>
          </a:p>
          <a:p>
            <a:pPr lvl="1"/>
            <a:r>
              <a:rPr lang="en-US" dirty="0"/>
              <a:t>void </a:t>
            </a:r>
            <a:r>
              <a:rPr lang="en-US" dirty="0" err="1"/>
              <a:t>sayHello</a:t>
            </a:r>
            <a:r>
              <a:rPr lang="en-US" dirty="0"/>
              <a:t>() { </a:t>
            </a:r>
          </a:p>
          <a:p>
            <a:pPr lvl="2"/>
            <a:r>
              <a:rPr lang="en-US" dirty="0" err="1"/>
              <a:t>System.out.println</a:t>
            </a:r>
            <a:r>
              <a:rPr lang="en-US" dirty="0"/>
              <a:t>(message); </a:t>
            </a:r>
          </a:p>
          <a:p>
            <a:pPr lvl="1"/>
            <a:r>
              <a:rPr lang="en-US" dirty="0"/>
              <a:t>} </a:t>
            </a:r>
          </a:p>
          <a:p>
            <a:r>
              <a:rPr lang="en-US" dirty="0"/>
              <a:t>}</a:t>
            </a:r>
          </a:p>
          <a:p>
            <a:r>
              <a:rPr lang="en-US" dirty="0"/>
              <a:t>This class contains fields (the data or variables, in this case a String message) and methods (the behaviors, in this case </a:t>
            </a:r>
            <a:r>
              <a:rPr lang="en-US" dirty="0" err="1"/>
              <a:t>sayHello</a:t>
            </a:r>
            <a:r>
              <a:rPr lang="en-US" dirty="0"/>
              <a:t>() that returns nothing).</a:t>
            </a:r>
          </a:p>
        </p:txBody>
      </p:sp>
    </p:spTree>
    <p:extLst>
      <p:ext uri="{BB962C8B-B14F-4D97-AF65-F5344CB8AC3E}">
        <p14:creationId xmlns:p14="http://schemas.microsoft.com/office/powerpoint/2010/main" val="60475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E753-5FF3-8843-923C-B2CDB2AB59F0}"/>
              </a:ext>
            </a:extLst>
          </p:cNvPr>
          <p:cNvSpPr>
            <a:spLocks noGrp="1"/>
          </p:cNvSpPr>
          <p:nvPr>
            <p:ph type="title"/>
          </p:nvPr>
        </p:nvSpPr>
        <p:spPr/>
        <p:txBody>
          <a:bodyPr/>
          <a:lstStyle/>
          <a:p>
            <a:r>
              <a:rPr lang="en-US" dirty="0"/>
              <a:t>Running our minimal class</a:t>
            </a:r>
          </a:p>
        </p:txBody>
      </p:sp>
      <p:sp>
        <p:nvSpPr>
          <p:cNvPr id="3" name="Content Placeholder 2">
            <a:extLst>
              <a:ext uri="{FF2B5EF4-FFF2-40B4-BE49-F238E27FC236}">
                <a16:creationId xmlns:a16="http://schemas.microsoft.com/office/drawing/2014/main" id="{019DBAB3-55B2-D143-BF5C-8EEF2D15269E}"/>
              </a:ext>
            </a:extLst>
          </p:cNvPr>
          <p:cNvSpPr>
            <a:spLocks noGrp="1"/>
          </p:cNvSpPr>
          <p:nvPr>
            <p:ph idx="1"/>
          </p:nvPr>
        </p:nvSpPr>
        <p:spPr/>
        <p:txBody>
          <a:bodyPr/>
          <a:lstStyle/>
          <a:p>
            <a:r>
              <a:rPr lang="en-US" dirty="0"/>
              <a:t>public class </a:t>
            </a:r>
            <a:r>
              <a:rPr lang="en-US" dirty="0" err="1"/>
              <a:t>HelloWorldRunner</a:t>
            </a:r>
            <a:r>
              <a:rPr lang="en-US" dirty="0"/>
              <a:t> { </a:t>
            </a:r>
          </a:p>
          <a:p>
            <a:pPr lvl="1"/>
            <a:r>
              <a:rPr lang="en-US" dirty="0"/>
              <a:t>public static void main(String[] </a:t>
            </a:r>
            <a:r>
              <a:rPr lang="en-US" dirty="0" err="1"/>
              <a:t>args</a:t>
            </a:r>
            <a:r>
              <a:rPr lang="en-US" dirty="0"/>
              <a:t>) { </a:t>
            </a:r>
          </a:p>
          <a:p>
            <a:pPr lvl="2"/>
            <a:r>
              <a:rPr lang="en-US" dirty="0"/>
              <a:t>HelloWorld hello = new HelloWorld(); 	// Create new instance of HelloWorld object</a:t>
            </a:r>
          </a:p>
          <a:p>
            <a:pPr lvl="2"/>
            <a:r>
              <a:rPr lang="en-US" dirty="0" err="1"/>
              <a:t>hello.sayHello</a:t>
            </a:r>
            <a:r>
              <a:rPr lang="en-US" dirty="0"/>
              <a:t>(); 				// Call </a:t>
            </a:r>
            <a:r>
              <a:rPr lang="en-US" dirty="0" err="1"/>
              <a:t>sayHello</a:t>
            </a:r>
            <a:r>
              <a:rPr lang="en-US" dirty="0"/>
              <a:t>() method on object</a:t>
            </a:r>
          </a:p>
          <a:p>
            <a:pPr lvl="1"/>
            <a:r>
              <a:rPr lang="en-US" dirty="0"/>
              <a:t>} </a:t>
            </a:r>
          </a:p>
          <a:p>
            <a:r>
              <a:rPr lang="en-US" dirty="0"/>
              <a:t>}</a:t>
            </a:r>
          </a:p>
        </p:txBody>
      </p:sp>
    </p:spTree>
    <p:extLst>
      <p:ext uri="{BB962C8B-B14F-4D97-AF65-F5344CB8AC3E}">
        <p14:creationId xmlns:p14="http://schemas.microsoft.com/office/powerpoint/2010/main" val="398538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7670-43BE-3C4F-84CC-A078C2484297}"/>
              </a:ext>
            </a:extLst>
          </p:cNvPr>
          <p:cNvSpPr>
            <a:spLocks noGrp="1"/>
          </p:cNvSpPr>
          <p:nvPr>
            <p:ph type="title"/>
          </p:nvPr>
        </p:nvSpPr>
        <p:spPr/>
        <p:txBody>
          <a:bodyPr/>
          <a:lstStyle/>
          <a:p>
            <a:r>
              <a:rPr lang="en-US" dirty="0"/>
              <a:t>The this Keyword</a:t>
            </a:r>
          </a:p>
        </p:txBody>
      </p:sp>
      <p:sp>
        <p:nvSpPr>
          <p:cNvPr id="3" name="Content Placeholder 2">
            <a:extLst>
              <a:ext uri="{FF2B5EF4-FFF2-40B4-BE49-F238E27FC236}">
                <a16:creationId xmlns:a16="http://schemas.microsoft.com/office/drawing/2014/main" id="{FDCB85D6-4333-7143-A6B9-32734EFBF1A4}"/>
              </a:ext>
            </a:extLst>
          </p:cNvPr>
          <p:cNvSpPr>
            <a:spLocks noGrp="1"/>
          </p:cNvSpPr>
          <p:nvPr>
            <p:ph idx="1"/>
          </p:nvPr>
        </p:nvSpPr>
        <p:spPr/>
        <p:txBody>
          <a:bodyPr/>
          <a:lstStyle/>
          <a:p>
            <a:r>
              <a:rPr lang="en-US" dirty="0"/>
              <a:t>The </a:t>
            </a:r>
            <a:r>
              <a:rPr lang="en-US" b="1" dirty="0"/>
              <a:t>this</a:t>
            </a:r>
            <a:r>
              <a:rPr lang="en-US" dirty="0"/>
              <a:t> keyword refers to any variable, method, </a:t>
            </a:r>
            <a:r>
              <a:rPr lang="en-US" dirty="0" err="1"/>
              <a:t>etc</a:t>
            </a:r>
            <a:r>
              <a:rPr lang="en-US" dirty="0"/>
              <a:t> within the class (or put in other words, itself).</a:t>
            </a:r>
          </a:p>
          <a:p>
            <a:r>
              <a:rPr lang="en-US" dirty="0"/>
              <a:t>Using the previous example: </a:t>
            </a:r>
          </a:p>
          <a:p>
            <a:r>
              <a:rPr lang="en-US" dirty="0"/>
              <a:t>public void </a:t>
            </a:r>
            <a:r>
              <a:rPr lang="en-US" dirty="0" err="1"/>
              <a:t>sayHello</a:t>
            </a:r>
            <a:r>
              <a:rPr lang="en-US" dirty="0"/>
              <a:t>() { </a:t>
            </a:r>
          </a:p>
          <a:p>
            <a:pPr lvl="1"/>
            <a:r>
              <a:rPr lang="en-US" dirty="0" err="1"/>
              <a:t>System.out.println</a:t>
            </a:r>
            <a:r>
              <a:rPr lang="en-US" dirty="0"/>
              <a:t>(</a:t>
            </a:r>
            <a:r>
              <a:rPr lang="en-US" dirty="0" err="1"/>
              <a:t>this.message</a:t>
            </a:r>
            <a:r>
              <a:rPr lang="en-US" dirty="0"/>
              <a:t>); // This refers to the variable message inside the class</a:t>
            </a:r>
          </a:p>
          <a:p>
            <a:r>
              <a:rPr lang="en-US" dirty="0"/>
              <a:t>}</a:t>
            </a:r>
          </a:p>
        </p:txBody>
      </p:sp>
    </p:spTree>
    <p:extLst>
      <p:ext uri="{BB962C8B-B14F-4D97-AF65-F5344CB8AC3E}">
        <p14:creationId xmlns:p14="http://schemas.microsoft.com/office/powerpoint/2010/main" val="328228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6EB3-7DC9-234B-B74E-CDAFF58DA2F5}"/>
              </a:ext>
            </a:extLst>
          </p:cNvPr>
          <p:cNvSpPr>
            <a:spLocks noGrp="1"/>
          </p:cNvSpPr>
          <p:nvPr>
            <p:ph type="title"/>
          </p:nvPr>
        </p:nvSpPr>
        <p:spPr/>
        <p:txBody>
          <a:bodyPr/>
          <a:lstStyle/>
          <a:p>
            <a:r>
              <a:rPr lang="en-US" dirty="0"/>
              <a:t>This keyword example</a:t>
            </a:r>
          </a:p>
        </p:txBody>
      </p:sp>
      <p:sp>
        <p:nvSpPr>
          <p:cNvPr id="3" name="Content Placeholder 2">
            <a:extLst>
              <a:ext uri="{FF2B5EF4-FFF2-40B4-BE49-F238E27FC236}">
                <a16:creationId xmlns:a16="http://schemas.microsoft.com/office/drawing/2014/main" id="{71534654-C083-EF4E-8662-05D811B6A6B8}"/>
              </a:ext>
            </a:extLst>
          </p:cNvPr>
          <p:cNvSpPr>
            <a:spLocks noGrp="1"/>
          </p:cNvSpPr>
          <p:nvPr>
            <p:ph idx="1"/>
          </p:nvPr>
        </p:nvSpPr>
        <p:spPr>
          <a:xfrm>
            <a:off x="1141412" y="1994054"/>
            <a:ext cx="9905999" cy="4245428"/>
          </a:xfrm>
        </p:spPr>
        <p:txBody>
          <a:bodyPr>
            <a:normAutofit/>
          </a:bodyPr>
          <a:lstStyle/>
          <a:p>
            <a:r>
              <a:rPr lang="en-US" dirty="0"/>
              <a:t>public class HelloWorld { </a:t>
            </a:r>
          </a:p>
          <a:p>
            <a:pPr lvl="1"/>
            <a:r>
              <a:rPr lang="en-US" dirty="0"/>
              <a:t>String message = "Hello World"; </a:t>
            </a:r>
          </a:p>
          <a:p>
            <a:pPr lvl="1"/>
            <a:r>
              <a:rPr lang="en-US" dirty="0"/>
              <a:t>public void </a:t>
            </a:r>
            <a:r>
              <a:rPr lang="en-US" dirty="0" err="1"/>
              <a:t>sayHello</a:t>
            </a:r>
            <a:r>
              <a:rPr lang="en-US" dirty="0"/>
              <a:t>() { </a:t>
            </a:r>
          </a:p>
          <a:p>
            <a:pPr lvl="2"/>
            <a:r>
              <a:rPr lang="en-US" dirty="0"/>
              <a:t>String message = "Goodbye World"; </a:t>
            </a:r>
          </a:p>
          <a:p>
            <a:pPr lvl="2"/>
            <a:r>
              <a:rPr lang="en-US" dirty="0" err="1"/>
              <a:t>System.out.println</a:t>
            </a:r>
            <a:r>
              <a:rPr lang="en-US" dirty="0"/>
              <a:t>(message); 	// prints "Goodbye World"</a:t>
            </a:r>
          </a:p>
          <a:p>
            <a:pPr lvl="2"/>
            <a:r>
              <a:rPr lang="en-US" dirty="0" err="1"/>
              <a:t>System.out.println</a:t>
            </a:r>
            <a:r>
              <a:rPr lang="en-US" dirty="0"/>
              <a:t>(</a:t>
            </a:r>
            <a:r>
              <a:rPr lang="en-US" dirty="0" err="1"/>
              <a:t>this.message</a:t>
            </a:r>
            <a:r>
              <a:rPr lang="en-US" dirty="0"/>
              <a:t>); 	// prints "Hello World"</a:t>
            </a:r>
          </a:p>
          <a:p>
            <a:pPr lvl="1"/>
            <a:r>
              <a:rPr lang="en-US" dirty="0"/>
              <a:t>} </a:t>
            </a:r>
          </a:p>
          <a:p>
            <a:r>
              <a:rPr lang="en-US" dirty="0"/>
              <a:t>}</a:t>
            </a:r>
          </a:p>
        </p:txBody>
      </p:sp>
    </p:spTree>
    <p:extLst>
      <p:ext uri="{BB962C8B-B14F-4D97-AF65-F5344CB8AC3E}">
        <p14:creationId xmlns:p14="http://schemas.microsoft.com/office/powerpoint/2010/main" val="265521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6E46-A804-8A43-9BFC-471541FB4D5A}"/>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324690D0-36AA-A74B-B6D3-436FEF8EEA91}"/>
              </a:ext>
            </a:extLst>
          </p:cNvPr>
          <p:cNvSpPr>
            <a:spLocks noGrp="1"/>
          </p:cNvSpPr>
          <p:nvPr>
            <p:ph idx="1"/>
          </p:nvPr>
        </p:nvSpPr>
        <p:spPr/>
        <p:txBody>
          <a:bodyPr/>
          <a:lstStyle/>
          <a:p>
            <a:r>
              <a:rPr lang="en-US" dirty="0"/>
              <a:t>Public: Anybody can access it (the world)</a:t>
            </a:r>
          </a:p>
          <a:p>
            <a:r>
              <a:rPr lang="en-US" dirty="0"/>
              <a:t>Private: Only the class can access it (nobody else)</a:t>
            </a:r>
          </a:p>
          <a:p>
            <a:r>
              <a:rPr lang="en-US" dirty="0"/>
              <a:t>Protected: Package and subclasses can access it</a:t>
            </a:r>
          </a:p>
          <a:p>
            <a:r>
              <a:rPr lang="en-US" dirty="0"/>
              <a:t>Default (package private in Java): Only classes in the same package can access it</a:t>
            </a:r>
          </a:p>
        </p:txBody>
      </p:sp>
    </p:spTree>
    <p:extLst>
      <p:ext uri="{BB962C8B-B14F-4D97-AF65-F5344CB8AC3E}">
        <p14:creationId xmlns:p14="http://schemas.microsoft.com/office/powerpoint/2010/main" val="384534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3205-0399-544C-BAF0-C82DAC49EC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68C4159-F76E-A346-A0CA-45EEEFB64BB9}"/>
              </a:ext>
            </a:extLst>
          </p:cNvPr>
          <p:cNvPicPr>
            <a:picLocks noGrp="1" noChangeAspect="1"/>
          </p:cNvPicPr>
          <p:nvPr>
            <p:ph idx="1"/>
          </p:nvPr>
        </p:nvPicPr>
        <p:blipFill>
          <a:blip r:embed="rId2"/>
          <a:stretch>
            <a:fillRect/>
          </a:stretch>
        </p:blipFill>
        <p:spPr>
          <a:xfrm>
            <a:off x="1141412" y="618518"/>
            <a:ext cx="9905998" cy="5620964"/>
          </a:xfrm>
        </p:spPr>
      </p:pic>
    </p:spTree>
    <p:extLst>
      <p:ext uri="{BB962C8B-B14F-4D97-AF65-F5344CB8AC3E}">
        <p14:creationId xmlns:p14="http://schemas.microsoft.com/office/powerpoint/2010/main" val="4105654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110</TotalTime>
  <Words>1269</Words>
  <Application>Microsoft Macintosh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Tw Cen MT</vt:lpstr>
      <vt:lpstr>Circuit</vt:lpstr>
      <vt:lpstr>Class 3.5 – Classes and objects</vt:lpstr>
      <vt:lpstr>Class 3.4 recap</vt:lpstr>
      <vt:lpstr>3 pillars of oo programming</vt:lpstr>
      <vt:lpstr>A minimal class &amp; object </vt:lpstr>
      <vt:lpstr>Running our minimal class</vt:lpstr>
      <vt:lpstr>The this Keyword</vt:lpstr>
      <vt:lpstr>This keyword example</vt:lpstr>
      <vt:lpstr>Access modifiers</vt:lpstr>
      <vt:lpstr>PowerPoint Presentation</vt:lpstr>
      <vt:lpstr>Refactored hello </vt:lpstr>
      <vt:lpstr>Launchcode on access modifiers</vt:lpstr>
      <vt:lpstr>Me on access modifiers</vt:lpstr>
      <vt:lpstr>Student class (If I wrote it)</vt:lpstr>
      <vt:lpstr>Fields</vt:lpstr>
      <vt:lpstr>GETTERS &amp; Setters</vt:lpstr>
      <vt:lpstr>Why use setters? </vt:lpstr>
      <vt:lpstr>constructors</vt:lpstr>
      <vt:lpstr>Helloworld 2.0</vt:lpstr>
      <vt:lpstr>Overloading constructors</vt:lpstr>
      <vt:lpstr>Overloaded constructor example</vt:lpstr>
      <vt:lpstr>Calling our new student constructors</vt:lpstr>
      <vt:lpstr>Defining constructors</vt:lpstr>
      <vt:lpstr>Final fields (variables)</vt:lpstr>
      <vt:lpstr>Static fields (variables)</vt:lpstr>
      <vt:lpstr>constants</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3.5 – Classes and objects</dc:title>
  <dc:creator>Hank DeDona</dc:creator>
  <cp:lastModifiedBy>Hank DeDona</cp:lastModifiedBy>
  <cp:revision>89</cp:revision>
  <dcterms:created xsi:type="dcterms:W3CDTF">2018-12-16T18:55:50Z</dcterms:created>
  <dcterms:modified xsi:type="dcterms:W3CDTF">2018-12-18T01:15:46Z</dcterms:modified>
</cp:coreProperties>
</file>