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skills-back-end-java/studios/area/" TargetMode="External"/><Relationship Id="rId2" Type="http://schemas.openxmlformats.org/officeDocument/2006/relationships/hyperlink" Target="https://education.launchcode.org/skills-back-end-java/class-prep/1/exercis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unchCodeEducation/java-exerci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3710-1050-9A4C-BCD7-9EDD7F9F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unit 3 – Introduction to Back-end dev with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C1D8F-CBE7-2245-95F4-86ADE2615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Class 3.1 – 12/3/2018</a:t>
            </a:r>
          </a:p>
          <a:p>
            <a:pPr algn="ctr"/>
            <a:r>
              <a:rPr lang="en-US" dirty="0"/>
              <a:t>Instructor: Hank </a:t>
            </a:r>
            <a:r>
              <a:rPr lang="en-US" dirty="0" err="1"/>
              <a:t>dedona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5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6818-B2D2-7549-9056-0AD3E14D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4491-0FFA-0B4F-B41C-65283EAAD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Type safety for the win! If you haven’t heard me complain about type-safe languages or lack thereof, you will now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Python</a:t>
            </a:r>
          </a:p>
          <a:p>
            <a:pPr lvl="1"/>
            <a:r>
              <a:rPr lang="en-US" dirty="0">
                <a:sym typeface="Wingdings" pitchFamily="2" charset="2"/>
              </a:rPr>
              <a:t>Name = “Hank”</a:t>
            </a:r>
          </a:p>
          <a:p>
            <a:pPr lvl="1"/>
            <a:r>
              <a:rPr lang="en-US" dirty="0">
                <a:sym typeface="Wingdings" pitchFamily="2" charset="2"/>
              </a:rPr>
              <a:t>This is an example of a dynamically typed (or type unsafe) language defining a variable, called name, to “Hank” (a string)</a:t>
            </a:r>
          </a:p>
          <a:p>
            <a:r>
              <a:rPr lang="en-US" dirty="0">
                <a:sym typeface="Wingdings" pitchFamily="2" charset="2"/>
              </a:rPr>
              <a:t>Java</a:t>
            </a:r>
          </a:p>
          <a:p>
            <a:pPr lvl="1"/>
            <a:r>
              <a:rPr lang="en-US" dirty="0">
                <a:sym typeface="Wingdings" pitchFamily="2" charset="2"/>
              </a:rPr>
              <a:t>String name = “Hank”;</a:t>
            </a:r>
          </a:p>
          <a:p>
            <a:pPr lvl="1"/>
            <a:r>
              <a:rPr lang="en-US" dirty="0">
                <a:sym typeface="Wingdings" pitchFamily="2" charset="2"/>
              </a:rPr>
              <a:t>This is an example of a statically typed (or type safe) language defining a variable, called name, to again, ”Hank” (a string)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9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3F6D-6938-CC4C-B11B-580E83A3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python vs.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408B-2EE5-E448-96B4-2F9C282A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difference between python and Java is that I can take that name variable from the previous slide and change it.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name = 5     // Totally cool and allowed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name </a:t>
            </a:r>
            <a:r>
              <a:rPr lang="en-US"/>
              <a:t>= 5;   </a:t>
            </a:r>
            <a:r>
              <a:rPr lang="en-US" dirty="0"/>
              <a:t>// Fail, this will give you a compile error, can’t go from String to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You cannot change the type of a variable once declared, I can only store other Strings in the variable name if I declare it as a String</a:t>
            </a:r>
          </a:p>
        </p:txBody>
      </p:sp>
    </p:spTree>
    <p:extLst>
      <p:ext uri="{BB962C8B-B14F-4D97-AF65-F5344CB8AC3E}">
        <p14:creationId xmlns:p14="http://schemas.microsoft.com/office/powerpoint/2010/main" val="424669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E65D-0932-9544-A7EC-50B3EB2C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2759"/>
            <a:ext cx="9905998" cy="593337"/>
          </a:xfrm>
        </p:spPr>
        <p:txBody>
          <a:bodyPr/>
          <a:lstStyle/>
          <a:p>
            <a:r>
              <a:rPr lang="en-US" dirty="0"/>
              <a:t>Strings (Java &amp; Python)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CA168-BC13-1F4C-97CC-F0C074B82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307" y="716096"/>
            <a:ext cx="7304182" cy="5794873"/>
          </a:xfrm>
        </p:spPr>
      </p:pic>
    </p:spTree>
    <p:extLst>
      <p:ext uri="{BB962C8B-B14F-4D97-AF65-F5344CB8AC3E}">
        <p14:creationId xmlns:p14="http://schemas.microsoft.com/office/powerpoint/2010/main" val="46943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E6A4-226E-014A-8A26-B9A38C5E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 (and their object counterparts)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D28F-F0A2-9147-B9DE-8261E0A1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Primitives (</a:t>
            </a:r>
            <a:r>
              <a:rPr lang="en-US" dirty="0" err="1"/>
              <a:t>int</a:t>
            </a:r>
            <a:r>
              <a:rPr lang="en-US" dirty="0"/>
              <a:t>, float, double, char and </a:t>
            </a:r>
            <a:r>
              <a:rPr lang="en-US" dirty="0" err="1"/>
              <a:t>boolean</a:t>
            </a:r>
            <a:r>
              <a:rPr lang="en-US" dirty="0"/>
              <a:t>) have their own Object counterparts (Integer, Float, Double, Char and Boolean)</a:t>
            </a:r>
          </a:p>
          <a:p>
            <a:r>
              <a:rPr lang="en-US" dirty="0"/>
              <a:t>Primitives </a:t>
            </a:r>
            <a:r>
              <a:rPr lang="en-US" b="1" dirty="0"/>
              <a:t>cannot</a:t>
            </a:r>
            <a:r>
              <a:rPr lang="en-US" dirty="0"/>
              <a:t> be null, objects can be null.</a:t>
            </a:r>
          </a:p>
          <a:p>
            <a:r>
              <a:rPr lang="en-US" dirty="0"/>
              <a:t>Java will do something called Autoboxing where it will convert from the primitive to the Object form for you automatically.</a:t>
            </a:r>
          </a:p>
          <a:p>
            <a:r>
              <a:rPr lang="en-US" dirty="0"/>
              <a:t>E.g. </a:t>
            </a:r>
          </a:p>
          <a:p>
            <a:pPr lvl="1"/>
            <a:r>
              <a:rPr lang="sv" dirty="0"/>
              <a:t>int x = 5; </a:t>
            </a:r>
          </a:p>
          <a:p>
            <a:pPr lvl="1"/>
            <a:r>
              <a:rPr lang="sv" dirty="0"/>
              <a:t>Integer y = Integer.valueOf(x);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3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D2B-FFDB-BE45-89E5-252A6E11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132E-3F83-DA4A-AF43-2FAD3C0E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have imported libraries in your Python projects, so can you import libraries (or standard JDK classes) into your Java projects!</a:t>
            </a:r>
          </a:p>
          <a:p>
            <a:r>
              <a:rPr lang="en-US" dirty="0"/>
              <a:t>For example: 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dirty="0"/>
              <a:t>This will allow you to use the Scanner class in your class, without it, your project will throw a </a:t>
            </a:r>
            <a:r>
              <a:rPr lang="en-US" dirty="0" err="1"/>
              <a:t>ClassNotFound</a:t>
            </a:r>
            <a:r>
              <a:rPr lang="en-US" dirty="0"/>
              <a:t> exception</a:t>
            </a:r>
          </a:p>
          <a:p>
            <a:r>
              <a:rPr lang="en-US" dirty="0"/>
              <a:t>In order to import a class into your project, it must be on the </a:t>
            </a:r>
            <a:r>
              <a:rPr lang="en-US" b="1" dirty="0" err="1"/>
              <a:t>classpath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813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9888-296B-BD4E-A053-23A77A5A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6722-CDFE-2643-B0B9-2E3AD7F5D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Python, we can declare variables without specifying what kind of variable it is.</a:t>
            </a:r>
          </a:p>
          <a:p>
            <a:pPr lvl="1"/>
            <a:r>
              <a:rPr lang="en-US" dirty="0"/>
              <a:t>E.g. x = 5.8</a:t>
            </a:r>
          </a:p>
          <a:p>
            <a:r>
              <a:rPr lang="en-US" dirty="0"/>
              <a:t>This is not possible in Java, you must declare a type</a:t>
            </a:r>
          </a:p>
          <a:p>
            <a:pPr lvl="1"/>
            <a:r>
              <a:rPr lang="en-US" dirty="0"/>
              <a:t>E.g. double x = 5.8;</a:t>
            </a:r>
          </a:p>
          <a:p>
            <a:r>
              <a:rPr lang="en-US" dirty="0"/>
              <a:t>If you attempt to put a String into x like such:</a:t>
            </a:r>
          </a:p>
          <a:p>
            <a:pPr lvl="1"/>
            <a:r>
              <a:rPr lang="en-US" dirty="0"/>
              <a:t>double x = “hello”;</a:t>
            </a:r>
          </a:p>
          <a:p>
            <a:r>
              <a:rPr lang="en-US" dirty="0"/>
              <a:t>You will get a compile error</a:t>
            </a:r>
          </a:p>
        </p:txBody>
      </p:sp>
    </p:spTree>
    <p:extLst>
      <p:ext uri="{BB962C8B-B14F-4D97-AF65-F5344CB8AC3E}">
        <p14:creationId xmlns:p14="http://schemas.microsoft.com/office/powerpoint/2010/main" val="155523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ECA8-D47E-B340-A845-0CAF0E0C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EC34-BEBB-204D-AD6A-25A89C25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java scanner class (found in </a:t>
            </a:r>
            <a:r>
              <a:rPr lang="en-US" dirty="0" err="1"/>
              <a:t>java.util.Scanner</a:t>
            </a:r>
            <a:r>
              <a:rPr lang="en-US" dirty="0"/>
              <a:t>) allows for input and output</a:t>
            </a:r>
          </a:p>
          <a:p>
            <a:r>
              <a:rPr lang="en-US" dirty="0"/>
              <a:t>E.g. Scanner in = 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This declares a new scanner instance that takes input from the </a:t>
            </a:r>
            <a:r>
              <a:rPr lang="en-US" dirty="0" err="1"/>
              <a:t>system.in</a:t>
            </a:r>
            <a:r>
              <a:rPr lang="en-US" dirty="0"/>
              <a:t> or the console for user input. It could also take input from a file, stream,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Once declared, we can use the scanner to accept input from the user, please note though that you must know what kind of input to expect (String, double,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 Fahrenheit = </a:t>
            </a:r>
            <a:r>
              <a:rPr lang="en-US" dirty="0" err="1"/>
              <a:t>in.nextDouble</a:t>
            </a:r>
            <a:r>
              <a:rPr lang="en-US" dirty="0"/>
              <a:t>(); // This accepts a double input from the user and stores it in Fahrenheit</a:t>
            </a:r>
          </a:p>
        </p:txBody>
      </p:sp>
    </p:spTree>
    <p:extLst>
      <p:ext uri="{BB962C8B-B14F-4D97-AF65-F5344CB8AC3E}">
        <p14:creationId xmlns:p14="http://schemas.microsoft.com/office/powerpoint/2010/main" val="281538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E1B2-D6C9-5343-8EA2-4288D101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3770"/>
            <a:ext cx="9905998" cy="753030"/>
          </a:xfrm>
        </p:spPr>
        <p:txBody>
          <a:bodyPr/>
          <a:lstStyle/>
          <a:p>
            <a:r>
              <a:rPr lang="en-US" dirty="0"/>
              <a:t>More scanner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CC0B9-75A6-0743-95DB-EAB16BBD9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796" y="1066800"/>
            <a:ext cx="6786390" cy="5477430"/>
          </a:xfrm>
        </p:spPr>
      </p:pic>
    </p:spTree>
    <p:extLst>
      <p:ext uri="{BB962C8B-B14F-4D97-AF65-F5344CB8AC3E}">
        <p14:creationId xmlns:p14="http://schemas.microsoft.com/office/powerpoint/2010/main" val="44108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33AD-3A8D-D542-9E33-CB4F5C85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Instantiating objects (python &amp; 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7AA3E-3ED4-3648-9EDB-493275CE9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classes in Python and Java, it’s essentially the same. You want to have data and methods for that data represented.</a:t>
            </a:r>
          </a:p>
          <a:p>
            <a:r>
              <a:rPr lang="en-US" dirty="0"/>
              <a:t>Constructing a new cat in Python: </a:t>
            </a:r>
            <a:r>
              <a:rPr lang="en-US" dirty="0" err="1"/>
              <a:t>my_cat</a:t>
            </a:r>
            <a:r>
              <a:rPr lang="en-US" dirty="0"/>
              <a:t> = Cat()</a:t>
            </a:r>
          </a:p>
          <a:p>
            <a:r>
              <a:rPr lang="en-US" dirty="0"/>
              <a:t>Constructing a new cat in Java: Cat </a:t>
            </a:r>
            <a:r>
              <a:rPr lang="en-US" dirty="0" err="1"/>
              <a:t>myCat</a:t>
            </a:r>
            <a:r>
              <a:rPr lang="en-US" dirty="0"/>
              <a:t> = new Cat();</a:t>
            </a:r>
          </a:p>
          <a:p>
            <a:r>
              <a:rPr lang="en-US" dirty="0"/>
              <a:t>The </a:t>
            </a:r>
            <a:r>
              <a:rPr lang="en-US" b="1" dirty="0"/>
              <a:t>new</a:t>
            </a:r>
            <a:r>
              <a:rPr lang="en-US" dirty="0"/>
              <a:t> keyword is used to create an instance of the class Cat in Java.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9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6DC-981B-104C-906D-563392F0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519F-4CA1-F049-B001-A6C0DD0C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these lines of Java code: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catAge</a:t>
            </a:r>
            <a:r>
              <a:rPr lang="en-US" dirty="0"/>
              <a:t> = 11; 	// Declare a new </a:t>
            </a:r>
            <a:r>
              <a:rPr lang="en-US" dirty="0" err="1"/>
              <a:t>int</a:t>
            </a:r>
            <a:r>
              <a:rPr lang="en-US" dirty="0"/>
              <a:t> (primitive) with </a:t>
            </a:r>
            <a:r>
              <a:rPr lang="en-US" dirty="0" err="1"/>
              <a:t>catAge</a:t>
            </a:r>
            <a:r>
              <a:rPr lang="en-US" dirty="0"/>
              <a:t> set to 11</a:t>
            </a:r>
          </a:p>
          <a:p>
            <a:r>
              <a:rPr lang="en-US" dirty="0"/>
              <a:t>Cat </a:t>
            </a:r>
            <a:r>
              <a:rPr lang="en-US" dirty="0" err="1"/>
              <a:t>myCat</a:t>
            </a:r>
            <a:r>
              <a:rPr lang="en-US" dirty="0"/>
              <a:t> = new Cat(); 	// Instantiate a new cat called </a:t>
            </a:r>
            <a:r>
              <a:rPr lang="en-US" dirty="0" err="1"/>
              <a:t>myCat</a:t>
            </a:r>
            <a:endParaRPr lang="en-US" dirty="0"/>
          </a:p>
          <a:p>
            <a:r>
              <a:rPr lang="en-US" dirty="0"/>
              <a:t>Cat </a:t>
            </a:r>
            <a:r>
              <a:rPr lang="en-US" dirty="0" err="1"/>
              <a:t>sameCat</a:t>
            </a:r>
            <a:r>
              <a:rPr lang="en-US" dirty="0"/>
              <a:t> = </a:t>
            </a:r>
            <a:r>
              <a:rPr lang="en-US" dirty="0" err="1"/>
              <a:t>myCat</a:t>
            </a:r>
            <a:r>
              <a:rPr lang="en-US" dirty="0"/>
              <a:t>;	// Create a new reference called </a:t>
            </a:r>
            <a:r>
              <a:rPr lang="en-US" dirty="0" err="1"/>
              <a:t>sameCat</a:t>
            </a:r>
            <a:r>
              <a:rPr lang="en-US" dirty="0"/>
              <a:t> that 				    “points” to </a:t>
            </a:r>
            <a:r>
              <a:rPr lang="en-US" dirty="0" err="1"/>
              <a:t>myCat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5534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F6C1-F8D7-DF40-8855-3C2FE7B6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50FD6-F459-7D4E-870A-E9871E89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Unit 3, you’ve made it this far! Congratulations!</a:t>
            </a:r>
          </a:p>
          <a:p>
            <a:r>
              <a:rPr lang="en-US" dirty="0"/>
              <a:t>This is the final unit in your </a:t>
            </a:r>
            <a:r>
              <a:rPr lang="en-US" dirty="0" err="1"/>
              <a:t>LaunchCode</a:t>
            </a:r>
            <a:r>
              <a:rPr lang="en-US" dirty="0"/>
              <a:t> learning adventure!</a:t>
            </a:r>
          </a:p>
          <a:p>
            <a:r>
              <a:rPr lang="en-US" dirty="0"/>
              <a:t>The class is 7 weeks long (14 classes total)</a:t>
            </a:r>
          </a:p>
          <a:p>
            <a:r>
              <a:rPr lang="en-US" dirty="0"/>
              <a:t>This class covers the basics of java </a:t>
            </a:r>
            <a:r>
              <a:rPr lang="en-US" dirty="0">
                <a:sym typeface="Wingdings" pitchFamily="2" charset="2"/>
              </a:rPr>
              <a:t> MVC web application/services development with the Spring Boot Framework</a:t>
            </a:r>
          </a:p>
          <a:p>
            <a:r>
              <a:rPr lang="en-US" dirty="0">
                <a:sym typeface="Wingdings" pitchFamily="2" charset="2"/>
              </a:rPr>
              <a:t>Are you ready?!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97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0718-F0F3-E949-ABB4-57FC59F8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8517"/>
            <a:ext cx="9905998" cy="918283"/>
          </a:xfrm>
        </p:spPr>
        <p:txBody>
          <a:bodyPr/>
          <a:lstStyle/>
          <a:p>
            <a:r>
              <a:rPr lang="en-US" dirty="0"/>
              <a:t>References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6A031-36B5-AD46-86FC-DCE5E19DE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024" y="1066800"/>
            <a:ext cx="6499952" cy="5267899"/>
          </a:xfrm>
        </p:spPr>
      </p:pic>
    </p:spTree>
    <p:extLst>
      <p:ext uri="{BB962C8B-B14F-4D97-AF65-F5344CB8AC3E}">
        <p14:creationId xmlns:p14="http://schemas.microsoft.com/office/powerpoint/2010/main" val="323859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24E7-3830-564D-B8E4-9A567DB3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A37D-8770-F34D-9BAA-9C421757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Just like Python, we have arrays to store a collection of items (objects, primitives)</a:t>
            </a:r>
          </a:p>
          <a:p>
            <a:r>
              <a:rPr lang="en-US" dirty="0"/>
              <a:t>However, unlike in Python, we can only store 1 type of object in a given array.</a:t>
            </a:r>
          </a:p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someInts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[10];		// Declares an array for </a:t>
            </a:r>
            <a:r>
              <a:rPr lang="en-US" dirty="0" err="1"/>
              <a:t>ints</a:t>
            </a:r>
            <a:r>
              <a:rPr lang="en-US" dirty="0"/>
              <a:t> to size 10</a:t>
            </a:r>
          </a:p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someOtherInts</a:t>
            </a:r>
            <a:r>
              <a:rPr lang="en-US" dirty="0"/>
              <a:t> = {1, 1, 2, 3, 5, 8};	// Declares and initializes an 							    array with values 1,1,2,3,5,8</a:t>
            </a:r>
          </a:p>
          <a:p>
            <a:r>
              <a:rPr lang="en-US" dirty="0"/>
              <a:t>To access a value in array, we use square brackets (just like Python) with </a:t>
            </a:r>
            <a:r>
              <a:rPr lang="en-US" b="1" dirty="0"/>
              <a:t>base 0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someOtherInts</a:t>
            </a:r>
            <a:r>
              <a:rPr lang="en-US" dirty="0"/>
              <a:t>[4];		// Sets </a:t>
            </a:r>
            <a:r>
              <a:rPr lang="en-US" dirty="0" err="1"/>
              <a:t>val</a:t>
            </a:r>
            <a:r>
              <a:rPr lang="en-US" dirty="0"/>
              <a:t> to 5 </a:t>
            </a:r>
          </a:p>
        </p:txBody>
      </p:sp>
    </p:spTree>
    <p:extLst>
      <p:ext uri="{BB962C8B-B14F-4D97-AF65-F5344CB8AC3E}">
        <p14:creationId xmlns:p14="http://schemas.microsoft.com/office/powerpoint/2010/main" val="1710791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CD47-0C31-1B4A-BDAD-6D2F085C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87F7-33B2-0B45-806A-27E33E5F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are very similar to functions in Python, they can be called directly without instantiating (or constructing) any objects.</a:t>
            </a:r>
          </a:p>
          <a:p>
            <a:r>
              <a:rPr lang="en-US" dirty="0"/>
              <a:t>However, that doesn’t mean they don’t need to be put in a class (sorry they do)</a:t>
            </a:r>
          </a:p>
          <a:p>
            <a:r>
              <a:rPr lang="en-US" dirty="0"/>
              <a:t>Static methods are called like so: </a:t>
            </a:r>
            <a:r>
              <a:rPr lang="en-US" dirty="0" err="1"/>
              <a:t>ClassName.Method</a:t>
            </a:r>
            <a:r>
              <a:rPr lang="en-US" dirty="0"/>
              <a:t>(parameters);</a:t>
            </a:r>
          </a:p>
          <a:p>
            <a:r>
              <a:rPr lang="en-US" dirty="0"/>
              <a:t>Lets look at an example! (</a:t>
            </a:r>
            <a:r>
              <a:rPr lang="en-US" dirty="0" err="1"/>
              <a:t>HelloMethods.java</a:t>
            </a:r>
            <a:r>
              <a:rPr lang="en-US" dirty="0"/>
              <a:t> &amp; </a:t>
            </a:r>
            <a:r>
              <a:rPr lang="en-US" dirty="0" err="1"/>
              <a:t>Messages.java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462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9F75-FA08-C74E-B39D-1D7B522A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72D3-CEA3-B044-BB5E-9C6F4D438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we learned </a:t>
            </a:r>
            <a:r>
              <a:rPr lang="en-US" dirty="0" err="1"/>
              <a:t>thusfar</a:t>
            </a:r>
            <a:r>
              <a:rPr lang="en-US" dirty="0"/>
              <a:t>?</a:t>
            </a:r>
          </a:p>
          <a:p>
            <a:r>
              <a:rPr lang="en-US" dirty="0"/>
              <a:t>Java is an Object oriented language </a:t>
            </a:r>
          </a:p>
          <a:p>
            <a:r>
              <a:rPr lang="en-US" dirty="0"/>
              <a:t>Java is type safe (yay!)</a:t>
            </a:r>
          </a:p>
          <a:p>
            <a:r>
              <a:rPr lang="en-US" dirty="0"/>
              <a:t>There are a lot of similarities to Python with regard to syntax, classes, etc.</a:t>
            </a:r>
          </a:p>
          <a:p>
            <a:r>
              <a:rPr lang="en-US" dirty="0"/>
              <a:t>This is an introduction to some of the concepts in Java, there’s much more to learn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13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BC28-CBD9-194C-AC15-6A79C693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2E46-EB4F-A04D-9375-8F8A61A5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1 prep exercises (if you haven’t done them already)</a:t>
            </a:r>
          </a:p>
          <a:p>
            <a:r>
              <a:rPr lang="en-US" dirty="0">
                <a:hlinkClick r:id="rId2"/>
              </a:rPr>
              <a:t>https://education.launchcode.org/skills-back-end-java/class-prep/1/exercises.html</a:t>
            </a:r>
            <a:endParaRPr lang="en-US" dirty="0"/>
          </a:p>
          <a:p>
            <a:r>
              <a:rPr lang="en-US" dirty="0"/>
              <a:t>Class 1 studio – Area of a circle console app</a:t>
            </a:r>
          </a:p>
          <a:p>
            <a:r>
              <a:rPr lang="en-US" dirty="0">
                <a:hlinkClick r:id="rId3"/>
              </a:rPr>
              <a:t>https://education.launchcode.org/skills-back-end-java/studios/area/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7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67BA-7165-6B41-83B0-BD9A54E6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BD6-8B47-A74A-B59C-8C91D88A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November 2018 </a:t>
            </a:r>
            <a:r>
              <a:rPr lang="en-US" dirty="0" err="1"/>
              <a:t>Tiobe</a:t>
            </a:r>
            <a:r>
              <a:rPr lang="en-US" dirty="0"/>
              <a:t> Index – Java is the #1 most popular language with 16.76% of ratings, Python is #4 with 7.68%</a:t>
            </a:r>
          </a:p>
          <a:p>
            <a:r>
              <a:rPr lang="en-US" dirty="0"/>
              <a:t>There are numerous companies developing web applications and web services using Java today and Java developers are always in demand!</a:t>
            </a:r>
          </a:p>
          <a:p>
            <a:r>
              <a:rPr lang="en-US" dirty="0"/>
              <a:t>Think of Java as Python with structure</a:t>
            </a:r>
          </a:p>
          <a:p>
            <a:r>
              <a:rPr lang="en-US" dirty="0">
                <a:hlinkClick r:id="rId2"/>
              </a:rPr>
              <a:t>https://www.tiobe.com/tiobe-index/</a:t>
            </a:r>
            <a:r>
              <a:rPr lang="en-US" dirty="0"/>
              <a:t>	*In case you’re interested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9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B949-1BDA-3F4D-B9BD-D67AFE73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jump right 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57A1-8BCB-1542-877D-E5E70C092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haven’t already:</a:t>
            </a:r>
          </a:p>
          <a:p>
            <a:pPr lvl="1"/>
            <a:r>
              <a:rPr lang="en-US" dirty="0"/>
              <a:t>Install JDK (Java Development Kit) – For this class we’ll stick with Java 8 SE 8u191/192</a:t>
            </a:r>
          </a:p>
          <a:p>
            <a:pPr lvl="1"/>
            <a:r>
              <a:rPr lang="en-US" dirty="0"/>
              <a:t>Install IntelliJ IDEA – Integrated Development Environment</a:t>
            </a:r>
          </a:p>
          <a:p>
            <a:pPr lvl="1"/>
            <a:r>
              <a:rPr lang="en-US" dirty="0"/>
              <a:t>Fork and checkout the java-exercises </a:t>
            </a:r>
            <a:r>
              <a:rPr lang="en-US" dirty="0" err="1"/>
              <a:t>github</a:t>
            </a:r>
            <a:r>
              <a:rPr lang="en-US" dirty="0"/>
              <a:t> repo </a:t>
            </a:r>
            <a:r>
              <a:rPr lang="en-US" dirty="0">
                <a:hlinkClick r:id="rId2"/>
              </a:rPr>
              <a:t>https://github.com/LaunchCodeEducation</a:t>
            </a:r>
            <a:r>
              <a:rPr lang="en-US">
                <a:hlinkClick r:id="rId2"/>
              </a:rPr>
              <a:t>/java-exercises</a:t>
            </a:r>
            <a:endParaRPr lang="en-US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0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A260-D3F6-A04F-936B-1C410465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world…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1CE9-89B8-A64E-A4F0-4B1378E0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public class Hello {</a:t>
            </a:r>
            <a:br>
              <a:rPr lang="en-US" sz="3600" dirty="0"/>
            </a:br>
            <a:r>
              <a:rPr lang="en-US" sz="3600" dirty="0"/>
              <a:t>    public static void main(String[]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  <a:br>
              <a:rPr lang="en-US" sz="3600" dirty="0"/>
            </a:br>
            <a:r>
              <a:rPr lang="en-US" sz="3600" dirty="0"/>
              <a:t>        </a:t>
            </a:r>
            <a:r>
              <a:rPr lang="en-US" sz="3600" dirty="0" err="1"/>
              <a:t>System.</a:t>
            </a:r>
            <a:r>
              <a:rPr lang="en-US" sz="3600" i="1" dirty="0" err="1"/>
              <a:t>out</a:t>
            </a:r>
            <a:r>
              <a:rPr lang="en-US" sz="3600" dirty="0" err="1"/>
              <a:t>.println</a:t>
            </a:r>
            <a:r>
              <a:rPr lang="en-US" sz="3600" dirty="0"/>
              <a:t>("Hello, World");</a:t>
            </a:r>
            <a:br>
              <a:rPr lang="en-US" sz="3600" dirty="0"/>
            </a:br>
            <a:r>
              <a:rPr lang="en-US" sz="3600" dirty="0"/>
              <a:t>    }</a:t>
            </a:r>
            <a:br>
              <a:rPr lang="en-US" sz="3600" dirty="0"/>
            </a:b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122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9C52-4984-5D4D-81A5-1655AC47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into this deeper…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FA3E-671E-4C4F-91AA-F6C103118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1: public class Hello</a:t>
            </a:r>
          </a:p>
          <a:p>
            <a:r>
              <a:rPr lang="en-US" dirty="0"/>
              <a:t>This line defines the class itself. </a:t>
            </a:r>
          </a:p>
          <a:p>
            <a:r>
              <a:rPr lang="en-US" dirty="0"/>
              <a:t>Classes can be public or private.</a:t>
            </a:r>
          </a:p>
          <a:p>
            <a:r>
              <a:rPr lang="en-US" dirty="0"/>
              <a:t>All code in Java must be in a class (unlike Python where you can just start coding)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4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CBA8-7456-BE4E-878E-93EC9D76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4EAE-3E13-3E4F-8D8A-562BC71A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Line 2: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This is the entry point for all standard Java applications</a:t>
            </a:r>
          </a:p>
          <a:p>
            <a:r>
              <a:rPr lang="en-US" dirty="0"/>
              <a:t>Again this method is </a:t>
            </a:r>
            <a:r>
              <a:rPr lang="en-US" b="1" dirty="0"/>
              <a:t>public</a:t>
            </a:r>
          </a:p>
          <a:p>
            <a:r>
              <a:rPr lang="en-US" b="1" dirty="0"/>
              <a:t>Static</a:t>
            </a:r>
            <a:r>
              <a:rPr lang="en-US" dirty="0"/>
              <a:t> keyword – This defines that the method is the same per class rather than per instance (more about this later)</a:t>
            </a:r>
          </a:p>
          <a:p>
            <a:r>
              <a:rPr lang="en-US" b="1" dirty="0"/>
              <a:t>Void</a:t>
            </a:r>
            <a:r>
              <a:rPr lang="en-US" dirty="0"/>
              <a:t> – This is the return type, in this case </a:t>
            </a:r>
            <a:r>
              <a:rPr lang="en-US" b="1" dirty="0"/>
              <a:t>void </a:t>
            </a:r>
            <a:r>
              <a:rPr lang="en-US" dirty="0"/>
              <a:t>means we aren’t returning anything</a:t>
            </a:r>
          </a:p>
          <a:p>
            <a:r>
              <a:rPr lang="en-US" b="1" dirty="0"/>
              <a:t>Main</a:t>
            </a:r>
            <a:r>
              <a:rPr lang="en-US" dirty="0"/>
              <a:t> – This is the name of the main function</a:t>
            </a:r>
          </a:p>
          <a:p>
            <a:r>
              <a:rPr lang="en-US" b="1" dirty="0"/>
              <a:t>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  <a:r>
              <a:rPr lang="en-US" dirty="0"/>
              <a:t> – This is the function parameters, in this case a String array called </a:t>
            </a:r>
            <a:r>
              <a:rPr lang="en-US" dirty="0" err="1"/>
              <a:t>args</a:t>
            </a:r>
            <a:r>
              <a:rPr lang="en-US" dirty="0"/>
              <a:t> (short for program arguments)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189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9182-56E6-024C-94BB-0773AD50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6DF6-358B-974B-9F11-3B97ED55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3: </a:t>
            </a:r>
            <a:r>
              <a:rPr lang="en-US" dirty="0" err="1"/>
              <a:t>System.out.println</a:t>
            </a:r>
            <a:r>
              <a:rPr lang="en-US" dirty="0"/>
              <a:t>(“Hello, World”);</a:t>
            </a:r>
          </a:p>
          <a:p>
            <a:r>
              <a:rPr lang="en-US" dirty="0" err="1"/>
              <a:t>System.out</a:t>
            </a:r>
            <a:r>
              <a:rPr lang="en-US" dirty="0"/>
              <a:t> – This defines that the output will go to the console or standard output.</a:t>
            </a:r>
          </a:p>
          <a:p>
            <a:r>
              <a:rPr lang="en-US" dirty="0" err="1"/>
              <a:t>Println</a:t>
            </a:r>
            <a:r>
              <a:rPr lang="en-US" dirty="0"/>
              <a:t> – Prints a line with a carriage return (new line)</a:t>
            </a:r>
          </a:p>
          <a:p>
            <a:r>
              <a:rPr lang="en-US" dirty="0"/>
              <a:t>All String literals must be in double quotes (“ “)</a:t>
            </a:r>
          </a:p>
          <a:p>
            <a:r>
              <a:rPr lang="en-US" dirty="0"/>
              <a:t>And last, but not least, all lines must end with a semicolon ;</a:t>
            </a:r>
          </a:p>
        </p:txBody>
      </p:sp>
    </p:spTree>
    <p:extLst>
      <p:ext uri="{BB962C8B-B14F-4D97-AF65-F5344CB8AC3E}">
        <p14:creationId xmlns:p14="http://schemas.microsoft.com/office/powerpoint/2010/main" val="25125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F4B7-2113-B44C-A481-74D71094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Formality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0FBF-892A-654B-AFA4-1293F3AC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can see from this simple example, Java has a lot of structure</a:t>
            </a:r>
          </a:p>
          <a:p>
            <a:r>
              <a:rPr lang="en-US" dirty="0"/>
              <a:t>All code </a:t>
            </a:r>
            <a:r>
              <a:rPr lang="en-US" u="sng" dirty="0"/>
              <a:t>must</a:t>
            </a:r>
            <a:r>
              <a:rPr lang="en-US" dirty="0"/>
              <a:t> be in a class</a:t>
            </a:r>
          </a:p>
          <a:p>
            <a:r>
              <a:rPr lang="en-US" dirty="0"/>
              <a:t>All code </a:t>
            </a:r>
            <a:r>
              <a:rPr lang="en-US" u="sng" dirty="0"/>
              <a:t>must</a:t>
            </a:r>
            <a:r>
              <a:rPr lang="en-US" dirty="0"/>
              <a:t> be in a method or function that has the following</a:t>
            </a:r>
          </a:p>
          <a:p>
            <a:pPr lvl="1"/>
            <a:r>
              <a:rPr lang="en-US" dirty="0"/>
              <a:t>A name</a:t>
            </a:r>
          </a:p>
          <a:p>
            <a:pPr lvl="1"/>
            <a:r>
              <a:rPr lang="en-US" dirty="0"/>
              <a:t>Public/Private/Protected/Package Private declaration</a:t>
            </a:r>
          </a:p>
          <a:p>
            <a:pPr lvl="1"/>
            <a:r>
              <a:rPr lang="en-US" dirty="0"/>
              <a:t>Return type declaration (void, String,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Curly braces opening/closing the method/function</a:t>
            </a:r>
          </a:p>
        </p:txBody>
      </p:sp>
    </p:spTree>
    <p:extLst>
      <p:ext uri="{BB962C8B-B14F-4D97-AF65-F5344CB8AC3E}">
        <p14:creationId xmlns:p14="http://schemas.microsoft.com/office/powerpoint/2010/main" val="3499670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860</TotalTime>
  <Words>1377</Words>
  <Application>Microsoft Macintosh PowerPoint</Application>
  <PresentationFormat>Widescreen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</vt:lpstr>
      <vt:lpstr>unit 3 – Introduction to Back-end dev with java</vt:lpstr>
      <vt:lpstr>Welcome!</vt:lpstr>
      <vt:lpstr>Why Java?</vt:lpstr>
      <vt:lpstr>Lets jump right in!</vt:lpstr>
      <vt:lpstr>Hello, world… Again</vt:lpstr>
      <vt:lpstr>Lets look into this deeper…</vt:lpstr>
      <vt:lpstr>And deeper</vt:lpstr>
      <vt:lpstr>And last</vt:lpstr>
      <vt:lpstr>Formality and structure</vt:lpstr>
      <vt:lpstr>Static vs dynamic typing</vt:lpstr>
      <vt:lpstr>Differences python vs. java</vt:lpstr>
      <vt:lpstr>Strings (Java &amp; Python)</vt:lpstr>
      <vt:lpstr>Primitives (and their object counterparts)</vt:lpstr>
      <vt:lpstr>Importing</vt:lpstr>
      <vt:lpstr>Declaring variables</vt:lpstr>
      <vt:lpstr>I/O and Scanner</vt:lpstr>
      <vt:lpstr>More scanner functions</vt:lpstr>
      <vt:lpstr>Instantiating objects (python &amp; Java)</vt:lpstr>
      <vt:lpstr>References in java</vt:lpstr>
      <vt:lpstr>References diagram</vt:lpstr>
      <vt:lpstr>Arrays in java</vt:lpstr>
      <vt:lpstr>Static methods</vt:lpstr>
      <vt:lpstr>So…</vt:lpstr>
      <vt:lpstr>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unit 3 - java</dc:title>
  <dc:creator>Hank DeDona</dc:creator>
  <cp:lastModifiedBy>Hank DeDona</cp:lastModifiedBy>
  <cp:revision>62</cp:revision>
  <dcterms:created xsi:type="dcterms:W3CDTF">2018-12-01T04:20:55Z</dcterms:created>
  <dcterms:modified xsi:type="dcterms:W3CDTF">2018-12-04T01:40:55Z</dcterms:modified>
</cp:coreProperties>
</file>