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5" r:id="rId4"/>
    <p:sldId id="266" r:id="rId5"/>
    <p:sldId id="267" r:id="rId6"/>
    <p:sldId id="268" r:id="rId7"/>
    <p:sldId id="259" r:id="rId8"/>
    <p:sldId id="262" r:id="rId9"/>
    <p:sldId id="261" r:id="rId10"/>
    <p:sldId id="263" r:id="rId11"/>
    <p:sldId id="269" r:id="rId12"/>
    <p:sldId id="264" r:id="rId13"/>
    <p:sldId id="260"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5"/>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58D7CA-17EB-AA41-8527-9783F3FDE078}" type="datetimeFigureOut">
              <a:rPr lang="en-US" smtClean="0"/>
              <a:t>1/27/19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119707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131467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194163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1488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2257753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58D7CA-17EB-AA41-8527-9783F3FDE078}"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3768583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58D7CA-17EB-AA41-8527-9783F3FDE078}"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3063747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8D7CA-17EB-AA41-8527-9783F3FDE078}"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255624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8D7CA-17EB-AA41-8527-9783F3FDE078}"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75667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8D7CA-17EB-AA41-8527-9783F3FDE078}"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13686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58D7CA-17EB-AA41-8527-9783F3FDE078}"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427802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271817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8D7CA-17EB-AA41-8527-9783F3FDE078}" type="datetimeFigureOut">
              <a:rPr lang="en-US" smtClean="0"/>
              <a:t>1/27/19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26488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8D7CA-17EB-AA41-8527-9783F3FDE078}"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8613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8D7CA-17EB-AA41-8527-9783F3FDE078}" type="datetimeFigureOut">
              <a:rPr lang="en-US" smtClean="0"/>
              <a:t>1/27/19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275432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33201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58D7CA-17EB-AA41-8527-9783F3FDE078}"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5C8F5-8B37-014B-9449-C85F5374F699}" type="slidenum">
              <a:rPr lang="en-US" smtClean="0"/>
              <a:t>‹#›</a:t>
            </a:fld>
            <a:endParaRPr lang="en-US"/>
          </a:p>
        </p:txBody>
      </p:sp>
    </p:spTree>
    <p:extLst>
      <p:ext uri="{BB962C8B-B14F-4D97-AF65-F5344CB8AC3E}">
        <p14:creationId xmlns:p14="http://schemas.microsoft.com/office/powerpoint/2010/main" val="312626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58D7CA-17EB-AA41-8527-9783F3FDE078}" type="datetimeFigureOut">
              <a:rPr lang="en-US" smtClean="0"/>
              <a:t>1/27/19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5C8F5-8B37-014B-9449-C85F5374F699}" type="slidenum">
              <a:rPr lang="en-US" smtClean="0"/>
              <a:t>‹#›</a:t>
            </a:fld>
            <a:endParaRPr lang="en-US"/>
          </a:p>
        </p:txBody>
      </p:sp>
    </p:spTree>
    <p:extLst>
      <p:ext uri="{BB962C8B-B14F-4D97-AF65-F5344CB8AC3E}">
        <p14:creationId xmlns:p14="http://schemas.microsoft.com/office/powerpoint/2010/main" val="3244099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ducation.launchcode.org/skills-back-end-java/studios/cheese-mvc-persistent/" TargetMode="External"/><Relationship Id="rId2" Type="http://schemas.openxmlformats.org/officeDocument/2006/relationships/hyperlink" Target="https://github.com/LaunchCodeEducation/cheatsheets/tree/master/spring-persist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6F4B-7051-594E-BCDF-6380A1464E56}"/>
              </a:ext>
            </a:extLst>
          </p:cNvPr>
          <p:cNvSpPr>
            <a:spLocks noGrp="1"/>
          </p:cNvSpPr>
          <p:nvPr>
            <p:ph type="ctrTitle"/>
          </p:nvPr>
        </p:nvSpPr>
        <p:spPr>
          <a:xfrm>
            <a:off x="1619480" y="1111346"/>
            <a:ext cx="9048519" cy="1951343"/>
          </a:xfrm>
        </p:spPr>
        <p:txBody>
          <a:bodyPr/>
          <a:lstStyle/>
          <a:p>
            <a:pPr algn="ctr"/>
            <a:r>
              <a:rPr lang="en-US" dirty="0"/>
              <a:t>Class 3.12 – </a:t>
            </a:r>
            <a:r>
              <a:rPr lang="en-US" dirty="0" err="1"/>
              <a:t>Orm’s</a:t>
            </a:r>
            <a:r>
              <a:rPr lang="en-US" dirty="0"/>
              <a:t>!!</a:t>
            </a:r>
          </a:p>
        </p:txBody>
      </p:sp>
      <p:sp>
        <p:nvSpPr>
          <p:cNvPr id="3" name="Subtitle 2">
            <a:extLst>
              <a:ext uri="{FF2B5EF4-FFF2-40B4-BE49-F238E27FC236}">
                <a16:creationId xmlns:a16="http://schemas.microsoft.com/office/drawing/2014/main" id="{858AE964-A19E-924A-BAED-3F34DEE0896D}"/>
              </a:ext>
            </a:extLst>
          </p:cNvPr>
          <p:cNvSpPr>
            <a:spLocks noGrp="1"/>
          </p:cNvSpPr>
          <p:nvPr>
            <p:ph type="subTitle" idx="1"/>
          </p:nvPr>
        </p:nvSpPr>
        <p:spPr/>
        <p:txBody>
          <a:bodyPr/>
          <a:lstStyle/>
          <a:p>
            <a:pPr algn="ctr"/>
            <a:r>
              <a:rPr lang="en-US" dirty="0"/>
              <a:t>Class 3.12 – 1/28/19</a:t>
            </a:r>
          </a:p>
          <a:p>
            <a:pPr algn="ctr"/>
            <a:r>
              <a:rPr lang="en-US" dirty="0"/>
              <a:t>Instructor: Hank </a:t>
            </a:r>
            <a:r>
              <a:rPr lang="en-US" dirty="0" err="1"/>
              <a:t>dedona</a:t>
            </a:r>
            <a:endParaRPr lang="en-US" dirty="0"/>
          </a:p>
        </p:txBody>
      </p:sp>
    </p:spTree>
    <p:extLst>
      <p:ext uri="{BB962C8B-B14F-4D97-AF65-F5344CB8AC3E}">
        <p14:creationId xmlns:p14="http://schemas.microsoft.com/office/powerpoint/2010/main" val="37275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F43D-CC08-DA42-B47E-4C165EEC3285}"/>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DAAA65A1-392B-AF46-AEEA-7A9E0D5E123E}"/>
              </a:ext>
            </a:extLst>
          </p:cNvPr>
          <p:cNvSpPr>
            <a:spLocks noGrp="1"/>
          </p:cNvSpPr>
          <p:nvPr>
            <p:ph idx="1"/>
          </p:nvPr>
        </p:nvSpPr>
        <p:spPr/>
        <p:txBody>
          <a:bodyPr/>
          <a:lstStyle/>
          <a:p>
            <a:r>
              <a:rPr lang="en-US" dirty="0"/>
              <a:t>Retrieving is just as easy with ORMs</a:t>
            </a:r>
          </a:p>
          <a:p>
            <a:r>
              <a:rPr lang="en-US" dirty="0"/>
              <a:t>You can select by the identifier (in the previous example we used an ID of 7)</a:t>
            </a:r>
          </a:p>
          <a:p>
            <a:r>
              <a:rPr lang="en-US" dirty="0"/>
              <a:t>Note: Using the primary key is the fastest way to retrieve a row from a database table</a:t>
            </a:r>
          </a:p>
          <a:p>
            <a:r>
              <a:rPr lang="en-US" dirty="0"/>
              <a:t>The ORM will provide the construction of the Cheese object and return it to you populated with all of the data related to the cheese, even though you only provided the identifier.</a:t>
            </a:r>
          </a:p>
        </p:txBody>
      </p:sp>
    </p:spTree>
    <p:extLst>
      <p:ext uri="{BB962C8B-B14F-4D97-AF65-F5344CB8AC3E}">
        <p14:creationId xmlns:p14="http://schemas.microsoft.com/office/powerpoint/2010/main" val="409310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39FD-09D7-0342-A218-75DEF0E97330}"/>
              </a:ext>
            </a:extLst>
          </p:cNvPr>
          <p:cNvSpPr>
            <a:spLocks noGrp="1"/>
          </p:cNvSpPr>
          <p:nvPr>
            <p:ph type="title"/>
          </p:nvPr>
        </p:nvSpPr>
        <p:spPr/>
        <p:txBody>
          <a:bodyPr/>
          <a:lstStyle/>
          <a:p>
            <a:r>
              <a:rPr lang="en-US" dirty="0"/>
              <a:t>Updating</a:t>
            </a:r>
          </a:p>
        </p:txBody>
      </p:sp>
      <p:sp>
        <p:nvSpPr>
          <p:cNvPr id="3" name="Content Placeholder 2">
            <a:extLst>
              <a:ext uri="{FF2B5EF4-FFF2-40B4-BE49-F238E27FC236}">
                <a16:creationId xmlns:a16="http://schemas.microsoft.com/office/drawing/2014/main" id="{D8813AE4-EAFF-A947-91F9-394400E88AD7}"/>
              </a:ext>
            </a:extLst>
          </p:cNvPr>
          <p:cNvSpPr>
            <a:spLocks noGrp="1"/>
          </p:cNvSpPr>
          <p:nvPr>
            <p:ph idx="1"/>
          </p:nvPr>
        </p:nvSpPr>
        <p:spPr/>
        <p:txBody>
          <a:bodyPr/>
          <a:lstStyle/>
          <a:p>
            <a:r>
              <a:rPr lang="en-US" dirty="0"/>
              <a:t>Also pretty straight forward</a:t>
            </a:r>
          </a:p>
          <a:p>
            <a:r>
              <a:rPr lang="en-US" dirty="0"/>
              <a:t>Steps:</a:t>
            </a:r>
          </a:p>
          <a:p>
            <a:r>
              <a:rPr lang="en-US" dirty="0"/>
              <a:t>1) Retrieve cheese object from ORM (database)</a:t>
            </a:r>
          </a:p>
          <a:p>
            <a:r>
              <a:rPr lang="en-US" dirty="0"/>
              <a:t>2) Make changes</a:t>
            </a:r>
          </a:p>
          <a:p>
            <a:r>
              <a:rPr lang="en-US" dirty="0"/>
              <a:t>3) Call update method in DAO </a:t>
            </a:r>
          </a:p>
          <a:p>
            <a:r>
              <a:rPr lang="en-US" dirty="0"/>
              <a:t>4) Profit!</a:t>
            </a:r>
          </a:p>
        </p:txBody>
      </p:sp>
    </p:spTree>
    <p:extLst>
      <p:ext uri="{BB962C8B-B14F-4D97-AF65-F5344CB8AC3E}">
        <p14:creationId xmlns:p14="http://schemas.microsoft.com/office/powerpoint/2010/main" val="171678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4AB6-83CD-6A43-9ACD-FFD21FEF01BD}"/>
              </a:ext>
            </a:extLst>
          </p:cNvPr>
          <p:cNvSpPr>
            <a:spLocks noGrp="1"/>
          </p:cNvSpPr>
          <p:nvPr>
            <p:ph type="title"/>
          </p:nvPr>
        </p:nvSpPr>
        <p:spPr/>
        <p:txBody>
          <a:bodyPr/>
          <a:lstStyle/>
          <a:p>
            <a:r>
              <a:rPr lang="en-US" dirty="0"/>
              <a:t>Deleting</a:t>
            </a:r>
          </a:p>
        </p:txBody>
      </p:sp>
      <p:sp>
        <p:nvSpPr>
          <p:cNvPr id="3" name="Content Placeholder 2">
            <a:extLst>
              <a:ext uri="{FF2B5EF4-FFF2-40B4-BE49-F238E27FC236}">
                <a16:creationId xmlns:a16="http://schemas.microsoft.com/office/drawing/2014/main" id="{CD3A82AE-5BFA-D54A-A7C5-3DC40EF4356B}"/>
              </a:ext>
            </a:extLst>
          </p:cNvPr>
          <p:cNvSpPr>
            <a:spLocks noGrp="1"/>
          </p:cNvSpPr>
          <p:nvPr>
            <p:ph idx="1"/>
          </p:nvPr>
        </p:nvSpPr>
        <p:spPr/>
        <p:txBody>
          <a:bodyPr/>
          <a:lstStyle/>
          <a:p>
            <a:r>
              <a:rPr lang="en-US" dirty="0"/>
              <a:t>Pretty straight forward, provide an ID (or entire cheese object) and the ORM will delete the row from the database for you!</a:t>
            </a:r>
          </a:p>
          <a:p>
            <a:endParaRPr lang="en-US" dirty="0"/>
          </a:p>
        </p:txBody>
      </p:sp>
    </p:spTree>
    <p:extLst>
      <p:ext uri="{BB962C8B-B14F-4D97-AF65-F5344CB8AC3E}">
        <p14:creationId xmlns:p14="http://schemas.microsoft.com/office/powerpoint/2010/main" val="409835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678A-4B7C-0F4E-A86C-674B23B321BA}"/>
              </a:ext>
            </a:extLst>
          </p:cNvPr>
          <p:cNvSpPr>
            <a:spLocks noGrp="1"/>
          </p:cNvSpPr>
          <p:nvPr>
            <p:ph type="title"/>
          </p:nvPr>
        </p:nvSpPr>
        <p:spPr/>
        <p:txBody>
          <a:bodyPr/>
          <a:lstStyle/>
          <a:p>
            <a:r>
              <a:rPr lang="en-US" dirty="0"/>
              <a:t>JPA (Java persistence </a:t>
            </a:r>
            <a:r>
              <a:rPr lang="en-US" dirty="0" err="1"/>
              <a:t>api</a:t>
            </a:r>
            <a:r>
              <a:rPr lang="en-US" dirty="0"/>
              <a:t>)</a:t>
            </a:r>
          </a:p>
        </p:txBody>
      </p:sp>
      <p:sp>
        <p:nvSpPr>
          <p:cNvPr id="3" name="Content Placeholder 2">
            <a:extLst>
              <a:ext uri="{FF2B5EF4-FFF2-40B4-BE49-F238E27FC236}">
                <a16:creationId xmlns:a16="http://schemas.microsoft.com/office/drawing/2014/main" id="{6A6C1197-877E-7646-B384-1C3ED3806B6E}"/>
              </a:ext>
            </a:extLst>
          </p:cNvPr>
          <p:cNvSpPr>
            <a:spLocks noGrp="1"/>
          </p:cNvSpPr>
          <p:nvPr>
            <p:ph idx="1"/>
          </p:nvPr>
        </p:nvSpPr>
        <p:spPr/>
        <p:txBody>
          <a:bodyPr/>
          <a:lstStyle/>
          <a:p>
            <a:r>
              <a:rPr lang="en-US" dirty="0"/>
              <a:t>The Java Persistence API is a Java specification for accessing, persisting, and managing data between Java objects/classes and a relational database.</a:t>
            </a:r>
          </a:p>
          <a:p>
            <a:r>
              <a:rPr lang="en-US" dirty="0"/>
              <a:t>Hibernate is the IMPLEMENTATION of the JPA specification that we use in this class (and is widely used in industry as well).</a:t>
            </a:r>
          </a:p>
          <a:p>
            <a:r>
              <a:rPr lang="en-US" dirty="0"/>
              <a:t>This allows for POJOs (Plain old Java objects) to be persisted (stored) to a database (like MySQL) using an ORM (like hibernate) (yay!).</a:t>
            </a:r>
          </a:p>
        </p:txBody>
      </p:sp>
    </p:spTree>
    <p:extLst>
      <p:ext uri="{BB962C8B-B14F-4D97-AF65-F5344CB8AC3E}">
        <p14:creationId xmlns:p14="http://schemas.microsoft.com/office/powerpoint/2010/main" val="331375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7FAD-143C-7E49-8869-773FD12BD777}"/>
              </a:ext>
            </a:extLst>
          </p:cNvPr>
          <p:cNvSpPr>
            <a:spLocks noGrp="1"/>
          </p:cNvSpPr>
          <p:nvPr>
            <p:ph type="title"/>
          </p:nvPr>
        </p:nvSpPr>
        <p:spPr/>
        <p:txBody>
          <a:bodyPr/>
          <a:lstStyle/>
          <a:p>
            <a:r>
              <a:rPr lang="en-US" dirty="0"/>
              <a:t>Spring boot &amp; </a:t>
            </a:r>
            <a:r>
              <a:rPr lang="en-US" dirty="0" err="1"/>
              <a:t>jpa</a:t>
            </a:r>
            <a:r>
              <a:rPr lang="en-US" dirty="0"/>
              <a:t> </a:t>
            </a:r>
          </a:p>
        </p:txBody>
      </p:sp>
      <p:sp>
        <p:nvSpPr>
          <p:cNvPr id="3" name="Content Placeholder 2">
            <a:extLst>
              <a:ext uri="{FF2B5EF4-FFF2-40B4-BE49-F238E27FC236}">
                <a16:creationId xmlns:a16="http://schemas.microsoft.com/office/drawing/2014/main" id="{B1BA6162-A355-FD49-916C-1F8491ED462D}"/>
              </a:ext>
            </a:extLst>
          </p:cNvPr>
          <p:cNvSpPr>
            <a:spLocks noGrp="1"/>
          </p:cNvSpPr>
          <p:nvPr>
            <p:ph idx="1"/>
          </p:nvPr>
        </p:nvSpPr>
        <p:spPr/>
        <p:txBody>
          <a:bodyPr/>
          <a:lstStyle/>
          <a:p>
            <a:r>
              <a:rPr lang="en-US" dirty="0"/>
              <a:t>Classes (POJOs) need to be annotated with the </a:t>
            </a:r>
            <a:r>
              <a:rPr lang="en-US" b="1" dirty="0"/>
              <a:t>@entity </a:t>
            </a:r>
            <a:r>
              <a:rPr lang="en-US" dirty="0"/>
              <a:t>annotation</a:t>
            </a:r>
          </a:p>
          <a:p>
            <a:r>
              <a:rPr lang="en-US" dirty="0"/>
              <a:t>This allows Spring Boot (and hibernate) to know that this class is going to be stored in a database (i.e. it’s an entity)</a:t>
            </a:r>
          </a:p>
          <a:p>
            <a:r>
              <a:rPr lang="en-US" dirty="0"/>
              <a:t>@Id – Declares a variable as the PRIMARY KEY</a:t>
            </a:r>
          </a:p>
          <a:p>
            <a:r>
              <a:rPr lang="en-US" dirty="0"/>
              <a:t>@</a:t>
            </a:r>
            <a:r>
              <a:rPr lang="en-US" dirty="0" err="1"/>
              <a:t>GeneratedValue</a:t>
            </a:r>
            <a:r>
              <a:rPr lang="en-US" dirty="0"/>
              <a:t> – Declares that the data layer will generate the value</a:t>
            </a:r>
          </a:p>
        </p:txBody>
      </p:sp>
    </p:spTree>
    <p:extLst>
      <p:ext uri="{BB962C8B-B14F-4D97-AF65-F5344CB8AC3E}">
        <p14:creationId xmlns:p14="http://schemas.microsoft.com/office/powerpoint/2010/main" val="85720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09B6-1BB0-924E-A49E-0A685BB41499}"/>
              </a:ext>
            </a:extLst>
          </p:cNvPr>
          <p:cNvSpPr>
            <a:spLocks noGrp="1"/>
          </p:cNvSpPr>
          <p:nvPr>
            <p:ph type="title"/>
          </p:nvPr>
        </p:nvSpPr>
        <p:spPr/>
        <p:txBody>
          <a:bodyPr/>
          <a:lstStyle/>
          <a:p>
            <a:r>
              <a:rPr lang="en-US" dirty="0" err="1"/>
              <a:t>crudrepository</a:t>
            </a:r>
            <a:endParaRPr lang="en-US" dirty="0"/>
          </a:p>
        </p:txBody>
      </p:sp>
      <p:sp>
        <p:nvSpPr>
          <p:cNvPr id="3" name="Content Placeholder 2">
            <a:extLst>
              <a:ext uri="{FF2B5EF4-FFF2-40B4-BE49-F238E27FC236}">
                <a16:creationId xmlns:a16="http://schemas.microsoft.com/office/drawing/2014/main" id="{5F69E887-3327-A344-8395-EA793E2BBC67}"/>
              </a:ext>
            </a:extLst>
          </p:cNvPr>
          <p:cNvSpPr>
            <a:spLocks noGrp="1"/>
          </p:cNvSpPr>
          <p:nvPr>
            <p:ph idx="1"/>
          </p:nvPr>
        </p:nvSpPr>
        <p:spPr/>
        <p:txBody>
          <a:bodyPr/>
          <a:lstStyle/>
          <a:p>
            <a:r>
              <a:rPr lang="en-US" dirty="0"/>
              <a:t>Specifies the CRUD (Create, read, update and delete) methods</a:t>
            </a:r>
          </a:p>
          <a:p>
            <a:r>
              <a:rPr lang="en-US" dirty="0"/>
              <a:t>Requires the type (cheese) and the identifier type (Integer)</a:t>
            </a:r>
          </a:p>
          <a:p>
            <a:r>
              <a:rPr lang="en-US" dirty="0"/>
              <a:t>This provides the typical CRUD methods for a provided entity object, in this case Cheese</a:t>
            </a:r>
          </a:p>
        </p:txBody>
      </p:sp>
    </p:spTree>
    <p:extLst>
      <p:ext uri="{BB962C8B-B14F-4D97-AF65-F5344CB8AC3E}">
        <p14:creationId xmlns:p14="http://schemas.microsoft.com/office/powerpoint/2010/main" val="374237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DA55-2339-FC40-ABBA-2C7E3402FF88}"/>
              </a:ext>
            </a:extLst>
          </p:cNvPr>
          <p:cNvSpPr>
            <a:spLocks noGrp="1"/>
          </p:cNvSpPr>
          <p:nvPr>
            <p:ph type="title"/>
          </p:nvPr>
        </p:nvSpPr>
        <p:spPr/>
        <p:txBody>
          <a:bodyPr/>
          <a:lstStyle/>
          <a:p>
            <a:r>
              <a:rPr lang="en-US" dirty="0" err="1"/>
              <a:t>Cdi</a:t>
            </a:r>
            <a:r>
              <a:rPr lang="en-US" dirty="0"/>
              <a:t> (Context and dependency injection)</a:t>
            </a:r>
          </a:p>
        </p:txBody>
      </p:sp>
      <p:sp>
        <p:nvSpPr>
          <p:cNvPr id="3" name="Content Placeholder 2">
            <a:extLst>
              <a:ext uri="{FF2B5EF4-FFF2-40B4-BE49-F238E27FC236}">
                <a16:creationId xmlns:a16="http://schemas.microsoft.com/office/drawing/2014/main" id="{ED71C46E-BECB-F146-AEFA-265F3FD1B953}"/>
              </a:ext>
            </a:extLst>
          </p:cNvPr>
          <p:cNvSpPr>
            <a:spLocks noGrp="1"/>
          </p:cNvSpPr>
          <p:nvPr>
            <p:ph idx="1"/>
          </p:nvPr>
        </p:nvSpPr>
        <p:spPr/>
        <p:txBody>
          <a:bodyPr/>
          <a:lstStyle/>
          <a:p>
            <a:r>
              <a:rPr lang="en-US" dirty="0"/>
              <a:t>Context and dependency injection</a:t>
            </a:r>
          </a:p>
          <a:p>
            <a:r>
              <a:rPr lang="en-US" dirty="0"/>
              <a:t>Highly recommend reading</a:t>
            </a:r>
          </a:p>
          <a:p>
            <a:r>
              <a:rPr lang="en-US" dirty="0"/>
              <a:t>Spring uses @</a:t>
            </a:r>
            <a:r>
              <a:rPr lang="en-US" dirty="0" err="1"/>
              <a:t>Autowired</a:t>
            </a:r>
            <a:endParaRPr lang="en-US" dirty="0"/>
          </a:p>
          <a:p>
            <a:r>
              <a:rPr lang="en-US" dirty="0" err="1"/>
              <a:t>Javax</a:t>
            </a:r>
            <a:r>
              <a:rPr lang="en-US" dirty="0"/>
              <a:t> uses @Inject</a:t>
            </a:r>
          </a:p>
          <a:p>
            <a:r>
              <a:rPr lang="en-US" dirty="0"/>
              <a:t>CDI allows for an inversion of control to allow the container and framework to create and manage the lifecycle of objects and provide them to us!</a:t>
            </a:r>
          </a:p>
        </p:txBody>
      </p:sp>
    </p:spTree>
    <p:extLst>
      <p:ext uri="{BB962C8B-B14F-4D97-AF65-F5344CB8AC3E}">
        <p14:creationId xmlns:p14="http://schemas.microsoft.com/office/powerpoint/2010/main" val="354846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1CD7-51D5-D34D-BF9B-B057501A1C93}"/>
              </a:ext>
            </a:extLst>
          </p:cNvPr>
          <p:cNvSpPr>
            <a:spLocks noGrp="1"/>
          </p:cNvSpPr>
          <p:nvPr>
            <p:ph type="title"/>
          </p:nvPr>
        </p:nvSpPr>
        <p:spPr/>
        <p:txBody>
          <a:bodyPr/>
          <a:lstStyle/>
          <a:p>
            <a:r>
              <a:rPr lang="en-US" dirty="0"/>
              <a:t>Dao usage</a:t>
            </a:r>
          </a:p>
        </p:txBody>
      </p:sp>
      <p:sp>
        <p:nvSpPr>
          <p:cNvPr id="3" name="Content Placeholder 2">
            <a:extLst>
              <a:ext uri="{FF2B5EF4-FFF2-40B4-BE49-F238E27FC236}">
                <a16:creationId xmlns:a16="http://schemas.microsoft.com/office/drawing/2014/main" id="{32D01C1A-F765-084A-9E3D-696E29726A76}"/>
              </a:ext>
            </a:extLst>
          </p:cNvPr>
          <p:cNvSpPr>
            <a:spLocks noGrp="1"/>
          </p:cNvSpPr>
          <p:nvPr>
            <p:ph idx="1"/>
          </p:nvPr>
        </p:nvSpPr>
        <p:spPr/>
        <p:txBody>
          <a:bodyPr/>
          <a:lstStyle/>
          <a:p>
            <a:r>
              <a:rPr lang="en-US" dirty="0"/>
              <a:t>@Repository – This interface is a repository of data that is persisted</a:t>
            </a:r>
          </a:p>
          <a:p>
            <a:r>
              <a:rPr lang="en-US" dirty="0"/>
              <a:t>@Transactional – All methods should use transactions (either all succeed or rollback and fail)</a:t>
            </a:r>
          </a:p>
          <a:p>
            <a:r>
              <a:rPr lang="en-US" dirty="0" err="1"/>
              <a:t>findAll</a:t>
            </a:r>
            <a:r>
              <a:rPr lang="en-US" dirty="0"/>
              <a:t>() – returns </a:t>
            </a:r>
            <a:r>
              <a:rPr lang="en-US" dirty="0" err="1"/>
              <a:t>iterable</a:t>
            </a:r>
            <a:r>
              <a:rPr lang="en-US" dirty="0"/>
              <a:t> with all objects</a:t>
            </a:r>
          </a:p>
          <a:p>
            <a:r>
              <a:rPr lang="en-US" dirty="0"/>
              <a:t>save(Object object)– saves your object</a:t>
            </a:r>
          </a:p>
          <a:p>
            <a:r>
              <a:rPr lang="en-US" dirty="0" err="1"/>
              <a:t>deleteById</a:t>
            </a:r>
            <a:r>
              <a:rPr lang="en-US" dirty="0"/>
              <a:t>(integer id) – deletes an object by identifier</a:t>
            </a:r>
          </a:p>
        </p:txBody>
      </p:sp>
    </p:spTree>
    <p:extLst>
      <p:ext uri="{BB962C8B-B14F-4D97-AF65-F5344CB8AC3E}">
        <p14:creationId xmlns:p14="http://schemas.microsoft.com/office/powerpoint/2010/main" val="249271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3E9A-64D2-A140-BCA6-799FA1A8BC2A}"/>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83D9DAE1-3A22-3444-9FA3-E6FB39D6ADA6}"/>
              </a:ext>
            </a:extLst>
          </p:cNvPr>
          <p:cNvSpPr>
            <a:spLocks noGrp="1"/>
          </p:cNvSpPr>
          <p:nvPr>
            <p:ph idx="1"/>
          </p:nvPr>
        </p:nvSpPr>
        <p:spPr/>
        <p:txBody>
          <a:bodyPr/>
          <a:lstStyle/>
          <a:p>
            <a:r>
              <a:rPr lang="en-US" dirty="0"/>
              <a:t>Spring boot persistence cheat sheet: </a:t>
            </a:r>
            <a:r>
              <a:rPr lang="en-US" dirty="0">
                <a:hlinkClick r:id="rId2"/>
              </a:rPr>
              <a:t>https://github.com/LaunchCodeEducation/cheatsheets/tree/master/spring-persistence</a:t>
            </a:r>
            <a:endParaRPr lang="en-US" dirty="0"/>
          </a:p>
          <a:p>
            <a:endParaRPr lang="en-US" dirty="0"/>
          </a:p>
          <a:p>
            <a:r>
              <a:rPr lang="en-US" dirty="0"/>
              <a:t>Studio: </a:t>
            </a:r>
            <a:r>
              <a:rPr lang="en-US" dirty="0">
                <a:hlinkClick r:id="rId3"/>
              </a:rPr>
              <a:t>https://education.launchcode.org/skills-back-end-java/studios/cheese-mvc-persistent/</a:t>
            </a:r>
            <a:endParaRPr lang="en-US" dirty="0"/>
          </a:p>
          <a:p>
            <a:endParaRPr lang="en-US" dirty="0"/>
          </a:p>
        </p:txBody>
      </p:sp>
    </p:spTree>
    <p:extLst>
      <p:ext uri="{BB962C8B-B14F-4D97-AF65-F5344CB8AC3E}">
        <p14:creationId xmlns:p14="http://schemas.microsoft.com/office/powerpoint/2010/main" val="114651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B221-F104-F343-A73D-BC78F2FF7C2B}"/>
              </a:ext>
            </a:extLst>
          </p:cNvPr>
          <p:cNvSpPr>
            <a:spLocks noGrp="1"/>
          </p:cNvSpPr>
          <p:nvPr>
            <p:ph type="title"/>
          </p:nvPr>
        </p:nvSpPr>
        <p:spPr/>
        <p:txBody>
          <a:bodyPr/>
          <a:lstStyle/>
          <a:p>
            <a:r>
              <a:rPr lang="en-US" dirty="0"/>
              <a:t>Class 3.11 Recap</a:t>
            </a:r>
          </a:p>
        </p:txBody>
      </p:sp>
      <p:sp>
        <p:nvSpPr>
          <p:cNvPr id="3" name="Content Placeholder 2">
            <a:extLst>
              <a:ext uri="{FF2B5EF4-FFF2-40B4-BE49-F238E27FC236}">
                <a16:creationId xmlns:a16="http://schemas.microsoft.com/office/drawing/2014/main" id="{8BB06C74-C45D-4740-A19C-A6BB728308E3}"/>
              </a:ext>
            </a:extLst>
          </p:cNvPr>
          <p:cNvSpPr>
            <a:spLocks noGrp="1"/>
          </p:cNvSpPr>
          <p:nvPr>
            <p:ph idx="1"/>
          </p:nvPr>
        </p:nvSpPr>
        <p:spPr/>
        <p:txBody>
          <a:bodyPr/>
          <a:lstStyle/>
          <a:p>
            <a:r>
              <a:rPr lang="en-US" dirty="0"/>
              <a:t>Inheritance part 3</a:t>
            </a:r>
          </a:p>
          <a:p>
            <a:r>
              <a:rPr lang="en-US" dirty="0"/>
              <a:t>Polymorphism</a:t>
            </a:r>
          </a:p>
          <a:p>
            <a:r>
              <a:rPr lang="en-US" dirty="0"/>
              <a:t>Interfaces</a:t>
            </a:r>
          </a:p>
          <a:p>
            <a:r>
              <a:rPr lang="en-US" dirty="0"/>
              <a:t>Default methods (java 8+ only)</a:t>
            </a:r>
          </a:p>
          <a:p>
            <a:endParaRPr lang="en-US" dirty="0"/>
          </a:p>
        </p:txBody>
      </p:sp>
    </p:spTree>
    <p:extLst>
      <p:ext uri="{BB962C8B-B14F-4D97-AF65-F5344CB8AC3E}">
        <p14:creationId xmlns:p14="http://schemas.microsoft.com/office/powerpoint/2010/main" val="205930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161E-7239-3044-ACF7-8C8E8C310DC8}"/>
              </a:ext>
            </a:extLst>
          </p:cNvPr>
          <p:cNvSpPr>
            <a:spLocks noGrp="1"/>
          </p:cNvSpPr>
          <p:nvPr>
            <p:ph type="title"/>
          </p:nvPr>
        </p:nvSpPr>
        <p:spPr/>
        <p:txBody>
          <a:bodyPr/>
          <a:lstStyle/>
          <a:p>
            <a:r>
              <a:rPr lang="en-US" dirty="0"/>
              <a:t>Basics of relational databases</a:t>
            </a:r>
          </a:p>
        </p:txBody>
      </p:sp>
      <p:sp>
        <p:nvSpPr>
          <p:cNvPr id="3" name="Content Placeholder 2">
            <a:extLst>
              <a:ext uri="{FF2B5EF4-FFF2-40B4-BE49-F238E27FC236}">
                <a16:creationId xmlns:a16="http://schemas.microsoft.com/office/drawing/2014/main" id="{74ADE5F1-A40C-3F4E-804D-A0EF3DA75057}"/>
              </a:ext>
            </a:extLst>
          </p:cNvPr>
          <p:cNvSpPr>
            <a:spLocks noGrp="1"/>
          </p:cNvSpPr>
          <p:nvPr>
            <p:ph idx="1"/>
          </p:nvPr>
        </p:nvSpPr>
        <p:spPr/>
        <p:txBody>
          <a:bodyPr>
            <a:normAutofit fontScale="92500" lnSpcReduction="10000"/>
          </a:bodyPr>
          <a:lstStyle/>
          <a:p>
            <a:r>
              <a:rPr lang="en-US" dirty="0"/>
              <a:t>Relational databases store data in tables and have relationships between them using primary and foreign keys</a:t>
            </a:r>
          </a:p>
          <a:p>
            <a:r>
              <a:rPr lang="en-US" dirty="0"/>
              <a:t>All tables </a:t>
            </a:r>
            <a:r>
              <a:rPr lang="en-US" b="1" u="sng" dirty="0"/>
              <a:t>must</a:t>
            </a:r>
            <a:r>
              <a:rPr lang="en-US" dirty="0"/>
              <a:t> have a primary key!</a:t>
            </a:r>
          </a:p>
          <a:p>
            <a:r>
              <a:rPr lang="en-US" dirty="0"/>
              <a:t>Foreign keys are usually the primary key of another table</a:t>
            </a:r>
          </a:p>
          <a:p>
            <a:r>
              <a:rPr lang="en-US" dirty="0"/>
              <a:t>Cheese</a:t>
            </a:r>
          </a:p>
          <a:p>
            <a:pPr lvl="1"/>
            <a:r>
              <a:rPr lang="en-US" dirty="0"/>
              <a:t>ID – number – auto incrementing (primary key)</a:t>
            </a:r>
          </a:p>
          <a:p>
            <a:pPr lvl="1"/>
            <a:r>
              <a:rPr lang="en-US" dirty="0"/>
              <a:t>Name - varchar (text)</a:t>
            </a:r>
          </a:p>
          <a:p>
            <a:pPr lvl="1"/>
            <a:r>
              <a:rPr lang="en-US" dirty="0"/>
              <a:t>Description – varchar (text)</a:t>
            </a:r>
          </a:p>
          <a:p>
            <a:pPr lvl="1"/>
            <a:endParaRPr lang="en-US" dirty="0"/>
          </a:p>
        </p:txBody>
      </p:sp>
    </p:spTree>
    <p:extLst>
      <p:ext uri="{BB962C8B-B14F-4D97-AF65-F5344CB8AC3E}">
        <p14:creationId xmlns:p14="http://schemas.microsoft.com/office/powerpoint/2010/main" val="49796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89D7-56D4-6241-8E28-D526ADAAAE9B}"/>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BC3E1CC7-8C75-1949-986F-CFC9F304BD47}"/>
              </a:ext>
            </a:extLst>
          </p:cNvPr>
          <p:cNvSpPr>
            <a:spLocks noGrp="1"/>
          </p:cNvSpPr>
          <p:nvPr>
            <p:ph idx="1"/>
          </p:nvPr>
        </p:nvSpPr>
        <p:spPr>
          <a:xfrm>
            <a:off x="1141412" y="2249486"/>
            <a:ext cx="9905999" cy="3989995"/>
          </a:xfrm>
        </p:spPr>
        <p:txBody>
          <a:bodyPr/>
          <a:lstStyle/>
          <a:p>
            <a:r>
              <a:rPr lang="en-US" dirty="0"/>
              <a:t>If we wanted to store the type of cheese as well in our cheese table, we could store the different types of cheese in a different table</a:t>
            </a:r>
          </a:p>
          <a:p>
            <a:r>
              <a:rPr lang="en-US" dirty="0"/>
              <a:t>New table: </a:t>
            </a:r>
            <a:r>
              <a:rPr lang="en-US" dirty="0" err="1"/>
              <a:t>CheeseType</a:t>
            </a:r>
            <a:endParaRPr lang="en-US" dirty="0"/>
          </a:p>
          <a:p>
            <a:pPr lvl="1"/>
            <a:r>
              <a:rPr lang="en-US" dirty="0"/>
              <a:t>ID: number – auto-incrementing (primary key)</a:t>
            </a:r>
          </a:p>
          <a:p>
            <a:pPr lvl="1"/>
            <a:r>
              <a:rPr lang="en-US" dirty="0"/>
              <a:t>Type: varchar (text)</a:t>
            </a:r>
          </a:p>
          <a:p>
            <a:r>
              <a:rPr lang="en-US" dirty="0"/>
              <a:t>Once we have this new table, we need to add a new column to the original Cheese table to store the foreign key to the </a:t>
            </a:r>
            <a:r>
              <a:rPr lang="en-US" dirty="0" err="1"/>
              <a:t>CheeseType</a:t>
            </a:r>
            <a:r>
              <a:rPr lang="en-US" dirty="0"/>
              <a:t> table</a:t>
            </a:r>
          </a:p>
          <a:p>
            <a:pPr lvl="1"/>
            <a:r>
              <a:rPr lang="en-US" dirty="0" err="1"/>
              <a:t>CheeseType</a:t>
            </a:r>
            <a:r>
              <a:rPr lang="en-US" dirty="0"/>
              <a:t>: number – foreign key to </a:t>
            </a:r>
            <a:r>
              <a:rPr lang="en-US" dirty="0" err="1"/>
              <a:t>CheeseType.ID</a:t>
            </a:r>
            <a:r>
              <a:rPr lang="en-US" dirty="0"/>
              <a:t> field</a:t>
            </a:r>
          </a:p>
          <a:p>
            <a:endParaRPr lang="en-US" dirty="0"/>
          </a:p>
        </p:txBody>
      </p:sp>
    </p:spTree>
    <p:extLst>
      <p:ext uri="{BB962C8B-B14F-4D97-AF65-F5344CB8AC3E}">
        <p14:creationId xmlns:p14="http://schemas.microsoft.com/office/powerpoint/2010/main" val="207031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53CA-7D1E-074C-B0B6-E3C6AE3A84F6}"/>
              </a:ext>
            </a:extLst>
          </p:cNvPr>
          <p:cNvSpPr>
            <a:spLocks noGrp="1"/>
          </p:cNvSpPr>
          <p:nvPr>
            <p:ph type="title"/>
          </p:nvPr>
        </p:nvSpPr>
        <p:spPr/>
        <p:txBody>
          <a:bodyPr/>
          <a:lstStyle/>
          <a:p>
            <a:r>
              <a:rPr lang="en-US" dirty="0"/>
              <a:t>Using relationships with joins</a:t>
            </a:r>
          </a:p>
        </p:txBody>
      </p:sp>
      <p:sp>
        <p:nvSpPr>
          <p:cNvPr id="3" name="Content Placeholder 2">
            <a:extLst>
              <a:ext uri="{FF2B5EF4-FFF2-40B4-BE49-F238E27FC236}">
                <a16:creationId xmlns:a16="http://schemas.microsoft.com/office/drawing/2014/main" id="{320245C3-6376-9B43-9675-299195D9C1DD}"/>
              </a:ext>
            </a:extLst>
          </p:cNvPr>
          <p:cNvSpPr>
            <a:spLocks noGrp="1"/>
          </p:cNvSpPr>
          <p:nvPr>
            <p:ph idx="1"/>
          </p:nvPr>
        </p:nvSpPr>
        <p:spPr/>
        <p:txBody>
          <a:bodyPr>
            <a:normAutofit lnSpcReduction="10000"/>
          </a:bodyPr>
          <a:lstStyle/>
          <a:p>
            <a:r>
              <a:rPr lang="en-US" dirty="0"/>
              <a:t>In order to get all of the information of a cheese object across two tables, we need to </a:t>
            </a:r>
            <a:r>
              <a:rPr lang="en-US" b="1" u="sng" dirty="0"/>
              <a:t>JOIN</a:t>
            </a:r>
            <a:r>
              <a:rPr lang="en-US" dirty="0"/>
              <a:t> them</a:t>
            </a:r>
          </a:p>
          <a:p>
            <a:r>
              <a:rPr lang="en-US" dirty="0"/>
              <a:t>For example if we wanted to select the fields from just the Cheese table, we’d use a SQL select statement like so:</a:t>
            </a:r>
          </a:p>
          <a:p>
            <a:pPr lvl="1"/>
            <a:r>
              <a:rPr lang="en-US" b="1" u="sng" dirty="0"/>
              <a:t>SELECT</a:t>
            </a:r>
            <a:r>
              <a:rPr lang="en-US" dirty="0"/>
              <a:t> ID, Name, Description </a:t>
            </a:r>
            <a:r>
              <a:rPr lang="en-US" b="1" u="sng" dirty="0"/>
              <a:t>FROM</a:t>
            </a:r>
            <a:r>
              <a:rPr lang="en-US" dirty="0"/>
              <a:t> cheese </a:t>
            </a:r>
            <a:r>
              <a:rPr lang="en-US" b="1" u="sng" dirty="0"/>
              <a:t>WHERE</a:t>
            </a:r>
            <a:r>
              <a:rPr lang="en-US" dirty="0"/>
              <a:t> ID = 7;  // This will select the cheese with ID of 7</a:t>
            </a:r>
          </a:p>
          <a:p>
            <a:r>
              <a:rPr lang="en-US" dirty="0"/>
              <a:t>However, if we wanted to include the cheese type as well, we’d have to use a JOIN statement</a:t>
            </a:r>
          </a:p>
        </p:txBody>
      </p:sp>
    </p:spTree>
    <p:extLst>
      <p:ext uri="{BB962C8B-B14F-4D97-AF65-F5344CB8AC3E}">
        <p14:creationId xmlns:p14="http://schemas.microsoft.com/office/powerpoint/2010/main" val="29813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87BF-EC94-4148-9930-C89A51B6A792}"/>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9BB1842A-7C39-5040-942C-79BDFE76ACD2}"/>
              </a:ext>
            </a:extLst>
          </p:cNvPr>
          <p:cNvSpPr>
            <a:spLocks noGrp="1"/>
          </p:cNvSpPr>
          <p:nvPr>
            <p:ph idx="1"/>
          </p:nvPr>
        </p:nvSpPr>
        <p:spPr/>
        <p:txBody>
          <a:bodyPr/>
          <a:lstStyle/>
          <a:p>
            <a:r>
              <a:rPr lang="en-US" dirty="0"/>
              <a:t>Goal: Select all fields (name, description, cheese type)!</a:t>
            </a:r>
          </a:p>
          <a:p>
            <a:r>
              <a:rPr lang="en-US" b="1" u="sng" dirty="0"/>
              <a:t>SELECT</a:t>
            </a:r>
            <a:r>
              <a:rPr lang="en-US" dirty="0"/>
              <a:t> </a:t>
            </a:r>
            <a:r>
              <a:rPr lang="en-US" dirty="0" err="1"/>
              <a:t>Cheese.ID</a:t>
            </a:r>
            <a:r>
              <a:rPr lang="en-US" dirty="0"/>
              <a:t>, </a:t>
            </a:r>
            <a:r>
              <a:rPr lang="en-US" dirty="0" err="1"/>
              <a:t>Cheese.Name</a:t>
            </a:r>
            <a:r>
              <a:rPr lang="en-US" dirty="0"/>
              <a:t>, </a:t>
            </a:r>
            <a:r>
              <a:rPr lang="en-US" dirty="0" err="1"/>
              <a:t>Cheese.Description</a:t>
            </a:r>
            <a:r>
              <a:rPr lang="en-US" dirty="0"/>
              <a:t>, </a:t>
            </a:r>
            <a:r>
              <a:rPr lang="en-US" dirty="0" err="1"/>
              <a:t>CheeseType.Type</a:t>
            </a:r>
            <a:r>
              <a:rPr lang="en-US" dirty="0"/>
              <a:t> </a:t>
            </a:r>
            <a:r>
              <a:rPr lang="en-US" b="1" u="sng" dirty="0"/>
              <a:t>FROM</a:t>
            </a:r>
            <a:r>
              <a:rPr lang="en-US" dirty="0"/>
              <a:t> cheese </a:t>
            </a:r>
            <a:r>
              <a:rPr lang="en-US" b="1" u="sng" dirty="0"/>
              <a:t>INNER JOIN</a:t>
            </a:r>
            <a:r>
              <a:rPr lang="en-US" dirty="0"/>
              <a:t> </a:t>
            </a:r>
            <a:r>
              <a:rPr lang="en-US" dirty="0" err="1"/>
              <a:t>CheeseType</a:t>
            </a:r>
            <a:r>
              <a:rPr lang="en-US" dirty="0"/>
              <a:t> </a:t>
            </a:r>
            <a:r>
              <a:rPr lang="en-US" b="1" u="sng" dirty="0"/>
              <a:t>ON</a:t>
            </a:r>
            <a:r>
              <a:rPr lang="en-US" dirty="0"/>
              <a:t> </a:t>
            </a:r>
            <a:r>
              <a:rPr lang="en-US" dirty="0" err="1"/>
              <a:t>Cheese.CheeseType</a:t>
            </a:r>
            <a:r>
              <a:rPr lang="en-US" dirty="0"/>
              <a:t> = </a:t>
            </a:r>
            <a:r>
              <a:rPr lang="en-US" dirty="0" err="1"/>
              <a:t>CheeseType.ID</a:t>
            </a:r>
            <a:endParaRPr lang="en-US" dirty="0"/>
          </a:p>
          <a:p>
            <a:r>
              <a:rPr lang="en-US" dirty="0"/>
              <a:t>This is an example of an INNER JOIN, which will only return values that selects records that have matching values in </a:t>
            </a:r>
            <a:r>
              <a:rPr lang="en-US" b="1" u="sng" dirty="0"/>
              <a:t>both</a:t>
            </a:r>
            <a:r>
              <a:rPr lang="en-US" dirty="0"/>
              <a:t> tables!</a:t>
            </a:r>
          </a:p>
          <a:p>
            <a:pPr lvl="1"/>
            <a:r>
              <a:rPr lang="en-US" dirty="0"/>
              <a:t>Note: There are outer joins, left and right </a:t>
            </a:r>
            <a:r>
              <a:rPr lang="en-US" dirty="0" err="1"/>
              <a:t>outter</a:t>
            </a:r>
            <a:r>
              <a:rPr lang="en-US" dirty="0"/>
              <a:t>/inner joins and more!</a:t>
            </a:r>
          </a:p>
        </p:txBody>
      </p:sp>
    </p:spTree>
    <p:extLst>
      <p:ext uri="{BB962C8B-B14F-4D97-AF65-F5344CB8AC3E}">
        <p14:creationId xmlns:p14="http://schemas.microsoft.com/office/powerpoint/2010/main" val="424758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2941-DE41-FC42-8303-91C64BD24F27}"/>
              </a:ext>
            </a:extLst>
          </p:cNvPr>
          <p:cNvSpPr>
            <a:spLocks noGrp="1"/>
          </p:cNvSpPr>
          <p:nvPr>
            <p:ph type="title"/>
          </p:nvPr>
        </p:nvSpPr>
        <p:spPr/>
        <p:txBody>
          <a:bodyPr/>
          <a:lstStyle/>
          <a:p>
            <a:r>
              <a:rPr lang="en-US" dirty="0" err="1"/>
              <a:t>Orm</a:t>
            </a:r>
            <a:r>
              <a:rPr lang="en-US" dirty="0"/>
              <a:t> – object-relational mapping</a:t>
            </a:r>
          </a:p>
        </p:txBody>
      </p:sp>
      <p:sp>
        <p:nvSpPr>
          <p:cNvPr id="3" name="Content Placeholder 2">
            <a:extLst>
              <a:ext uri="{FF2B5EF4-FFF2-40B4-BE49-F238E27FC236}">
                <a16:creationId xmlns:a16="http://schemas.microsoft.com/office/drawing/2014/main" id="{5E2492FA-D45B-2542-8671-076D865B782D}"/>
              </a:ext>
            </a:extLst>
          </p:cNvPr>
          <p:cNvSpPr>
            <a:spLocks noGrp="1"/>
          </p:cNvSpPr>
          <p:nvPr>
            <p:ph idx="1"/>
          </p:nvPr>
        </p:nvSpPr>
        <p:spPr/>
        <p:txBody>
          <a:bodyPr>
            <a:normAutofit lnSpcReduction="10000"/>
          </a:bodyPr>
          <a:lstStyle/>
          <a:p>
            <a:r>
              <a:rPr lang="en-US" dirty="0"/>
              <a:t>Allows for mapping between code objects and relational database tables</a:t>
            </a:r>
          </a:p>
          <a:p>
            <a:r>
              <a:rPr lang="en-US" dirty="0"/>
              <a:t>Databases (at least SQL database) store data in tables (with relationships)</a:t>
            </a:r>
          </a:p>
          <a:p>
            <a:r>
              <a:rPr lang="en-US" dirty="0"/>
              <a:t>Code (like Java) store data in objects</a:t>
            </a:r>
          </a:p>
          <a:p>
            <a:r>
              <a:rPr lang="en-US" dirty="0"/>
              <a:t>ORMs allow for creating, retrieving, updating and deleting (aka CRUD) objects to a database</a:t>
            </a:r>
          </a:p>
          <a:p>
            <a:r>
              <a:rPr lang="en-US" dirty="0"/>
              <a:t>Data layer (or service) between your code and the database</a:t>
            </a:r>
          </a:p>
          <a:p>
            <a:pPr lvl="1"/>
            <a:r>
              <a:rPr lang="en-US" dirty="0"/>
              <a:t>This code usually has classes/services to perform the CRUD </a:t>
            </a:r>
          </a:p>
        </p:txBody>
      </p:sp>
    </p:spTree>
    <p:extLst>
      <p:ext uri="{BB962C8B-B14F-4D97-AF65-F5344CB8AC3E}">
        <p14:creationId xmlns:p14="http://schemas.microsoft.com/office/powerpoint/2010/main" val="132635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903A-9487-654F-8E3C-4A4442354E35}"/>
              </a:ext>
            </a:extLst>
          </p:cNvPr>
          <p:cNvSpPr>
            <a:spLocks noGrp="1"/>
          </p:cNvSpPr>
          <p:nvPr>
            <p:ph type="title"/>
          </p:nvPr>
        </p:nvSpPr>
        <p:spPr/>
        <p:txBody>
          <a:bodyPr/>
          <a:lstStyle/>
          <a:p>
            <a:r>
              <a:rPr lang="en-US" dirty="0"/>
              <a:t>Data mapping cheese </a:t>
            </a:r>
            <a:r>
              <a:rPr lang="en-US" dirty="0">
                <a:sym typeface="Wingdings" pitchFamily="2" charset="2"/>
              </a:rPr>
              <a:t></a:t>
            </a:r>
            <a:endParaRPr lang="en-US" dirty="0"/>
          </a:p>
        </p:txBody>
      </p:sp>
      <p:pic>
        <p:nvPicPr>
          <p:cNvPr id="5" name="Content Placeholder 4">
            <a:extLst>
              <a:ext uri="{FF2B5EF4-FFF2-40B4-BE49-F238E27FC236}">
                <a16:creationId xmlns:a16="http://schemas.microsoft.com/office/drawing/2014/main" id="{B05A2BB8-4918-5C41-A9F4-33A22346E1E2}"/>
              </a:ext>
            </a:extLst>
          </p:cNvPr>
          <p:cNvPicPr>
            <a:picLocks noGrp="1" noChangeAspect="1"/>
          </p:cNvPicPr>
          <p:nvPr>
            <p:ph idx="1"/>
          </p:nvPr>
        </p:nvPicPr>
        <p:blipFill>
          <a:blip r:embed="rId2"/>
          <a:stretch>
            <a:fillRect/>
          </a:stretch>
        </p:blipFill>
        <p:spPr>
          <a:xfrm>
            <a:off x="2547256" y="1692385"/>
            <a:ext cx="6584091" cy="4795500"/>
          </a:xfrm>
        </p:spPr>
      </p:pic>
    </p:spTree>
    <p:extLst>
      <p:ext uri="{BB962C8B-B14F-4D97-AF65-F5344CB8AC3E}">
        <p14:creationId xmlns:p14="http://schemas.microsoft.com/office/powerpoint/2010/main" val="161596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3CAA-9F7C-3443-B5F1-D938A753E5A2}"/>
              </a:ext>
            </a:extLst>
          </p:cNvPr>
          <p:cNvSpPr>
            <a:spLocks noGrp="1"/>
          </p:cNvSpPr>
          <p:nvPr>
            <p:ph type="title"/>
          </p:nvPr>
        </p:nvSpPr>
        <p:spPr/>
        <p:txBody>
          <a:bodyPr/>
          <a:lstStyle/>
          <a:p>
            <a:r>
              <a:rPr lang="en-US" dirty="0"/>
              <a:t>Saving (or creating)</a:t>
            </a:r>
          </a:p>
        </p:txBody>
      </p:sp>
      <p:sp>
        <p:nvSpPr>
          <p:cNvPr id="3" name="Content Placeholder 2">
            <a:extLst>
              <a:ext uri="{FF2B5EF4-FFF2-40B4-BE49-F238E27FC236}">
                <a16:creationId xmlns:a16="http://schemas.microsoft.com/office/drawing/2014/main" id="{10355A98-E700-914F-8C2B-FB776DDF0F66}"/>
              </a:ext>
            </a:extLst>
          </p:cNvPr>
          <p:cNvSpPr>
            <a:spLocks noGrp="1"/>
          </p:cNvSpPr>
          <p:nvPr>
            <p:ph idx="1"/>
          </p:nvPr>
        </p:nvSpPr>
        <p:spPr/>
        <p:txBody>
          <a:bodyPr/>
          <a:lstStyle/>
          <a:p>
            <a:r>
              <a:rPr lang="en-US" dirty="0"/>
              <a:t>Steps:</a:t>
            </a:r>
          </a:p>
          <a:p>
            <a:r>
              <a:rPr lang="en-US" dirty="0"/>
              <a:t>1) Create new object, for example Cheese cheddar = new Cheese(7, “Cheese”, “</a:t>
            </a:r>
            <a:r>
              <a:rPr lang="en-US" dirty="0" err="1"/>
              <a:t>Delicous</a:t>
            </a:r>
            <a:r>
              <a:rPr lang="en-US" dirty="0"/>
              <a:t>”);</a:t>
            </a:r>
          </a:p>
          <a:p>
            <a:r>
              <a:rPr lang="en-US" dirty="0"/>
              <a:t>2) Call into the DAO (Data access object) to save (or create) the object)</a:t>
            </a:r>
          </a:p>
          <a:p>
            <a:r>
              <a:rPr lang="en-US" dirty="0"/>
              <a:t>3) Save to database in DAO which maps the Cheese data fields to the relational database tables. </a:t>
            </a:r>
          </a:p>
        </p:txBody>
      </p:sp>
    </p:spTree>
    <p:extLst>
      <p:ext uri="{BB962C8B-B14F-4D97-AF65-F5344CB8AC3E}">
        <p14:creationId xmlns:p14="http://schemas.microsoft.com/office/powerpoint/2010/main" val="1179602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{D51997FF-2CA3-7E4A-889B-E5BE78327B97}tf10001122</Template>
  <TotalTime>1849</TotalTime>
  <Words>991</Words>
  <Application>Microsoft Macintosh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Class 3.12 – Orm’s!!</vt:lpstr>
      <vt:lpstr>Class 3.11 Recap</vt:lpstr>
      <vt:lpstr>Basics of relational databases</vt:lpstr>
      <vt:lpstr>Relationships</vt:lpstr>
      <vt:lpstr>Using relationships with joins</vt:lpstr>
      <vt:lpstr>JOINS!</vt:lpstr>
      <vt:lpstr>Orm – object-relational mapping</vt:lpstr>
      <vt:lpstr>Data mapping cheese </vt:lpstr>
      <vt:lpstr>Saving (or creating)</vt:lpstr>
      <vt:lpstr>Reading</vt:lpstr>
      <vt:lpstr>Updating</vt:lpstr>
      <vt:lpstr>Deleting</vt:lpstr>
      <vt:lpstr>JPA (Java persistence api)</vt:lpstr>
      <vt:lpstr>Spring boot &amp; jpa </vt:lpstr>
      <vt:lpstr>crudrepository</vt:lpstr>
      <vt:lpstr>Cdi (Context and dependency injection)</vt:lpstr>
      <vt:lpstr>Dao usage</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3.12 – Orm’s!!</dc:title>
  <dc:creator>Hank DeDona</dc:creator>
  <cp:lastModifiedBy>Hank DeDona</cp:lastModifiedBy>
  <cp:revision>71</cp:revision>
  <dcterms:created xsi:type="dcterms:W3CDTF">2019-01-27T18:08:49Z</dcterms:created>
  <dcterms:modified xsi:type="dcterms:W3CDTF">2019-01-29T00:58:33Z</dcterms:modified>
</cp:coreProperties>
</file>