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35"/>
  </p:normalViewPr>
  <p:slideViewPr>
    <p:cSldViewPr snapToGrid="0" snapToObjects="1">
      <p:cViewPr varScale="1">
        <p:scale>
          <a:sx n="116" d="100"/>
          <a:sy n="116" d="100"/>
        </p:scale>
        <p:origin x="41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BC5F934-F274-AB49-8A39-D09C35FFA18A}" type="datetimeFigureOut">
              <a:rPr lang="en-US" smtClean="0"/>
              <a:t>1/23/19</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38421359-A798-804E-A478-5161A902C5D2}" type="slidenum">
              <a:rPr lang="en-US" smtClean="0"/>
              <a:t>‹#›</a:t>
            </a:fld>
            <a:endParaRPr lang="en-US"/>
          </a:p>
        </p:txBody>
      </p:sp>
    </p:spTree>
    <p:extLst>
      <p:ext uri="{BB962C8B-B14F-4D97-AF65-F5344CB8AC3E}">
        <p14:creationId xmlns:p14="http://schemas.microsoft.com/office/powerpoint/2010/main" val="4159341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BC5F934-F274-AB49-8A39-D09C35FFA18A}" type="datetimeFigureOut">
              <a:rPr lang="en-US" smtClean="0"/>
              <a:t>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421359-A798-804E-A478-5161A902C5D2}" type="slidenum">
              <a:rPr lang="en-US" smtClean="0"/>
              <a:t>‹#›</a:t>
            </a:fld>
            <a:endParaRPr lang="en-US"/>
          </a:p>
        </p:txBody>
      </p:sp>
    </p:spTree>
    <p:extLst>
      <p:ext uri="{BB962C8B-B14F-4D97-AF65-F5344CB8AC3E}">
        <p14:creationId xmlns:p14="http://schemas.microsoft.com/office/powerpoint/2010/main" val="2034898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BC5F934-F274-AB49-8A39-D09C35FFA18A}" type="datetimeFigureOut">
              <a:rPr lang="en-US" smtClean="0"/>
              <a:t>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421359-A798-804E-A478-5161A902C5D2}" type="slidenum">
              <a:rPr lang="en-US" smtClean="0"/>
              <a:t>‹#›</a:t>
            </a:fld>
            <a:endParaRPr lang="en-US"/>
          </a:p>
        </p:txBody>
      </p:sp>
    </p:spTree>
    <p:extLst>
      <p:ext uri="{BB962C8B-B14F-4D97-AF65-F5344CB8AC3E}">
        <p14:creationId xmlns:p14="http://schemas.microsoft.com/office/powerpoint/2010/main" val="31502497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BC5F934-F274-AB49-8A39-D09C35FFA18A}" type="datetimeFigureOut">
              <a:rPr lang="en-US" smtClean="0"/>
              <a:t>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421359-A798-804E-A478-5161A902C5D2}"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71913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BC5F934-F274-AB49-8A39-D09C35FFA18A}" type="datetimeFigureOut">
              <a:rPr lang="en-US" smtClean="0"/>
              <a:t>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421359-A798-804E-A478-5161A902C5D2}" type="slidenum">
              <a:rPr lang="en-US" smtClean="0"/>
              <a:t>‹#›</a:t>
            </a:fld>
            <a:endParaRPr lang="en-US"/>
          </a:p>
        </p:txBody>
      </p:sp>
    </p:spTree>
    <p:extLst>
      <p:ext uri="{BB962C8B-B14F-4D97-AF65-F5344CB8AC3E}">
        <p14:creationId xmlns:p14="http://schemas.microsoft.com/office/powerpoint/2010/main" val="24396915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BC5F934-F274-AB49-8A39-D09C35FFA18A}" type="datetimeFigureOut">
              <a:rPr lang="en-US" smtClean="0"/>
              <a:t>1/23/19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421359-A798-804E-A478-5161A902C5D2}" type="slidenum">
              <a:rPr lang="en-US" smtClean="0"/>
              <a:t>‹#›</a:t>
            </a:fld>
            <a:endParaRPr lang="en-US"/>
          </a:p>
        </p:txBody>
      </p:sp>
    </p:spTree>
    <p:extLst>
      <p:ext uri="{BB962C8B-B14F-4D97-AF65-F5344CB8AC3E}">
        <p14:creationId xmlns:p14="http://schemas.microsoft.com/office/powerpoint/2010/main" val="35560751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BC5F934-F274-AB49-8A39-D09C35FFA18A}" type="datetimeFigureOut">
              <a:rPr lang="en-US" smtClean="0"/>
              <a:t>1/23/19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421359-A798-804E-A478-5161A902C5D2}" type="slidenum">
              <a:rPr lang="en-US" smtClean="0"/>
              <a:t>‹#›</a:t>
            </a:fld>
            <a:endParaRPr lang="en-US"/>
          </a:p>
        </p:txBody>
      </p:sp>
    </p:spTree>
    <p:extLst>
      <p:ext uri="{BB962C8B-B14F-4D97-AF65-F5344CB8AC3E}">
        <p14:creationId xmlns:p14="http://schemas.microsoft.com/office/powerpoint/2010/main" val="38414670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C5F934-F274-AB49-8A39-D09C35FFA18A}"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421359-A798-804E-A478-5161A902C5D2}" type="slidenum">
              <a:rPr lang="en-US" smtClean="0"/>
              <a:t>‹#›</a:t>
            </a:fld>
            <a:endParaRPr lang="en-US"/>
          </a:p>
        </p:txBody>
      </p:sp>
    </p:spTree>
    <p:extLst>
      <p:ext uri="{BB962C8B-B14F-4D97-AF65-F5344CB8AC3E}">
        <p14:creationId xmlns:p14="http://schemas.microsoft.com/office/powerpoint/2010/main" val="29444680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C5F934-F274-AB49-8A39-D09C35FFA18A}"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421359-A798-804E-A478-5161A902C5D2}" type="slidenum">
              <a:rPr lang="en-US" smtClean="0"/>
              <a:t>‹#›</a:t>
            </a:fld>
            <a:endParaRPr lang="en-US"/>
          </a:p>
        </p:txBody>
      </p:sp>
    </p:spTree>
    <p:extLst>
      <p:ext uri="{BB962C8B-B14F-4D97-AF65-F5344CB8AC3E}">
        <p14:creationId xmlns:p14="http://schemas.microsoft.com/office/powerpoint/2010/main" val="1224034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C5F934-F274-AB49-8A39-D09C35FFA18A}"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421359-A798-804E-A478-5161A902C5D2}" type="slidenum">
              <a:rPr lang="en-US" smtClean="0"/>
              <a:t>‹#›</a:t>
            </a:fld>
            <a:endParaRPr lang="en-US"/>
          </a:p>
        </p:txBody>
      </p:sp>
    </p:spTree>
    <p:extLst>
      <p:ext uri="{BB962C8B-B14F-4D97-AF65-F5344CB8AC3E}">
        <p14:creationId xmlns:p14="http://schemas.microsoft.com/office/powerpoint/2010/main" val="3999969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BC5F934-F274-AB49-8A39-D09C35FFA18A}"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421359-A798-804E-A478-5161A902C5D2}" type="slidenum">
              <a:rPr lang="en-US" smtClean="0"/>
              <a:t>‹#›</a:t>
            </a:fld>
            <a:endParaRPr lang="en-US"/>
          </a:p>
        </p:txBody>
      </p:sp>
    </p:spTree>
    <p:extLst>
      <p:ext uri="{BB962C8B-B14F-4D97-AF65-F5344CB8AC3E}">
        <p14:creationId xmlns:p14="http://schemas.microsoft.com/office/powerpoint/2010/main" val="1302057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C5F934-F274-AB49-8A39-D09C35FFA18A}" type="datetimeFigureOut">
              <a:rPr lang="en-US" smtClean="0"/>
              <a:t>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421359-A798-804E-A478-5161A902C5D2}" type="slidenum">
              <a:rPr lang="en-US" smtClean="0"/>
              <a:t>‹#›</a:t>
            </a:fld>
            <a:endParaRPr lang="en-US"/>
          </a:p>
        </p:txBody>
      </p:sp>
    </p:spTree>
    <p:extLst>
      <p:ext uri="{BB962C8B-B14F-4D97-AF65-F5344CB8AC3E}">
        <p14:creationId xmlns:p14="http://schemas.microsoft.com/office/powerpoint/2010/main" val="3104028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C5F934-F274-AB49-8A39-D09C35FFA18A}" type="datetimeFigureOut">
              <a:rPr lang="en-US" smtClean="0"/>
              <a:t>1/23/19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421359-A798-804E-A478-5161A902C5D2}" type="slidenum">
              <a:rPr lang="en-US" smtClean="0"/>
              <a:t>‹#›</a:t>
            </a:fld>
            <a:endParaRPr lang="en-US"/>
          </a:p>
        </p:txBody>
      </p:sp>
    </p:spTree>
    <p:extLst>
      <p:ext uri="{BB962C8B-B14F-4D97-AF65-F5344CB8AC3E}">
        <p14:creationId xmlns:p14="http://schemas.microsoft.com/office/powerpoint/2010/main" val="1013446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C5F934-F274-AB49-8A39-D09C35FFA18A}" type="datetimeFigureOut">
              <a:rPr lang="en-US" smtClean="0"/>
              <a:t>1/23/19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421359-A798-804E-A478-5161A902C5D2}" type="slidenum">
              <a:rPr lang="en-US" smtClean="0"/>
              <a:t>‹#›</a:t>
            </a:fld>
            <a:endParaRPr lang="en-US"/>
          </a:p>
        </p:txBody>
      </p:sp>
    </p:spTree>
    <p:extLst>
      <p:ext uri="{BB962C8B-B14F-4D97-AF65-F5344CB8AC3E}">
        <p14:creationId xmlns:p14="http://schemas.microsoft.com/office/powerpoint/2010/main" val="2963927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C5F934-F274-AB49-8A39-D09C35FFA18A}" type="datetimeFigureOut">
              <a:rPr lang="en-US" smtClean="0"/>
              <a:t>1/23/19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421359-A798-804E-A478-5161A902C5D2}" type="slidenum">
              <a:rPr lang="en-US" smtClean="0"/>
              <a:t>‹#›</a:t>
            </a:fld>
            <a:endParaRPr lang="en-US"/>
          </a:p>
        </p:txBody>
      </p:sp>
    </p:spTree>
    <p:extLst>
      <p:ext uri="{BB962C8B-B14F-4D97-AF65-F5344CB8AC3E}">
        <p14:creationId xmlns:p14="http://schemas.microsoft.com/office/powerpoint/2010/main" val="3608800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BC5F934-F274-AB49-8A39-D09C35FFA18A}" type="datetimeFigureOut">
              <a:rPr lang="en-US" smtClean="0"/>
              <a:t>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421359-A798-804E-A478-5161A902C5D2}" type="slidenum">
              <a:rPr lang="en-US" smtClean="0"/>
              <a:t>‹#›</a:t>
            </a:fld>
            <a:endParaRPr lang="en-US"/>
          </a:p>
        </p:txBody>
      </p:sp>
    </p:spTree>
    <p:extLst>
      <p:ext uri="{BB962C8B-B14F-4D97-AF65-F5344CB8AC3E}">
        <p14:creationId xmlns:p14="http://schemas.microsoft.com/office/powerpoint/2010/main" val="2729369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BC5F934-F274-AB49-8A39-D09C35FFA18A}" type="datetimeFigureOut">
              <a:rPr lang="en-US" smtClean="0"/>
              <a:t>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421359-A798-804E-A478-5161A902C5D2}" type="slidenum">
              <a:rPr lang="en-US" smtClean="0"/>
              <a:t>‹#›</a:t>
            </a:fld>
            <a:endParaRPr lang="en-US"/>
          </a:p>
        </p:txBody>
      </p:sp>
    </p:spTree>
    <p:extLst>
      <p:ext uri="{BB962C8B-B14F-4D97-AF65-F5344CB8AC3E}">
        <p14:creationId xmlns:p14="http://schemas.microsoft.com/office/powerpoint/2010/main" val="3403850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BC5F934-F274-AB49-8A39-D09C35FFA18A}" type="datetimeFigureOut">
              <a:rPr lang="en-US" smtClean="0"/>
              <a:t>1/23/19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8421359-A798-804E-A478-5161A902C5D2}" type="slidenum">
              <a:rPr lang="en-US" smtClean="0"/>
              <a:t>‹#›</a:t>
            </a:fld>
            <a:endParaRPr lang="en-US"/>
          </a:p>
        </p:txBody>
      </p:sp>
    </p:spTree>
    <p:extLst>
      <p:ext uri="{BB962C8B-B14F-4D97-AF65-F5344CB8AC3E}">
        <p14:creationId xmlns:p14="http://schemas.microsoft.com/office/powerpoint/2010/main" val="5183729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ducation.launchcode.org/skills-back-end-java/studios/sorting-cities/" TargetMode="External"/><Relationship Id="rId2" Type="http://schemas.openxmlformats.org/officeDocument/2006/relationships/hyperlink" Target="https://docs.oracle.com/javase/8/docs/api/java/util/Comparator.html#compare-T-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B6F4B-7051-594E-BCDF-6380A1464E56}"/>
              </a:ext>
            </a:extLst>
          </p:cNvPr>
          <p:cNvSpPr>
            <a:spLocks noGrp="1"/>
          </p:cNvSpPr>
          <p:nvPr>
            <p:ph type="ctrTitle"/>
          </p:nvPr>
        </p:nvSpPr>
        <p:spPr>
          <a:xfrm>
            <a:off x="1619480" y="1111346"/>
            <a:ext cx="9048519" cy="1951343"/>
          </a:xfrm>
        </p:spPr>
        <p:txBody>
          <a:bodyPr/>
          <a:lstStyle/>
          <a:p>
            <a:pPr algn="ctr"/>
            <a:r>
              <a:rPr lang="en-US" dirty="0"/>
              <a:t>Class 3.11 – Inheritance Part 3!</a:t>
            </a:r>
          </a:p>
        </p:txBody>
      </p:sp>
      <p:sp>
        <p:nvSpPr>
          <p:cNvPr id="3" name="Subtitle 2">
            <a:extLst>
              <a:ext uri="{FF2B5EF4-FFF2-40B4-BE49-F238E27FC236}">
                <a16:creationId xmlns:a16="http://schemas.microsoft.com/office/drawing/2014/main" id="{858AE964-A19E-924A-BAED-3F34DEE0896D}"/>
              </a:ext>
            </a:extLst>
          </p:cNvPr>
          <p:cNvSpPr>
            <a:spLocks noGrp="1"/>
          </p:cNvSpPr>
          <p:nvPr>
            <p:ph type="subTitle" idx="1"/>
          </p:nvPr>
        </p:nvSpPr>
        <p:spPr/>
        <p:txBody>
          <a:bodyPr/>
          <a:lstStyle/>
          <a:p>
            <a:pPr algn="ctr"/>
            <a:r>
              <a:rPr lang="en-US" dirty="0"/>
              <a:t>Class 3.11 – 1/24/19</a:t>
            </a:r>
          </a:p>
          <a:p>
            <a:pPr algn="ctr"/>
            <a:r>
              <a:rPr lang="en-US" dirty="0"/>
              <a:t>Instructor: Hank </a:t>
            </a:r>
            <a:r>
              <a:rPr lang="en-US" dirty="0" err="1"/>
              <a:t>dedona</a:t>
            </a:r>
            <a:endParaRPr lang="en-US" dirty="0"/>
          </a:p>
        </p:txBody>
      </p:sp>
    </p:spTree>
    <p:extLst>
      <p:ext uri="{BB962C8B-B14F-4D97-AF65-F5344CB8AC3E}">
        <p14:creationId xmlns:p14="http://schemas.microsoft.com/office/powerpoint/2010/main" val="1957351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FB80B-D57F-E446-80D0-94EDAC97420B}"/>
              </a:ext>
            </a:extLst>
          </p:cNvPr>
          <p:cNvSpPr>
            <a:spLocks noGrp="1"/>
          </p:cNvSpPr>
          <p:nvPr>
            <p:ph type="title"/>
          </p:nvPr>
        </p:nvSpPr>
        <p:spPr/>
        <p:txBody>
          <a:bodyPr/>
          <a:lstStyle/>
          <a:p>
            <a:r>
              <a:rPr lang="en-US" dirty="0"/>
              <a:t>Using an interface</a:t>
            </a:r>
          </a:p>
        </p:txBody>
      </p:sp>
      <p:sp>
        <p:nvSpPr>
          <p:cNvPr id="3" name="Content Placeholder 2">
            <a:extLst>
              <a:ext uri="{FF2B5EF4-FFF2-40B4-BE49-F238E27FC236}">
                <a16:creationId xmlns:a16="http://schemas.microsoft.com/office/drawing/2014/main" id="{16410EDA-24F3-E041-B796-EC77CEF50578}"/>
              </a:ext>
            </a:extLst>
          </p:cNvPr>
          <p:cNvSpPr>
            <a:spLocks noGrp="1"/>
          </p:cNvSpPr>
          <p:nvPr>
            <p:ph idx="1"/>
          </p:nvPr>
        </p:nvSpPr>
        <p:spPr>
          <a:xfrm>
            <a:off x="1141412" y="2249487"/>
            <a:ext cx="9905999" cy="4338600"/>
          </a:xfrm>
        </p:spPr>
        <p:txBody>
          <a:bodyPr>
            <a:normAutofit fontScale="92500" lnSpcReduction="20000"/>
          </a:bodyPr>
          <a:lstStyle/>
          <a:p>
            <a:r>
              <a:rPr lang="en-US" dirty="0"/>
              <a:t>The purpose of an interface is to define a contract that classes may choose to uphold. </a:t>
            </a:r>
          </a:p>
          <a:p>
            <a:r>
              <a:rPr lang="en-US" dirty="0"/>
              <a:t>We say that classes "</a:t>
            </a:r>
            <a:r>
              <a:rPr lang="en-US" i="1" dirty="0"/>
              <a:t>implement</a:t>
            </a:r>
            <a:r>
              <a:rPr lang="en-US" dirty="0"/>
              <a:t> the interface". The syntax for implementation is similar to that for inheritance. For example: </a:t>
            </a:r>
          </a:p>
          <a:p>
            <a:r>
              <a:rPr lang="en-US" dirty="0"/>
              <a:t>public class Cat implements Feedable {</a:t>
            </a:r>
          </a:p>
          <a:p>
            <a:r>
              <a:rPr lang="en-US" dirty="0"/>
              <a:t>@Override </a:t>
            </a:r>
          </a:p>
          <a:p>
            <a:r>
              <a:rPr lang="en-US" dirty="0"/>
              <a:t>public void eat() { </a:t>
            </a:r>
          </a:p>
          <a:p>
            <a:pPr lvl="1"/>
            <a:r>
              <a:rPr lang="en-US" dirty="0"/>
              <a:t>// method implementation </a:t>
            </a:r>
          </a:p>
          <a:p>
            <a:r>
              <a:rPr lang="en-US" dirty="0"/>
              <a:t>} }</a:t>
            </a:r>
          </a:p>
          <a:p>
            <a:r>
              <a:rPr lang="en-US" dirty="0"/>
              <a:t>Note: Like abstract classes, interfaces cannot be instantiated</a:t>
            </a:r>
          </a:p>
          <a:p>
            <a:pPr marL="0" indent="0">
              <a:buNone/>
            </a:pPr>
            <a:endParaRPr lang="en-US" dirty="0"/>
          </a:p>
        </p:txBody>
      </p:sp>
    </p:spTree>
    <p:extLst>
      <p:ext uri="{BB962C8B-B14F-4D97-AF65-F5344CB8AC3E}">
        <p14:creationId xmlns:p14="http://schemas.microsoft.com/office/powerpoint/2010/main" val="1304095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D654E-DDD9-734A-AACA-DF956F897F2B}"/>
              </a:ext>
            </a:extLst>
          </p:cNvPr>
          <p:cNvSpPr>
            <a:spLocks noGrp="1"/>
          </p:cNvSpPr>
          <p:nvPr>
            <p:ph type="title"/>
          </p:nvPr>
        </p:nvSpPr>
        <p:spPr/>
        <p:txBody>
          <a:bodyPr/>
          <a:lstStyle/>
          <a:p>
            <a:r>
              <a:rPr lang="en-US" dirty="0"/>
              <a:t>Common interfaces in java</a:t>
            </a:r>
          </a:p>
        </p:txBody>
      </p:sp>
      <p:sp>
        <p:nvSpPr>
          <p:cNvPr id="3" name="Content Placeholder 2">
            <a:extLst>
              <a:ext uri="{FF2B5EF4-FFF2-40B4-BE49-F238E27FC236}">
                <a16:creationId xmlns:a16="http://schemas.microsoft.com/office/drawing/2014/main" id="{58FC9379-132E-7046-82A1-ACA6C956CA4A}"/>
              </a:ext>
            </a:extLst>
          </p:cNvPr>
          <p:cNvSpPr>
            <a:spLocks noGrp="1"/>
          </p:cNvSpPr>
          <p:nvPr>
            <p:ph idx="1"/>
          </p:nvPr>
        </p:nvSpPr>
        <p:spPr>
          <a:xfrm>
            <a:off x="1141412" y="2249486"/>
            <a:ext cx="9905999" cy="3989995"/>
          </a:xfrm>
        </p:spPr>
        <p:txBody>
          <a:bodyPr>
            <a:normAutofit fontScale="77500" lnSpcReduction="20000"/>
          </a:bodyPr>
          <a:lstStyle/>
          <a:p>
            <a:r>
              <a:rPr lang="en-US" dirty="0"/>
              <a:t>Comparable&lt;T&gt; - A class that is comparable using a comparator using the </a:t>
            </a:r>
            <a:r>
              <a:rPr lang="en-US" dirty="0" err="1"/>
              <a:t>compareTo</a:t>
            </a:r>
            <a:r>
              <a:rPr lang="en-US" dirty="0"/>
              <a:t>(T) method</a:t>
            </a:r>
          </a:p>
          <a:p>
            <a:r>
              <a:rPr lang="en-US" dirty="0"/>
              <a:t>Comparator&lt;T&gt; - A class that can compare an object using the compare(T, T) method</a:t>
            </a:r>
          </a:p>
          <a:p>
            <a:r>
              <a:rPr lang="en-US" dirty="0" err="1"/>
              <a:t>Iterable</a:t>
            </a:r>
            <a:r>
              <a:rPr lang="en-US" dirty="0"/>
              <a:t>&lt;T&gt; - A class that can be iterated over with a given type</a:t>
            </a:r>
          </a:p>
          <a:p>
            <a:pPr lvl="1"/>
            <a:r>
              <a:rPr lang="en-US" dirty="0" err="1"/>
              <a:t>Iterable</a:t>
            </a:r>
            <a:r>
              <a:rPr lang="en-US" dirty="0"/>
              <a:t>&lt;String&gt; collection = new </a:t>
            </a:r>
            <a:r>
              <a:rPr lang="en-US" dirty="0" err="1"/>
              <a:t>ArrayList</a:t>
            </a:r>
            <a:r>
              <a:rPr lang="en-US" dirty="0"/>
              <a:t>&lt;&gt;();</a:t>
            </a:r>
          </a:p>
          <a:p>
            <a:r>
              <a:rPr lang="en-US" dirty="0"/>
              <a:t>List&lt;T&gt; - List interface with a specified type, example implementations include </a:t>
            </a:r>
            <a:r>
              <a:rPr lang="en-US" dirty="0" err="1"/>
              <a:t>ArrayList</a:t>
            </a:r>
            <a:r>
              <a:rPr lang="en-US" dirty="0"/>
              <a:t>, LinkedList, etc.</a:t>
            </a:r>
          </a:p>
          <a:p>
            <a:pPr lvl="1"/>
            <a:r>
              <a:rPr lang="en-US" dirty="0"/>
              <a:t>List&lt;String&gt; collection = new </a:t>
            </a:r>
            <a:r>
              <a:rPr lang="en-US" dirty="0" err="1"/>
              <a:t>ArrayList</a:t>
            </a:r>
            <a:r>
              <a:rPr lang="en-US" dirty="0"/>
              <a:t>&lt;&gt;();</a:t>
            </a:r>
          </a:p>
          <a:p>
            <a:r>
              <a:rPr lang="en-US" dirty="0"/>
              <a:t>Map&lt;K, V&gt; - Map interface with a specified key/value pair, example implementations include HashMap, </a:t>
            </a:r>
            <a:r>
              <a:rPr lang="en-US" dirty="0" err="1"/>
              <a:t>TreeMap</a:t>
            </a:r>
            <a:r>
              <a:rPr lang="en-US" dirty="0"/>
              <a:t>, etc.</a:t>
            </a:r>
          </a:p>
          <a:p>
            <a:pPr lvl="1"/>
            <a:r>
              <a:rPr lang="en-US" dirty="0"/>
              <a:t>Map&lt;String, String&gt; collection = new HashMap&lt;&gt;();</a:t>
            </a:r>
          </a:p>
          <a:p>
            <a:r>
              <a:rPr lang="en-US" dirty="0"/>
              <a:t>Note: The T is a placeholder for a Java Generics type. This is specified using angle brackets &lt;&gt;</a:t>
            </a:r>
          </a:p>
        </p:txBody>
      </p:sp>
    </p:spTree>
    <p:extLst>
      <p:ext uri="{BB962C8B-B14F-4D97-AF65-F5344CB8AC3E}">
        <p14:creationId xmlns:p14="http://schemas.microsoft.com/office/powerpoint/2010/main" val="1706965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81174-E55C-1E4A-8200-A30AA106D321}"/>
              </a:ext>
            </a:extLst>
          </p:cNvPr>
          <p:cNvSpPr>
            <a:spLocks noGrp="1"/>
          </p:cNvSpPr>
          <p:nvPr>
            <p:ph type="title"/>
          </p:nvPr>
        </p:nvSpPr>
        <p:spPr/>
        <p:txBody>
          <a:bodyPr/>
          <a:lstStyle/>
          <a:p>
            <a:r>
              <a:rPr lang="en-US" dirty="0"/>
              <a:t>Default methods</a:t>
            </a:r>
          </a:p>
        </p:txBody>
      </p:sp>
      <p:sp>
        <p:nvSpPr>
          <p:cNvPr id="3" name="Content Placeholder 2">
            <a:extLst>
              <a:ext uri="{FF2B5EF4-FFF2-40B4-BE49-F238E27FC236}">
                <a16:creationId xmlns:a16="http://schemas.microsoft.com/office/drawing/2014/main" id="{1358CC9C-07DC-444B-B6BB-53217A780849}"/>
              </a:ext>
            </a:extLst>
          </p:cNvPr>
          <p:cNvSpPr>
            <a:spLocks noGrp="1"/>
          </p:cNvSpPr>
          <p:nvPr>
            <p:ph idx="1"/>
          </p:nvPr>
        </p:nvSpPr>
        <p:spPr>
          <a:xfrm>
            <a:off x="1141412" y="1983036"/>
            <a:ext cx="9905999" cy="4256445"/>
          </a:xfrm>
        </p:spPr>
        <p:txBody>
          <a:bodyPr>
            <a:normAutofit fontScale="92500" lnSpcReduction="20000"/>
          </a:bodyPr>
          <a:lstStyle/>
          <a:p>
            <a:r>
              <a:rPr lang="en-US" dirty="0"/>
              <a:t>A default method has a body. In other words, it is a fully-formed method. </a:t>
            </a:r>
          </a:p>
          <a:p>
            <a:r>
              <a:rPr lang="en-US" dirty="0"/>
              <a:t>It is preceded with the default keyword, and it may be </a:t>
            </a:r>
            <a:r>
              <a:rPr lang="en-US" b="1" dirty="0"/>
              <a:t>overridden </a:t>
            </a:r>
            <a:r>
              <a:rPr lang="en-US" dirty="0"/>
              <a:t>(Using the @override annotation) by classes implementing the interface.</a:t>
            </a:r>
          </a:p>
          <a:p>
            <a:r>
              <a:rPr lang="en-US" dirty="0"/>
              <a:t>public interface </a:t>
            </a:r>
            <a:r>
              <a:rPr lang="en-US" dirty="0" err="1"/>
              <a:t>MyInterface</a:t>
            </a:r>
            <a:r>
              <a:rPr lang="en-US" dirty="0"/>
              <a:t> { </a:t>
            </a:r>
          </a:p>
          <a:p>
            <a:pPr lvl="1"/>
            <a:r>
              <a:rPr lang="en-US" dirty="0"/>
              <a:t>void </a:t>
            </a:r>
            <a:r>
              <a:rPr lang="en-US" dirty="0" err="1"/>
              <a:t>someMethod</a:t>
            </a:r>
            <a:r>
              <a:rPr lang="en-US" dirty="0"/>
              <a:t>(); </a:t>
            </a:r>
          </a:p>
          <a:p>
            <a:pPr lvl="1"/>
            <a:r>
              <a:rPr lang="en-US" dirty="0"/>
              <a:t>default void </a:t>
            </a:r>
            <a:r>
              <a:rPr lang="en-US" dirty="0" err="1"/>
              <a:t>someOtherMethod</a:t>
            </a:r>
            <a:r>
              <a:rPr lang="en-US" dirty="0"/>
              <a:t>() { </a:t>
            </a:r>
          </a:p>
          <a:p>
            <a:pPr lvl="2"/>
            <a:r>
              <a:rPr lang="en-US" dirty="0"/>
              <a:t>// ...code goes here... </a:t>
            </a:r>
          </a:p>
          <a:p>
            <a:pPr lvl="1"/>
            <a:r>
              <a:rPr lang="en-US" dirty="0"/>
              <a:t>} </a:t>
            </a:r>
          </a:p>
          <a:p>
            <a:r>
              <a:rPr lang="en-US" dirty="0"/>
              <a:t>}</a:t>
            </a:r>
          </a:p>
          <a:p>
            <a:r>
              <a:rPr lang="en-US" dirty="0"/>
              <a:t>Note: Default methods were added to Java 8 and a relatively new!</a:t>
            </a:r>
          </a:p>
        </p:txBody>
      </p:sp>
    </p:spTree>
    <p:extLst>
      <p:ext uri="{BB962C8B-B14F-4D97-AF65-F5344CB8AC3E}">
        <p14:creationId xmlns:p14="http://schemas.microsoft.com/office/powerpoint/2010/main" val="3398846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F0FF-061A-CD43-9156-4527042D8E71}"/>
              </a:ext>
            </a:extLst>
          </p:cNvPr>
          <p:cNvSpPr>
            <a:spLocks noGrp="1"/>
          </p:cNvSpPr>
          <p:nvPr>
            <p:ph type="title"/>
          </p:nvPr>
        </p:nvSpPr>
        <p:spPr/>
        <p:txBody>
          <a:bodyPr/>
          <a:lstStyle/>
          <a:p>
            <a:r>
              <a:rPr lang="en-US" dirty="0"/>
              <a:t>Interfaces vs abstract classes	</a:t>
            </a:r>
          </a:p>
        </p:txBody>
      </p:sp>
      <p:sp>
        <p:nvSpPr>
          <p:cNvPr id="3" name="Content Placeholder 2">
            <a:extLst>
              <a:ext uri="{FF2B5EF4-FFF2-40B4-BE49-F238E27FC236}">
                <a16:creationId xmlns:a16="http://schemas.microsoft.com/office/drawing/2014/main" id="{E72BBA82-94E4-5D4A-ADE6-01A1BC9593E7}"/>
              </a:ext>
            </a:extLst>
          </p:cNvPr>
          <p:cNvSpPr>
            <a:spLocks noGrp="1"/>
          </p:cNvSpPr>
          <p:nvPr>
            <p:ph idx="1"/>
          </p:nvPr>
        </p:nvSpPr>
        <p:spPr>
          <a:xfrm>
            <a:off x="1141412" y="1994054"/>
            <a:ext cx="9905999" cy="4245428"/>
          </a:xfrm>
        </p:spPr>
        <p:txBody>
          <a:bodyPr>
            <a:normAutofit fontScale="92500" lnSpcReduction="10000"/>
          </a:bodyPr>
          <a:lstStyle/>
          <a:p>
            <a:r>
              <a:rPr lang="en-US" dirty="0"/>
              <a:t>You </a:t>
            </a:r>
            <a:r>
              <a:rPr lang="en-US" b="1" dirty="0"/>
              <a:t>implement</a:t>
            </a:r>
            <a:r>
              <a:rPr lang="en-US" dirty="0"/>
              <a:t> an interface, while you </a:t>
            </a:r>
            <a:r>
              <a:rPr lang="en-US" b="1" dirty="0"/>
              <a:t>extend</a:t>
            </a:r>
            <a:r>
              <a:rPr lang="en-US" dirty="0"/>
              <a:t> an abstract class. Please note that you can only extend 1 class, but can implement multiple interfaces!</a:t>
            </a:r>
          </a:p>
          <a:p>
            <a:r>
              <a:rPr lang="en-US" dirty="0"/>
              <a:t>Abstract classes may contain non-constant fields, while interfaces may not.</a:t>
            </a:r>
          </a:p>
          <a:p>
            <a:r>
              <a:rPr lang="en-US" dirty="0"/>
              <a:t>Interfaces may only contain implementation code inside of default or static methods, thus they can't contain methods that need to be shared by class instances in the same way that abstract classes do. (No instance variables)</a:t>
            </a:r>
          </a:p>
          <a:p>
            <a:r>
              <a:rPr lang="en-US" dirty="0"/>
              <a:t>Abstract classes should be used to collect and specify behavior by related classes, while an interface should be used to specify related behaviors that may be common across unrelated classes.</a:t>
            </a:r>
            <a:br>
              <a:rPr lang="en-US" dirty="0"/>
            </a:br>
            <a:endParaRPr lang="en-US" dirty="0"/>
          </a:p>
        </p:txBody>
      </p:sp>
    </p:spTree>
    <p:extLst>
      <p:ext uri="{BB962C8B-B14F-4D97-AF65-F5344CB8AC3E}">
        <p14:creationId xmlns:p14="http://schemas.microsoft.com/office/powerpoint/2010/main" val="2975184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D3ED2-7490-6D4B-B3F2-BAAE41891BD7}"/>
              </a:ext>
            </a:extLst>
          </p:cNvPr>
          <p:cNvSpPr>
            <a:spLocks noGrp="1"/>
          </p:cNvSpPr>
          <p:nvPr>
            <p:ph type="title"/>
          </p:nvPr>
        </p:nvSpPr>
        <p:spPr/>
        <p:txBody>
          <a:bodyPr/>
          <a:lstStyle/>
          <a:p>
            <a:r>
              <a:rPr lang="en-US" dirty="0"/>
              <a:t>Benefits of interfaces</a:t>
            </a:r>
          </a:p>
        </p:txBody>
      </p:sp>
      <p:sp>
        <p:nvSpPr>
          <p:cNvPr id="3" name="Content Placeholder 2">
            <a:extLst>
              <a:ext uri="{FF2B5EF4-FFF2-40B4-BE49-F238E27FC236}">
                <a16:creationId xmlns:a16="http://schemas.microsoft.com/office/drawing/2014/main" id="{CADAC5A7-EF34-704B-B0CD-FB0F50896618}"/>
              </a:ext>
            </a:extLst>
          </p:cNvPr>
          <p:cNvSpPr>
            <a:spLocks noGrp="1"/>
          </p:cNvSpPr>
          <p:nvPr>
            <p:ph idx="1"/>
          </p:nvPr>
        </p:nvSpPr>
        <p:spPr>
          <a:xfrm>
            <a:off x="1141412" y="2249486"/>
            <a:ext cx="9905999" cy="3989995"/>
          </a:xfrm>
        </p:spPr>
        <p:txBody>
          <a:bodyPr>
            <a:normAutofit fontScale="92500" lnSpcReduction="10000"/>
          </a:bodyPr>
          <a:lstStyle/>
          <a:p>
            <a:r>
              <a:rPr lang="en-US" dirty="0"/>
              <a:t>You can only extend one class, but you may implement many interfaces. (as I just mentioned before)</a:t>
            </a:r>
          </a:p>
          <a:p>
            <a:r>
              <a:rPr lang="en-US" dirty="0"/>
              <a:t>You can extend a class and implement an interface at the same time.</a:t>
            </a:r>
          </a:p>
          <a:p>
            <a:r>
              <a:rPr lang="en-US" dirty="0"/>
              <a:t>By declaring variables and parameters as interface types, you make your code useful for a much wider variety of situations.</a:t>
            </a:r>
          </a:p>
          <a:p>
            <a:r>
              <a:rPr lang="en-US" dirty="0"/>
              <a:t>When you declare properties and return types to be interface types, you decouple code using your classes from the actual class types you use. This allows you to change the implementations without having to change all of the callers/users.</a:t>
            </a:r>
            <a:br>
              <a:rPr lang="en-US" dirty="0"/>
            </a:br>
            <a:endParaRPr lang="en-US" dirty="0"/>
          </a:p>
        </p:txBody>
      </p:sp>
    </p:spTree>
    <p:extLst>
      <p:ext uri="{BB962C8B-B14F-4D97-AF65-F5344CB8AC3E}">
        <p14:creationId xmlns:p14="http://schemas.microsoft.com/office/powerpoint/2010/main" val="560055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BCD31-0AB2-774E-89BA-9828F265E626}"/>
              </a:ext>
            </a:extLst>
          </p:cNvPr>
          <p:cNvSpPr>
            <a:spLocks noGrp="1"/>
          </p:cNvSpPr>
          <p:nvPr>
            <p:ph type="title"/>
          </p:nvPr>
        </p:nvSpPr>
        <p:spPr/>
        <p:txBody>
          <a:bodyPr/>
          <a:lstStyle/>
          <a:p>
            <a:r>
              <a:rPr lang="en-US" dirty="0"/>
              <a:t>Next…</a:t>
            </a:r>
          </a:p>
        </p:txBody>
      </p:sp>
      <p:sp>
        <p:nvSpPr>
          <p:cNvPr id="3" name="Content Placeholder 2">
            <a:extLst>
              <a:ext uri="{FF2B5EF4-FFF2-40B4-BE49-F238E27FC236}">
                <a16:creationId xmlns:a16="http://schemas.microsoft.com/office/drawing/2014/main" id="{7971C4F6-6DF5-494F-9809-BCC9574803E9}"/>
              </a:ext>
            </a:extLst>
          </p:cNvPr>
          <p:cNvSpPr>
            <a:spLocks noGrp="1"/>
          </p:cNvSpPr>
          <p:nvPr>
            <p:ph idx="1"/>
          </p:nvPr>
        </p:nvSpPr>
        <p:spPr/>
        <p:txBody>
          <a:bodyPr/>
          <a:lstStyle/>
          <a:p>
            <a:r>
              <a:rPr lang="en-US" dirty="0"/>
              <a:t>Further reading on compare method: </a:t>
            </a:r>
            <a:r>
              <a:rPr lang="en-US" dirty="0">
                <a:hlinkClick r:id="rId2"/>
              </a:rPr>
              <a:t>https://docs.oracle.com/javase/8/docs/api/java/util/Comparator.html#compare-T-T-</a:t>
            </a:r>
            <a:endParaRPr lang="en-US" dirty="0"/>
          </a:p>
          <a:p>
            <a:pPr marL="0" indent="0">
              <a:buNone/>
            </a:pPr>
            <a:r>
              <a:rPr lang="en-US" dirty="0"/>
              <a:t> </a:t>
            </a:r>
          </a:p>
          <a:p>
            <a:r>
              <a:rPr lang="en-US" dirty="0"/>
              <a:t>Studio – sorting cities: </a:t>
            </a:r>
            <a:r>
              <a:rPr lang="en-US" dirty="0">
                <a:hlinkClick r:id="rId3"/>
              </a:rPr>
              <a:t>https://education.launchcode.org/skills-back-end-java/studios/sorting-cities/</a:t>
            </a:r>
            <a:endParaRPr lang="en-US" dirty="0"/>
          </a:p>
          <a:p>
            <a:pPr marL="0" indent="0">
              <a:buNone/>
            </a:pPr>
            <a:r>
              <a:rPr lang="en-US" dirty="0"/>
              <a:t>	</a:t>
            </a:r>
          </a:p>
        </p:txBody>
      </p:sp>
    </p:spTree>
    <p:extLst>
      <p:ext uri="{BB962C8B-B14F-4D97-AF65-F5344CB8AC3E}">
        <p14:creationId xmlns:p14="http://schemas.microsoft.com/office/powerpoint/2010/main" val="1379857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C7DD0-75A7-C84B-A664-D2D584C18B18}"/>
              </a:ext>
            </a:extLst>
          </p:cNvPr>
          <p:cNvSpPr>
            <a:spLocks noGrp="1"/>
          </p:cNvSpPr>
          <p:nvPr>
            <p:ph type="title"/>
          </p:nvPr>
        </p:nvSpPr>
        <p:spPr/>
        <p:txBody>
          <a:bodyPr/>
          <a:lstStyle/>
          <a:p>
            <a:r>
              <a:rPr lang="en-US" dirty="0"/>
              <a:t>Class 3.10 Recap</a:t>
            </a:r>
          </a:p>
        </p:txBody>
      </p:sp>
      <p:sp>
        <p:nvSpPr>
          <p:cNvPr id="3" name="Content Placeholder 2">
            <a:extLst>
              <a:ext uri="{FF2B5EF4-FFF2-40B4-BE49-F238E27FC236}">
                <a16:creationId xmlns:a16="http://schemas.microsoft.com/office/drawing/2014/main" id="{03ABFD33-A949-2B4E-8108-FA80DE154492}"/>
              </a:ext>
            </a:extLst>
          </p:cNvPr>
          <p:cNvSpPr>
            <a:spLocks noGrp="1"/>
          </p:cNvSpPr>
          <p:nvPr>
            <p:ph idx="1"/>
          </p:nvPr>
        </p:nvSpPr>
        <p:spPr/>
        <p:txBody>
          <a:bodyPr/>
          <a:lstStyle/>
          <a:p>
            <a:r>
              <a:rPr lang="en-US" dirty="0"/>
              <a:t>Discussed exceptions</a:t>
            </a:r>
          </a:p>
          <a:p>
            <a:pPr lvl="1"/>
            <a:r>
              <a:rPr lang="en-US" dirty="0"/>
              <a:t>Checked exceptions (required to be handled)</a:t>
            </a:r>
          </a:p>
          <a:p>
            <a:pPr lvl="1"/>
            <a:r>
              <a:rPr lang="en-US" dirty="0"/>
              <a:t>Runtime exceptions (not required to be handled)</a:t>
            </a:r>
          </a:p>
          <a:p>
            <a:r>
              <a:rPr lang="en-US" dirty="0"/>
              <a:t>Chained exceptions</a:t>
            </a:r>
          </a:p>
          <a:p>
            <a:pPr lvl="1"/>
            <a:r>
              <a:rPr lang="en-US" dirty="0"/>
              <a:t>Including the original exception in your exception classes</a:t>
            </a:r>
          </a:p>
          <a:p>
            <a:r>
              <a:rPr lang="en-US" dirty="0"/>
              <a:t>Throwable</a:t>
            </a:r>
          </a:p>
          <a:p>
            <a:pPr lvl="1"/>
            <a:r>
              <a:rPr lang="en-US" dirty="0"/>
              <a:t>Checked and runtime exceptions extend throwable</a:t>
            </a:r>
          </a:p>
        </p:txBody>
      </p:sp>
    </p:spTree>
    <p:extLst>
      <p:ext uri="{BB962C8B-B14F-4D97-AF65-F5344CB8AC3E}">
        <p14:creationId xmlns:p14="http://schemas.microsoft.com/office/powerpoint/2010/main" val="515091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08123-5BD8-8241-A372-4D7C1C9B8995}"/>
              </a:ext>
            </a:extLst>
          </p:cNvPr>
          <p:cNvSpPr>
            <a:spLocks noGrp="1"/>
          </p:cNvSpPr>
          <p:nvPr>
            <p:ph type="title"/>
          </p:nvPr>
        </p:nvSpPr>
        <p:spPr/>
        <p:txBody>
          <a:bodyPr/>
          <a:lstStyle/>
          <a:p>
            <a:r>
              <a:rPr lang="en-US" dirty="0"/>
              <a:t>Inheritance</a:t>
            </a:r>
          </a:p>
        </p:txBody>
      </p:sp>
      <p:sp>
        <p:nvSpPr>
          <p:cNvPr id="3" name="Content Placeholder 2">
            <a:extLst>
              <a:ext uri="{FF2B5EF4-FFF2-40B4-BE49-F238E27FC236}">
                <a16:creationId xmlns:a16="http://schemas.microsoft.com/office/drawing/2014/main" id="{31EB13C3-8EE2-AD4D-998F-26221A333F4A}"/>
              </a:ext>
            </a:extLst>
          </p:cNvPr>
          <p:cNvSpPr>
            <a:spLocks noGrp="1"/>
          </p:cNvSpPr>
          <p:nvPr>
            <p:ph idx="1"/>
          </p:nvPr>
        </p:nvSpPr>
        <p:spPr/>
        <p:txBody>
          <a:bodyPr/>
          <a:lstStyle/>
          <a:p>
            <a:r>
              <a:rPr lang="en-US" dirty="0"/>
              <a:t>We’ve already talked about inheritance a few times in this class previously, today we will do a more formal, deeper dive into inheritance and polymorphism</a:t>
            </a:r>
          </a:p>
          <a:p>
            <a:r>
              <a:rPr lang="en-US" dirty="0"/>
              <a:t>(Remember our cat, housecat, tiger, </a:t>
            </a:r>
            <a:r>
              <a:rPr lang="en-US" dirty="0" err="1"/>
              <a:t>etc</a:t>
            </a:r>
            <a:r>
              <a:rPr lang="en-US" dirty="0"/>
              <a:t> example? :P)</a:t>
            </a:r>
          </a:p>
          <a:p>
            <a:endParaRPr lang="en-US" dirty="0"/>
          </a:p>
        </p:txBody>
      </p:sp>
    </p:spTree>
    <p:extLst>
      <p:ext uri="{BB962C8B-B14F-4D97-AF65-F5344CB8AC3E}">
        <p14:creationId xmlns:p14="http://schemas.microsoft.com/office/powerpoint/2010/main" val="214463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F9A0E-592B-A742-9F56-7D7F47DB1CC7}"/>
              </a:ext>
            </a:extLst>
          </p:cNvPr>
          <p:cNvSpPr>
            <a:spLocks noGrp="1"/>
          </p:cNvSpPr>
          <p:nvPr>
            <p:ph type="title"/>
          </p:nvPr>
        </p:nvSpPr>
        <p:spPr/>
        <p:txBody>
          <a:bodyPr/>
          <a:lstStyle/>
          <a:p>
            <a:r>
              <a:rPr lang="en-US" dirty="0"/>
              <a:t>Polymorphism</a:t>
            </a:r>
          </a:p>
        </p:txBody>
      </p:sp>
      <p:sp>
        <p:nvSpPr>
          <p:cNvPr id="3" name="Content Placeholder 2">
            <a:extLst>
              <a:ext uri="{FF2B5EF4-FFF2-40B4-BE49-F238E27FC236}">
                <a16:creationId xmlns:a16="http://schemas.microsoft.com/office/drawing/2014/main" id="{BE0D2FAA-3905-4F42-8B47-FE81AF95900C}"/>
              </a:ext>
            </a:extLst>
          </p:cNvPr>
          <p:cNvSpPr>
            <a:spLocks noGrp="1"/>
          </p:cNvSpPr>
          <p:nvPr>
            <p:ph idx="1"/>
          </p:nvPr>
        </p:nvSpPr>
        <p:spPr/>
        <p:txBody>
          <a:bodyPr/>
          <a:lstStyle/>
          <a:p>
            <a:r>
              <a:rPr lang="en-US" dirty="0"/>
              <a:t>An object-oriented mechanism that allows for objects of different types to be used in the same way.</a:t>
            </a:r>
          </a:p>
          <a:p>
            <a:r>
              <a:rPr lang="en-US" dirty="0"/>
              <a:t>For example: We can have a cat class and subclasses of cat like </a:t>
            </a:r>
            <a:r>
              <a:rPr lang="en-US" dirty="0" err="1"/>
              <a:t>HouseCat</a:t>
            </a:r>
            <a:r>
              <a:rPr lang="en-US" dirty="0"/>
              <a:t> and Tiger. Being able to use the different types </a:t>
            </a:r>
            <a:r>
              <a:rPr lang="en-US" dirty="0" err="1"/>
              <a:t>HouseCat</a:t>
            </a:r>
            <a:r>
              <a:rPr lang="en-US" dirty="0"/>
              <a:t> and Tiger as just a Cat is an example of polymorphism</a:t>
            </a:r>
          </a:p>
        </p:txBody>
      </p:sp>
    </p:spTree>
    <p:extLst>
      <p:ext uri="{BB962C8B-B14F-4D97-AF65-F5344CB8AC3E}">
        <p14:creationId xmlns:p14="http://schemas.microsoft.com/office/powerpoint/2010/main" val="4030928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38CF8-3059-C048-A69F-A6CBFBF07242}"/>
              </a:ext>
            </a:extLst>
          </p:cNvPr>
          <p:cNvSpPr>
            <a:spLocks noGrp="1"/>
          </p:cNvSpPr>
          <p:nvPr>
            <p:ph type="title"/>
          </p:nvPr>
        </p:nvSpPr>
        <p:spPr/>
        <p:txBody>
          <a:bodyPr/>
          <a:lstStyle/>
          <a:p>
            <a:r>
              <a:rPr lang="en-US" dirty="0"/>
              <a:t>Behold… The </a:t>
            </a:r>
            <a:r>
              <a:rPr lang="en-US" dirty="0" err="1"/>
              <a:t>catowner</a:t>
            </a:r>
            <a:r>
              <a:rPr lang="en-US" dirty="0"/>
              <a:t>!</a:t>
            </a:r>
          </a:p>
        </p:txBody>
      </p:sp>
      <p:sp>
        <p:nvSpPr>
          <p:cNvPr id="3" name="Content Placeholder 2">
            <a:extLst>
              <a:ext uri="{FF2B5EF4-FFF2-40B4-BE49-F238E27FC236}">
                <a16:creationId xmlns:a16="http://schemas.microsoft.com/office/drawing/2014/main" id="{94072C64-7342-2243-9325-6EEC45224B1B}"/>
              </a:ext>
            </a:extLst>
          </p:cNvPr>
          <p:cNvSpPr>
            <a:spLocks noGrp="1"/>
          </p:cNvSpPr>
          <p:nvPr>
            <p:ph idx="1"/>
          </p:nvPr>
        </p:nvSpPr>
        <p:spPr/>
        <p:txBody>
          <a:bodyPr>
            <a:normAutofit fontScale="92500" lnSpcReduction="20000"/>
          </a:bodyPr>
          <a:lstStyle/>
          <a:p>
            <a:r>
              <a:rPr lang="en-US" dirty="0"/>
              <a:t>public class </a:t>
            </a:r>
            <a:r>
              <a:rPr lang="en-US" dirty="0" err="1"/>
              <a:t>CatOwner</a:t>
            </a:r>
            <a:r>
              <a:rPr lang="en-US" dirty="0"/>
              <a:t> { </a:t>
            </a:r>
          </a:p>
          <a:p>
            <a:pPr lvl="1"/>
            <a:r>
              <a:rPr lang="en-US" dirty="0"/>
              <a:t>private Cat pet; 	// Notice that we don’t specify which type of cat!</a:t>
            </a:r>
          </a:p>
          <a:p>
            <a:pPr lvl="1"/>
            <a:r>
              <a:rPr lang="en-US" dirty="0"/>
              <a:t>public </a:t>
            </a:r>
            <a:r>
              <a:rPr lang="en-US" dirty="0" err="1"/>
              <a:t>CatOwner</a:t>
            </a:r>
            <a:r>
              <a:rPr lang="en-US" dirty="0"/>
              <a:t>(Cat pet) { </a:t>
            </a:r>
          </a:p>
          <a:p>
            <a:pPr lvl="2"/>
            <a:r>
              <a:rPr lang="en-US" dirty="0" err="1"/>
              <a:t>this.pet</a:t>
            </a:r>
            <a:r>
              <a:rPr lang="en-US" dirty="0"/>
              <a:t> = pet; </a:t>
            </a:r>
          </a:p>
          <a:p>
            <a:pPr lvl="1"/>
            <a:r>
              <a:rPr lang="en-US" dirty="0"/>
              <a:t>} </a:t>
            </a:r>
          </a:p>
          <a:p>
            <a:pPr lvl="1"/>
            <a:r>
              <a:rPr lang="en-US" dirty="0"/>
              <a:t>public void </a:t>
            </a:r>
            <a:r>
              <a:rPr lang="en-US" dirty="0" err="1"/>
              <a:t>feedTheCat</a:t>
            </a:r>
            <a:r>
              <a:rPr lang="en-US" dirty="0"/>
              <a:t>() {</a:t>
            </a:r>
          </a:p>
          <a:p>
            <a:pPr lvl="2"/>
            <a:r>
              <a:rPr lang="en-US" dirty="0" err="1"/>
              <a:t>pet.eat</a:t>
            </a:r>
            <a:r>
              <a:rPr lang="en-US" dirty="0"/>
              <a:t>(); </a:t>
            </a:r>
          </a:p>
          <a:p>
            <a:pPr lvl="1"/>
            <a:r>
              <a:rPr lang="en-US" dirty="0"/>
              <a:t>}</a:t>
            </a:r>
          </a:p>
          <a:p>
            <a:r>
              <a:rPr lang="en-US" dirty="0"/>
              <a:t>}</a:t>
            </a:r>
          </a:p>
        </p:txBody>
      </p:sp>
    </p:spTree>
    <p:extLst>
      <p:ext uri="{BB962C8B-B14F-4D97-AF65-F5344CB8AC3E}">
        <p14:creationId xmlns:p14="http://schemas.microsoft.com/office/powerpoint/2010/main" val="482702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6F1DC-6AA9-8047-96E5-77BE78700FAB}"/>
              </a:ext>
            </a:extLst>
          </p:cNvPr>
          <p:cNvSpPr>
            <a:spLocks noGrp="1"/>
          </p:cNvSpPr>
          <p:nvPr>
            <p:ph type="title"/>
          </p:nvPr>
        </p:nvSpPr>
        <p:spPr/>
        <p:txBody>
          <a:bodyPr/>
          <a:lstStyle/>
          <a:p>
            <a:r>
              <a:rPr lang="en-US" dirty="0"/>
              <a:t>Inheritance Example</a:t>
            </a:r>
          </a:p>
        </p:txBody>
      </p:sp>
      <p:sp>
        <p:nvSpPr>
          <p:cNvPr id="3" name="Content Placeholder 2">
            <a:extLst>
              <a:ext uri="{FF2B5EF4-FFF2-40B4-BE49-F238E27FC236}">
                <a16:creationId xmlns:a16="http://schemas.microsoft.com/office/drawing/2014/main" id="{D911EF8D-9D9E-CE44-BE9A-E45D11D85775}"/>
              </a:ext>
            </a:extLst>
          </p:cNvPr>
          <p:cNvSpPr>
            <a:spLocks noGrp="1"/>
          </p:cNvSpPr>
          <p:nvPr>
            <p:ph idx="1"/>
          </p:nvPr>
        </p:nvSpPr>
        <p:spPr>
          <a:xfrm>
            <a:off x="1141412" y="2249486"/>
            <a:ext cx="9905999" cy="4250466"/>
          </a:xfrm>
        </p:spPr>
        <p:txBody>
          <a:bodyPr>
            <a:normAutofit/>
          </a:bodyPr>
          <a:lstStyle/>
          <a:p>
            <a:r>
              <a:rPr lang="en-US" dirty="0"/>
              <a:t>The method </a:t>
            </a:r>
            <a:r>
              <a:rPr lang="en-US" dirty="0" err="1"/>
              <a:t>feedTheCat</a:t>
            </a:r>
            <a:r>
              <a:rPr lang="en-US" dirty="0"/>
              <a:t> uses the field pet, which is of type </a:t>
            </a:r>
            <a:r>
              <a:rPr lang="en-US" b="1" u="sng" dirty="0"/>
              <a:t>Cat</a:t>
            </a:r>
            <a:r>
              <a:rPr lang="en-US" dirty="0"/>
              <a:t>, but since a </a:t>
            </a:r>
            <a:r>
              <a:rPr lang="en-US" b="1" u="sng" dirty="0" err="1"/>
              <a:t>HouseCat</a:t>
            </a:r>
            <a:r>
              <a:rPr lang="en-US" dirty="0"/>
              <a:t> ”is a</a:t>
            </a:r>
            <a:r>
              <a:rPr lang="en-US" i="1" dirty="0"/>
              <a:t>”</a:t>
            </a:r>
            <a:r>
              <a:rPr lang="en-US" dirty="0"/>
              <a:t> Cat via inheritance, it is perfectly acceptable to use an instance of </a:t>
            </a:r>
            <a:r>
              <a:rPr lang="en-US" dirty="0" err="1"/>
              <a:t>HouseCat</a:t>
            </a:r>
            <a:r>
              <a:rPr lang="en-US" dirty="0"/>
              <a:t> to fill the pet field. For example:</a:t>
            </a:r>
          </a:p>
          <a:p>
            <a:r>
              <a:rPr lang="en-US" dirty="0" err="1"/>
              <a:t>HouseCat</a:t>
            </a:r>
            <a:r>
              <a:rPr lang="en-US" dirty="0"/>
              <a:t> suki = new </a:t>
            </a:r>
            <a:r>
              <a:rPr lang="en-US" dirty="0" err="1"/>
              <a:t>HouseCat</a:t>
            </a:r>
            <a:r>
              <a:rPr lang="en-US" dirty="0"/>
              <a:t>("Suki", 12); </a:t>
            </a:r>
          </a:p>
          <a:p>
            <a:r>
              <a:rPr lang="en-US" dirty="0" err="1"/>
              <a:t>CatOwner</a:t>
            </a:r>
            <a:r>
              <a:rPr lang="en-US" dirty="0"/>
              <a:t> Annie = new </a:t>
            </a:r>
            <a:r>
              <a:rPr lang="en-US" dirty="0" err="1"/>
              <a:t>CatOwner</a:t>
            </a:r>
            <a:r>
              <a:rPr lang="en-US" dirty="0"/>
              <a:t> (suki); 	// Even though the constructor takes a cat object, it’s perfectly acceptable to put a </a:t>
            </a:r>
            <a:r>
              <a:rPr lang="en-US" b="1" dirty="0"/>
              <a:t>housecat</a:t>
            </a:r>
            <a:r>
              <a:rPr lang="en-US" dirty="0"/>
              <a:t> object here or even a </a:t>
            </a:r>
            <a:r>
              <a:rPr lang="en-US" b="1" dirty="0"/>
              <a:t>tiger</a:t>
            </a:r>
            <a:r>
              <a:rPr lang="en-US" dirty="0"/>
              <a:t> (</a:t>
            </a:r>
            <a:r>
              <a:rPr lang="en-US" dirty="0" err="1"/>
              <a:t>rawr</a:t>
            </a:r>
            <a:r>
              <a:rPr lang="en-US" dirty="0"/>
              <a:t>) object here!</a:t>
            </a:r>
          </a:p>
          <a:p>
            <a:r>
              <a:rPr lang="en-US" dirty="0" err="1"/>
              <a:t>Annie.feedTheCat</a:t>
            </a:r>
            <a:r>
              <a:rPr lang="en-US" dirty="0"/>
              <a:t>();</a:t>
            </a:r>
          </a:p>
        </p:txBody>
      </p:sp>
    </p:spTree>
    <p:extLst>
      <p:ext uri="{BB962C8B-B14F-4D97-AF65-F5344CB8AC3E}">
        <p14:creationId xmlns:p14="http://schemas.microsoft.com/office/powerpoint/2010/main" val="3154719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0E066-9CA0-A747-8418-D89746C8EB7D}"/>
              </a:ext>
            </a:extLst>
          </p:cNvPr>
          <p:cNvSpPr>
            <a:spLocks noGrp="1"/>
          </p:cNvSpPr>
          <p:nvPr>
            <p:ph type="title"/>
          </p:nvPr>
        </p:nvSpPr>
        <p:spPr/>
        <p:txBody>
          <a:bodyPr/>
          <a:lstStyle/>
          <a:p>
            <a:r>
              <a:rPr lang="en-US" dirty="0"/>
              <a:t>Interfaces</a:t>
            </a:r>
          </a:p>
        </p:txBody>
      </p:sp>
      <p:sp>
        <p:nvSpPr>
          <p:cNvPr id="3" name="Content Placeholder 2">
            <a:extLst>
              <a:ext uri="{FF2B5EF4-FFF2-40B4-BE49-F238E27FC236}">
                <a16:creationId xmlns:a16="http://schemas.microsoft.com/office/drawing/2014/main" id="{90E7A50D-C7DA-084F-A7C3-7039D7884645}"/>
              </a:ext>
            </a:extLst>
          </p:cNvPr>
          <p:cNvSpPr>
            <a:spLocks noGrp="1"/>
          </p:cNvSpPr>
          <p:nvPr>
            <p:ph idx="1"/>
          </p:nvPr>
        </p:nvSpPr>
        <p:spPr>
          <a:xfrm>
            <a:off x="1141412" y="2249487"/>
            <a:ext cx="9905999" cy="3853858"/>
          </a:xfrm>
        </p:spPr>
        <p:txBody>
          <a:bodyPr>
            <a:normAutofit/>
          </a:bodyPr>
          <a:lstStyle/>
          <a:p>
            <a:r>
              <a:rPr lang="en-US" dirty="0"/>
              <a:t>We’ve talked about interfaces (and compared them with abstract classes) before.</a:t>
            </a:r>
          </a:p>
          <a:p>
            <a:r>
              <a:rPr lang="en-US" dirty="0"/>
              <a:t>An interface is a formal construction within Java that allows us to create a contract that classes can choose to fulfill. A Java interface may contain:</a:t>
            </a:r>
          </a:p>
          <a:p>
            <a:pPr lvl="1"/>
            <a:r>
              <a:rPr lang="en-US" dirty="0"/>
              <a:t>Constants (that is, static final fields)</a:t>
            </a:r>
          </a:p>
          <a:p>
            <a:pPr lvl="1"/>
            <a:r>
              <a:rPr lang="en-US" dirty="0"/>
              <a:t>Method signatures (most common use)</a:t>
            </a:r>
          </a:p>
          <a:p>
            <a:pPr lvl="1"/>
            <a:r>
              <a:rPr lang="en-US" dirty="0"/>
              <a:t>Static methods</a:t>
            </a:r>
          </a:p>
          <a:p>
            <a:pPr lvl="1"/>
            <a:r>
              <a:rPr lang="en-US" dirty="0"/>
              <a:t>Default methods (also known as functional interfaces)</a:t>
            </a:r>
          </a:p>
          <a:p>
            <a:endParaRPr lang="en-US" dirty="0"/>
          </a:p>
        </p:txBody>
      </p:sp>
    </p:spTree>
    <p:extLst>
      <p:ext uri="{BB962C8B-B14F-4D97-AF65-F5344CB8AC3E}">
        <p14:creationId xmlns:p14="http://schemas.microsoft.com/office/powerpoint/2010/main" val="2045719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3FB98-8CA5-1646-AD1B-B309973379AA}"/>
              </a:ext>
            </a:extLst>
          </p:cNvPr>
          <p:cNvSpPr>
            <a:spLocks noGrp="1"/>
          </p:cNvSpPr>
          <p:nvPr>
            <p:ph type="title"/>
          </p:nvPr>
        </p:nvSpPr>
        <p:spPr/>
        <p:txBody>
          <a:bodyPr/>
          <a:lstStyle/>
          <a:p>
            <a:r>
              <a:rPr lang="en-US" dirty="0"/>
              <a:t>More interfaces</a:t>
            </a:r>
          </a:p>
        </p:txBody>
      </p:sp>
      <p:sp>
        <p:nvSpPr>
          <p:cNvPr id="3" name="Content Placeholder 2">
            <a:extLst>
              <a:ext uri="{FF2B5EF4-FFF2-40B4-BE49-F238E27FC236}">
                <a16:creationId xmlns:a16="http://schemas.microsoft.com/office/drawing/2014/main" id="{872F3C87-601D-7842-97B8-DF7EAF6BCF3E}"/>
              </a:ext>
            </a:extLst>
          </p:cNvPr>
          <p:cNvSpPr>
            <a:spLocks noGrp="1"/>
          </p:cNvSpPr>
          <p:nvPr>
            <p:ph idx="1"/>
          </p:nvPr>
        </p:nvSpPr>
        <p:spPr>
          <a:xfrm>
            <a:off x="1141412" y="2249486"/>
            <a:ext cx="9905999" cy="3989995"/>
          </a:xfrm>
        </p:spPr>
        <p:txBody>
          <a:bodyPr>
            <a:normAutofit/>
          </a:bodyPr>
          <a:lstStyle/>
          <a:p>
            <a:r>
              <a:rPr lang="en-US" dirty="0"/>
              <a:t>Recall that a method signature includes the name, parameters, and return type of a method, </a:t>
            </a:r>
            <a:r>
              <a:rPr lang="en-US" b="1" u="sng" dirty="0"/>
              <a:t>but no body!</a:t>
            </a:r>
          </a:p>
          <a:p>
            <a:r>
              <a:rPr lang="en-US" dirty="0"/>
              <a:t>For example:</a:t>
            </a:r>
          </a:p>
          <a:p>
            <a:r>
              <a:rPr lang="en-US" dirty="0"/>
              <a:t>public interface Feedable { </a:t>
            </a:r>
          </a:p>
          <a:p>
            <a:pPr lvl="1"/>
            <a:r>
              <a:rPr lang="en-US" dirty="0"/>
              <a:t>void eat(); </a:t>
            </a:r>
          </a:p>
          <a:p>
            <a:r>
              <a:rPr lang="en-US" dirty="0"/>
              <a:t>}</a:t>
            </a:r>
          </a:p>
        </p:txBody>
      </p:sp>
    </p:spTree>
    <p:extLst>
      <p:ext uri="{BB962C8B-B14F-4D97-AF65-F5344CB8AC3E}">
        <p14:creationId xmlns:p14="http://schemas.microsoft.com/office/powerpoint/2010/main" val="191797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DD2FB-63FD-A949-ACEB-B201B7F83F66}"/>
              </a:ext>
            </a:extLst>
          </p:cNvPr>
          <p:cNvSpPr>
            <a:spLocks noGrp="1"/>
          </p:cNvSpPr>
          <p:nvPr>
            <p:ph type="title"/>
          </p:nvPr>
        </p:nvSpPr>
        <p:spPr/>
        <p:txBody>
          <a:bodyPr/>
          <a:lstStyle/>
          <a:p>
            <a:r>
              <a:rPr lang="en-US" dirty="0"/>
              <a:t>Interface observations</a:t>
            </a:r>
          </a:p>
        </p:txBody>
      </p:sp>
      <p:sp>
        <p:nvSpPr>
          <p:cNvPr id="3" name="Content Placeholder 2">
            <a:extLst>
              <a:ext uri="{FF2B5EF4-FFF2-40B4-BE49-F238E27FC236}">
                <a16:creationId xmlns:a16="http://schemas.microsoft.com/office/drawing/2014/main" id="{37F8DF3D-F946-C44E-962A-A844B697C75F}"/>
              </a:ext>
            </a:extLst>
          </p:cNvPr>
          <p:cNvSpPr>
            <a:spLocks noGrp="1"/>
          </p:cNvSpPr>
          <p:nvPr>
            <p:ph idx="1"/>
          </p:nvPr>
        </p:nvSpPr>
        <p:spPr>
          <a:xfrm>
            <a:off x="1141412" y="2249486"/>
            <a:ext cx="9905999" cy="4129279"/>
          </a:xfrm>
        </p:spPr>
        <p:txBody>
          <a:bodyPr>
            <a:normAutofit fontScale="92500" lnSpcReduction="20000"/>
          </a:bodyPr>
          <a:lstStyle/>
          <a:p>
            <a:r>
              <a:rPr lang="en-US" dirty="0"/>
              <a:t>An interface is defined similarly to an abstract class, but using the keyword </a:t>
            </a:r>
            <a:r>
              <a:rPr lang="en-US" b="1" dirty="0"/>
              <a:t>interface</a:t>
            </a:r>
            <a:r>
              <a:rPr lang="en-US" dirty="0"/>
              <a:t>.</a:t>
            </a:r>
          </a:p>
          <a:p>
            <a:r>
              <a:rPr lang="en-US" dirty="0"/>
              <a:t>eat method only has a signature. We are not allowed to provide a body for methods defined in interfaces.</a:t>
            </a:r>
          </a:p>
          <a:p>
            <a:r>
              <a:rPr lang="en-US" dirty="0"/>
              <a:t>eat method </a:t>
            </a:r>
            <a:r>
              <a:rPr lang="en-US" b="1" u="sng" dirty="0"/>
              <a:t>does not have</a:t>
            </a:r>
            <a:r>
              <a:rPr lang="en-US" dirty="0"/>
              <a:t> an access modifier. Interface members are always </a:t>
            </a:r>
            <a:r>
              <a:rPr lang="en-US" b="1" dirty="0"/>
              <a:t>public</a:t>
            </a:r>
            <a:r>
              <a:rPr lang="en-US" dirty="0"/>
              <a:t>, and while we may use the public modifier, it's unnecessary.</a:t>
            </a:r>
          </a:p>
          <a:p>
            <a:r>
              <a:rPr lang="en-US" dirty="0"/>
              <a:t>The interface itself is declared public, which means any other class may use it. We may also leave off public, making the interface package-private, or usable only within the same package.</a:t>
            </a:r>
          </a:p>
          <a:p>
            <a:r>
              <a:rPr lang="en-US" dirty="0"/>
              <a:t>The name is indicative of the behavior that the interface is intended to describe. While this is only a convention, most interfaces have names that are adjectives. </a:t>
            </a:r>
          </a:p>
        </p:txBody>
      </p:sp>
    </p:spTree>
    <p:extLst>
      <p:ext uri="{BB962C8B-B14F-4D97-AF65-F5344CB8AC3E}">
        <p14:creationId xmlns:p14="http://schemas.microsoft.com/office/powerpoint/2010/main" val="14054009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{D51997FF-2CA3-7E4A-889B-E5BE78327B97}tf10001122</Template>
  <TotalTime>1437</TotalTime>
  <Words>606</Words>
  <Application>Microsoft Macintosh PowerPoint</Application>
  <PresentationFormat>Widescreen</PresentationFormat>
  <Paragraphs>95</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Tw Cen MT</vt:lpstr>
      <vt:lpstr>Circuit</vt:lpstr>
      <vt:lpstr>Class 3.11 – Inheritance Part 3!</vt:lpstr>
      <vt:lpstr>Class 3.10 Recap</vt:lpstr>
      <vt:lpstr>Inheritance</vt:lpstr>
      <vt:lpstr>Polymorphism</vt:lpstr>
      <vt:lpstr>Behold… The catowner!</vt:lpstr>
      <vt:lpstr>Inheritance Example</vt:lpstr>
      <vt:lpstr>Interfaces</vt:lpstr>
      <vt:lpstr>More interfaces</vt:lpstr>
      <vt:lpstr>Interface observations</vt:lpstr>
      <vt:lpstr>Using an interface</vt:lpstr>
      <vt:lpstr>Common interfaces in java</vt:lpstr>
      <vt:lpstr>Default methods</vt:lpstr>
      <vt:lpstr>Interfaces vs abstract classes </vt:lpstr>
      <vt:lpstr>Benefits of interfaces</vt:lpstr>
      <vt:lpstr>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3.11 – Inheritance!</dc:title>
  <dc:creator>Hank DeDona</dc:creator>
  <cp:lastModifiedBy>Hank DeDona</cp:lastModifiedBy>
  <cp:revision>70</cp:revision>
  <dcterms:created xsi:type="dcterms:W3CDTF">2019-01-24T00:04:36Z</dcterms:created>
  <dcterms:modified xsi:type="dcterms:W3CDTF">2019-01-25T00:02:25Z</dcterms:modified>
</cp:coreProperties>
</file>