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site.com/?queryParam1=hell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/Han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launchcode.org/skills-back-end-java/studios/bonjour-spr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7DD3-C708-1048-9EA3-6A087BDAF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3.3 – </a:t>
            </a:r>
            <a:r>
              <a:rPr lang="en-US" dirty="0" err="1"/>
              <a:t>intelliJ</a:t>
            </a:r>
            <a:r>
              <a:rPr lang="en-US" dirty="0"/>
              <a:t> &amp; Spring boot/MVC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042A3-069F-4A48-947B-15BFEBEC5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3.3 – 12/10/2018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D55-DC50-4841-A085-55F85FE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– Model/View/Controller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90DC-E11A-F041-9999-6C9B774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already been exposed to the MVC pattern in Python. We’re just going to apply this using Java and Spring Boot!</a:t>
            </a:r>
          </a:p>
          <a:p>
            <a:r>
              <a:rPr lang="en-US" dirty="0"/>
              <a:t>Models – Business Objects – represent data (users, blogs,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Views – Display data (models) to the user via an interface (web pages/templates)</a:t>
            </a:r>
          </a:p>
          <a:p>
            <a:r>
              <a:rPr lang="en-US" dirty="0"/>
              <a:t>Controllers – Handle requests and responses that pull data (models) and return views to display the responses to user requests.</a:t>
            </a:r>
          </a:p>
        </p:txBody>
      </p:sp>
    </p:spTree>
    <p:extLst>
      <p:ext uri="{BB962C8B-B14F-4D97-AF65-F5344CB8AC3E}">
        <p14:creationId xmlns:p14="http://schemas.microsoft.com/office/powerpoint/2010/main" val="334828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CBA5-3A29-D44F-A6A0-1EE856E0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13B4-5DA3-9940-8242-73C4C7ED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0834"/>
            <a:ext cx="9905999" cy="4388648"/>
          </a:xfrm>
        </p:spPr>
        <p:txBody>
          <a:bodyPr>
            <a:normAutofit/>
          </a:bodyPr>
          <a:lstStyle/>
          <a:p>
            <a:r>
              <a:rPr lang="en-US" dirty="0"/>
              <a:t>Framework that will be used throughout this course to create web apps (spring web more specifically).</a:t>
            </a:r>
          </a:p>
          <a:p>
            <a:r>
              <a:rPr lang="en-US" dirty="0"/>
              <a:t>The spring framework is quite large and handles a lot of different use patterns, we’re going to use one portion called Spring MVC via Spring Boot.</a:t>
            </a:r>
          </a:p>
          <a:p>
            <a:r>
              <a:rPr lang="en-US" dirty="0"/>
              <a:t>“Convention over configuration” – follow the popular convention rather than allow for a lot of custom configuration.</a:t>
            </a:r>
          </a:p>
          <a:p>
            <a:r>
              <a:rPr lang="en-US" dirty="0"/>
              <a:t>Spring boot provides an embedded web app server (or container) – tomcat and lots of default settings/locations/etc.</a:t>
            </a:r>
          </a:p>
        </p:txBody>
      </p:sp>
    </p:spTree>
    <p:extLst>
      <p:ext uri="{BB962C8B-B14F-4D97-AF65-F5344CB8AC3E}">
        <p14:creationId xmlns:p14="http://schemas.microsoft.com/office/powerpoint/2010/main" val="35727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E13-5105-7A45-9DF2-11A77B7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D43F-6809-7C4F-AA1B-DBB629A8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 all you need to know is that it manages your external dependencies for you, similar to maven, but with “groovy” code instead of XML</a:t>
            </a:r>
          </a:p>
        </p:txBody>
      </p:sp>
    </p:spTree>
    <p:extLst>
      <p:ext uri="{BB962C8B-B14F-4D97-AF65-F5344CB8AC3E}">
        <p14:creationId xmlns:p14="http://schemas.microsoft.com/office/powerpoint/2010/main" val="163944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C44-0652-A643-A8BA-495DC27E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– Spring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8781-9AFC-DB45-BF07-B3D50D83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@Controller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HelloController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(value = "") // This is the path, currently root or "/"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ResponseBody</a:t>
            </a:r>
            <a:br>
              <a:rPr lang="en-US" dirty="0"/>
            </a:br>
            <a:r>
              <a:rPr lang="en-US" dirty="0"/>
              <a:t>    public String </a:t>
            </a:r>
            <a:r>
              <a:rPr lang="en-US" dirty="0" err="1"/>
              <a:t>helloIndex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return "Hello, World!";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61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96E0-5F84-FB44-B346-157F6089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controllers – Hello world…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B67B-B315-7C43-8F8F-99E204B5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Controllers handle your requests and responses for web resources.</a:t>
            </a:r>
          </a:p>
          <a:p>
            <a:r>
              <a:rPr lang="en-US" dirty="0"/>
              <a:t>To define a class as a controller, use the @Controller annotation</a:t>
            </a:r>
          </a:p>
          <a:p>
            <a:pPr lvl="1"/>
            <a:r>
              <a:rPr lang="en-US" dirty="0"/>
              <a:t>Note: annotations are meta information about your code, but not actual code</a:t>
            </a:r>
          </a:p>
          <a:p>
            <a:r>
              <a:rPr lang="en-US" dirty="0"/>
              <a:t>To define a request mapping, use the @</a:t>
            </a:r>
            <a:r>
              <a:rPr lang="en-US" dirty="0" err="1"/>
              <a:t>RequestMapping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The value is the path of the request mapping, “” is root /</a:t>
            </a:r>
          </a:p>
          <a:p>
            <a:r>
              <a:rPr lang="en-US" dirty="0"/>
              <a:t>To define what the response body is, use the @</a:t>
            </a:r>
            <a:r>
              <a:rPr lang="en-US" dirty="0" err="1"/>
              <a:t>ResponseBody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Note: only needed when not using templates!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7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CBFF-144B-F145-BA06-2B8D21A6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6303-5A30-4A49-A97A-67ED6AEC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request path gets routed to a controller within our web application</a:t>
            </a:r>
          </a:p>
          <a:p>
            <a:r>
              <a:rPr lang="en-US" dirty="0"/>
              <a:t>This can be accomplished through custom values and additional detail in the @</a:t>
            </a:r>
            <a:r>
              <a:rPr lang="en-US" dirty="0" err="1"/>
              <a:t>RequestMapping</a:t>
            </a:r>
            <a:r>
              <a:rPr lang="en-US" dirty="0"/>
              <a:t> annotation.</a:t>
            </a:r>
          </a:p>
          <a:p>
            <a:pPr lvl="1"/>
            <a:r>
              <a:rPr lang="en-US" dirty="0"/>
              <a:t>Note: This can be done at the class or method level. If a class has a mapping, then all methods in that class are under that path (e.g. if the class is at hello, all methods mappings are at hello/method1, etc.)</a:t>
            </a:r>
          </a:p>
          <a:p>
            <a:r>
              <a:rPr lang="en-US" dirty="0"/>
              <a:t>Declare HTTP request types (GET, POST, PUT, DELETE)</a:t>
            </a:r>
          </a:p>
          <a:p>
            <a:r>
              <a:rPr lang="en-US" dirty="0"/>
              <a:t>Query Parameters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http://mywebsite.com?</a:t>
            </a:r>
            <a:r>
              <a:rPr lang="en-US" b="1" dirty="0">
                <a:hlinkClick r:id="rId2"/>
              </a:rPr>
              <a:t>queryParam1=hello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D783-2B94-A64A-8EC8-DDA7A81D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AA60-6D1C-3C4F-8C9A-B30A5877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952"/>
            <a:ext cx="9905999" cy="4483865"/>
          </a:xfrm>
        </p:spPr>
        <p:txBody>
          <a:bodyPr>
            <a:normAutofit/>
          </a:bodyPr>
          <a:lstStyle/>
          <a:p>
            <a:r>
              <a:rPr lang="en-US" dirty="0"/>
              <a:t>Query parameters are usually used to pass optional data (search strings, input values, </a:t>
            </a:r>
            <a:r>
              <a:rPr lang="en-US" dirty="0" err="1"/>
              <a:t>etc</a:t>
            </a:r>
            <a:r>
              <a:rPr lang="en-US" dirty="0"/>
              <a:t>) to your controller and are in the form ?key=value.</a:t>
            </a:r>
          </a:p>
          <a:p>
            <a:r>
              <a:rPr lang="en-US" dirty="0" err="1"/>
              <a:t>HttpServletRequest</a:t>
            </a:r>
            <a:r>
              <a:rPr lang="en-US" dirty="0"/>
              <a:t> class represents the request data (http request) to your web service and can be used to get query </a:t>
            </a:r>
            <a:r>
              <a:rPr lang="en-US" dirty="0" err="1"/>
              <a:t>paramters</a:t>
            </a:r>
            <a:r>
              <a:rPr lang="en-US" dirty="0"/>
              <a:t>.</a:t>
            </a:r>
          </a:p>
          <a:p>
            <a:r>
              <a:rPr lang="en-US" dirty="0"/>
              <a:t>To get a query parameter (name in this example) from the request, do the following:</a:t>
            </a:r>
          </a:p>
          <a:p>
            <a:r>
              <a:rPr lang="en-US" dirty="0"/>
              <a:t>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pPr lvl="1"/>
            <a:r>
              <a:rPr lang="en-US" dirty="0"/>
              <a:t>Note: If no name query </a:t>
            </a:r>
            <a:r>
              <a:rPr lang="en-US" dirty="0" err="1"/>
              <a:t>param</a:t>
            </a:r>
            <a:r>
              <a:rPr lang="en-US" dirty="0"/>
              <a:t> is provided you will get null!</a:t>
            </a:r>
          </a:p>
          <a:p>
            <a:pPr lvl="1"/>
            <a:r>
              <a:rPr lang="en-US" dirty="0"/>
              <a:t>Note 2: This is also the way to get POST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9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9EEE-B58B-9141-AD09-E289A72C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6CD3-5A26-8644-9FCB-03EEF606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017273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controllers can handle all types of HTTP requests (GET, POST, PUT, DELETE)</a:t>
            </a:r>
          </a:p>
          <a:p>
            <a:r>
              <a:rPr lang="en-US" dirty="0"/>
              <a:t>This is handled by providing the method value in the @</a:t>
            </a:r>
            <a:r>
              <a:rPr lang="en-US" dirty="0" err="1"/>
              <a:t>RequestMapping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Note: GET is the default method, if no method is provided, it defaults to GET</a:t>
            </a:r>
          </a:p>
          <a:p>
            <a:r>
              <a:rPr lang="en-US" dirty="0" err="1"/>
              <a:t>RequestMethod.POST</a:t>
            </a:r>
            <a:r>
              <a:rPr lang="en-US" dirty="0"/>
              <a:t> – POST method</a:t>
            </a:r>
          </a:p>
          <a:p>
            <a:r>
              <a:rPr lang="en-US" dirty="0" err="1"/>
              <a:t>RequestMethod.PUT</a:t>
            </a:r>
            <a:r>
              <a:rPr lang="en-US" dirty="0"/>
              <a:t> – PUT method</a:t>
            </a:r>
          </a:p>
          <a:p>
            <a:r>
              <a:rPr lang="en-US" dirty="0" err="1"/>
              <a:t>RequestMethod.DELETE</a:t>
            </a:r>
            <a:r>
              <a:rPr lang="en-US" dirty="0"/>
              <a:t> – DELETE method</a:t>
            </a:r>
          </a:p>
          <a:p>
            <a:r>
              <a:rPr lang="en-US" dirty="0" err="1"/>
              <a:t>RequestMethod.GET</a:t>
            </a:r>
            <a:r>
              <a:rPr lang="en-US" dirty="0"/>
              <a:t> – GET method</a:t>
            </a:r>
          </a:p>
        </p:txBody>
      </p:sp>
    </p:spTree>
    <p:extLst>
      <p:ext uri="{BB962C8B-B14F-4D97-AF65-F5344CB8AC3E}">
        <p14:creationId xmlns:p14="http://schemas.microsoft.com/office/powerpoint/2010/main" val="420197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C29A-3C51-314B-9038-9269D12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paths/segments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E5B4-F225-5541-B179-73F271CC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3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create web </a:t>
            </a:r>
            <a:r>
              <a:rPr lang="en-US" dirty="0" err="1"/>
              <a:t>url</a:t>
            </a:r>
            <a:r>
              <a:rPr lang="en-US" dirty="0"/>
              <a:t> paths/segments that are part of the data that’s passed into your controller.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http://localhost:8080/hello/Hank</a:t>
            </a:r>
            <a:endParaRPr lang="en-US" dirty="0"/>
          </a:p>
          <a:p>
            <a:pPr lvl="1"/>
            <a:r>
              <a:rPr lang="en-US" dirty="0"/>
              <a:t>Note: Hello is the controller, but Hank is data passed into the controller. This is an alternate way to pass in data that does the same thing as query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Again, we add configuration to the @</a:t>
            </a:r>
            <a:r>
              <a:rPr lang="en-US" dirty="0" err="1"/>
              <a:t>RequestMapping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“hello/{name}”)</a:t>
            </a:r>
          </a:p>
          <a:p>
            <a:r>
              <a:rPr lang="en-US" dirty="0"/>
              <a:t>{name} in curly braces is a parameter (template holder) for a variable now named name</a:t>
            </a:r>
          </a:p>
          <a:p>
            <a:pPr lvl="1"/>
            <a:r>
              <a:rPr lang="en-US" dirty="0"/>
              <a:t>In order to gain access to that new parameter, you must define a method parameter with the @</a:t>
            </a:r>
            <a:r>
              <a:rPr lang="en-US" dirty="0" err="1"/>
              <a:t>PathVariable</a:t>
            </a:r>
            <a:r>
              <a:rPr lang="en-US" dirty="0"/>
              <a:t> annotation</a:t>
            </a:r>
          </a:p>
        </p:txBody>
      </p:sp>
    </p:spTree>
    <p:extLst>
      <p:ext uri="{BB962C8B-B14F-4D97-AF65-F5344CB8AC3E}">
        <p14:creationId xmlns:p14="http://schemas.microsoft.com/office/powerpoint/2010/main" val="276468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67CB-C338-1040-9BB1-3B67AFCC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path/Segment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5BBB-CEC3-4243-81AC-A4AD3289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66"/>
            <a:ext cx="9905999" cy="4660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"hello/{name}")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ResponseBody</a:t>
            </a:r>
            <a:br>
              <a:rPr lang="en-US" dirty="0"/>
            </a:br>
            <a:r>
              <a:rPr lang="en-US" dirty="0"/>
              <a:t>public String </a:t>
            </a:r>
            <a:r>
              <a:rPr lang="en-US" dirty="0" err="1"/>
              <a:t>helloUrlSegment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name) {</a:t>
            </a:r>
            <a:br>
              <a:rPr lang="en-US" dirty="0"/>
            </a:br>
            <a:r>
              <a:rPr lang="en-US" dirty="0"/>
              <a:t>    return "Hello, " + name;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So, as mentioned before, {name} is a placeholder for a variable called name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is required in order to map that placeholder value to a variable called name in the method parameter</a:t>
            </a:r>
          </a:p>
          <a:p>
            <a:r>
              <a:rPr lang="en-US" dirty="0"/>
              <a:t>Note: If you do not provide the name path parameter, the controller will not get called!</a:t>
            </a:r>
          </a:p>
        </p:txBody>
      </p:sp>
    </p:spTree>
    <p:extLst>
      <p:ext uri="{BB962C8B-B14F-4D97-AF65-F5344CB8AC3E}">
        <p14:creationId xmlns:p14="http://schemas.microsoft.com/office/powerpoint/2010/main" val="32462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FE55-BEC4-3848-BD61-F5BC7DEA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3.2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0A29-E64B-A24C-B46F-6DA1B47D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66"/>
            <a:ext cx="9905999" cy="44327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If’s, if/</a:t>
            </a:r>
            <a:r>
              <a:rPr lang="en-US" dirty="0" err="1"/>
              <a:t>elseif’s</a:t>
            </a:r>
            <a:r>
              <a:rPr lang="en-US" dirty="0"/>
              <a:t>, if/</a:t>
            </a:r>
            <a:r>
              <a:rPr lang="en-US" dirty="0" err="1"/>
              <a:t>elses</a:t>
            </a:r>
            <a:r>
              <a:rPr lang="en-US" dirty="0"/>
              <a:t> – if(condition == true) { do stuff; } else if { do more stuff; } else { do nothing; }</a:t>
            </a:r>
          </a:p>
          <a:p>
            <a:r>
              <a:rPr lang="en-US" dirty="0"/>
              <a:t>Switch statements – switch(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testVal</a:t>
            </a:r>
            <a:r>
              <a:rPr lang="en-US" dirty="0"/>
              <a:t>) { case 0: do stuff; break; case 1: do other stuff; break; default: do nothing; break; } (Note: same as a bunch of if/else if’s</a:t>
            </a:r>
          </a:p>
          <a:p>
            <a:r>
              <a:rPr lang="en-US" dirty="0"/>
              <a:t>For loops –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 numbers) { } /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 }</a:t>
            </a:r>
          </a:p>
          <a:p>
            <a:r>
              <a:rPr lang="en-US" dirty="0"/>
              <a:t>While/do while loops – while (condition == true) { do stuff; } / do { } while (condition == true);</a:t>
            </a:r>
          </a:p>
          <a:p>
            <a:r>
              <a:rPr lang="en-US" dirty="0"/>
              <a:t>Break &amp; Continue – Break exits the entire loop – Continue exists the current iteration in the loop</a:t>
            </a:r>
          </a:p>
          <a:p>
            <a:r>
              <a:rPr lang="en-US" dirty="0"/>
              <a:t>Collections – Arrays, </a:t>
            </a:r>
            <a:r>
              <a:rPr lang="en-US" dirty="0" err="1"/>
              <a:t>ArrayLists</a:t>
            </a:r>
            <a:r>
              <a:rPr lang="en-US" dirty="0"/>
              <a:t>, Maps,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B880-C878-2847-B5E7-18D38808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7455-AFE6-2643-B922-9EE80D1C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Studio: Bonjour, Spring</a:t>
            </a:r>
          </a:p>
          <a:p>
            <a:r>
              <a:rPr lang="en-US" dirty="0">
                <a:hlinkClick r:id="rId2"/>
              </a:rPr>
              <a:t>https://education.launchcode.org/skills-back-end-java/studios/bonjour-spring/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you’ve made progress on your </a:t>
            </a:r>
            <a:r>
              <a:rPr lang="en-US" dirty="0" err="1"/>
              <a:t>TechJobs</a:t>
            </a:r>
            <a:r>
              <a:rPr lang="en-US" dirty="0"/>
              <a:t> (Console Edition) assignment!</a:t>
            </a:r>
          </a:p>
        </p:txBody>
      </p:sp>
    </p:spTree>
    <p:extLst>
      <p:ext uri="{BB962C8B-B14F-4D97-AF65-F5344CB8AC3E}">
        <p14:creationId xmlns:p14="http://schemas.microsoft.com/office/powerpoint/2010/main" val="12093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617A-120C-C14C-948A-C9B3056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Pre-class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8B1D-ED85-584D-9568-313EEB4C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 1: This </a:t>
            </a:r>
            <a:r>
              <a:rPr lang="en-US" dirty="0" err="1"/>
              <a:t>LaunchCode</a:t>
            </a:r>
            <a:r>
              <a:rPr lang="en-US" dirty="0"/>
              <a:t> unit uses </a:t>
            </a:r>
            <a:r>
              <a:rPr lang="en-US" dirty="0" err="1"/>
              <a:t>IntellJ</a:t>
            </a:r>
            <a:r>
              <a:rPr lang="en-US" dirty="0"/>
              <a:t> as it’s IDE and a lot of the lessons are tuned to that. As such, we will use </a:t>
            </a:r>
            <a:r>
              <a:rPr lang="en-US" dirty="0" err="1"/>
              <a:t>IntellIJ</a:t>
            </a:r>
            <a:r>
              <a:rPr lang="en-US" dirty="0"/>
              <a:t> in this class. Please note, however, that there are other IDE’s available and you are free to use whatever IDE you are most comfortable with!</a:t>
            </a:r>
          </a:p>
          <a:p>
            <a:r>
              <a:rPr lang="en-US" dirty="0"/>
              <a:t>Warning 2: A lot of this lesson is video-based on how to use </a:t>
            </a:r>
            <a:r>
              <a:rPr lang="en-US" dirty="0" err="1"/>
              <a:t>IntellJ</a:t>
            </a:r>
            <a:r>
              <a:rPr lang="en-US" dirty="0"/>
              <a:t> and various functionality of </a:t>
            </a:r>
            <a:r>
              <a:rPr lang="en-US" dirty="0" err="1"/>
              <a:t>IntellJ</a:t>
            </a:r>
            <a:r>
              <a:rPr lang="en-US" dirty="0"/>
              <a:t>, as such, this lecture will be a bit shorter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FC8C-8D31-5945-87BE-DC763EE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Intellj</a:t>
            </a:r>
            <a:r>
              <a:rPr lang="en-US" dirty="0"/>
              <a:t> ide (integrated development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3CE-27CB-3448-8F61-132836F5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You’ve all been working with text editors and </a:t>
            </a:r>
            <a:r>
              <a:rPr lang="en-US" dirty="0" err="1"/>
              <a:t>IntellJ</a:t>
            </a:r>
            <a:r>
              <a:rPr lang="en-US" dirty="0"/>
              <a:t> </a:t>
            </a:r>
            <a:r>
              <a:rPr lang="en-US" dirty="0" err="1"/>
              <a:t>thusfar</a:t>
            </a:r>
            <a:r>
              <a:rPr lang="en-US" dirty="0"/>
              <a:t>.</a:t>
            </a:r>
          </a:p>
          <a:p>
            <a:r>
              <a:rPr lang="en-US" dirty="0"/>
              <a:t>IDE’s provide all sorts of great functionality including syntax highlighting, dependency management, compiling/running/debugging code, linking between code (find usages of method, variable, </a:t>
            </a:r>
            <a:r>
              <a:rPr lang="en-US" dirty="0" err="1"/>
              <a:t>etc</a:t>
            </a:r>
            <a:r>
              <a:rPr lang="en-US" dirty="0"/>
              <a:t>) and more!</a:t>
            </a:r>
          </a:p>
          <a:p>
            <a:r>
              <a:rPr lang="en-US" dirty="0"/>
              <a:t>Compiler error messages are provided (not usually in text editors) usually in red (or underlined in 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E786-1E94-7F4C-AB06-2A642A9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47FC-6C77-BD45-9503-532F28E3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options for runtime – Different options, languages, etc.</a:t>
            </a:r>
          </a:p>
          <a:p>
            <a:r>
              <a:rPr lang="en-US" dirty="0"/>
              <a:t>External packages needed at runtime can be provided (setup, external files,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are where your runtime configuration values end up!</a:t>
            </a:r>
          </a:p>
        </p:txBody>
      </p:sp>
    </p:spTree>
    <p:extLst>
      <p:ext uri="{BB962C8B-B14F-4D97-AF65-F5344CB8AC3E}">
        <p14:creationId xmlns:p14="http://schemas.microsoft.com/office/powerpoint/2010/main" val="39734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7DAD-170A-AE41-8D66-9C716173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great features of </a:t>
            </a:r>
            <a:r>
              <a:rPr lang="en-US" dirty="0" err="1"/>
              <a:t>intellj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11EC-0117-8D42-98FD-5FE3ED48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warnings/errors highlighting (in red or underlined in red)</a:t>
            </a:r>
          </a:p>
          <a:p>
            <a:r>
              <a:rPr lang="en-US" dirty="0"/>
              <a:t>Refactoring methods or variables that updates all uses of those for you!</a:t>
            </a:r>
          </a:p>
          <a:p>
            <a:r>
              <a:rPr lang="en-US" dirty="0"/>
              <a:t>Finding all references of a method/variable</a:t>
            </a:r>
          </a:p>
          <a:p>
            <a:r>
              <a:rPr lang="en-US" dirty="0"/>
              <a:t>Linking between classes by command/control + click to open the code that you’re calling.</a:t>
            </a:r>
          </a:p>
        </p:txBody>
      </p:sp>
    </p:spTree>
    <p:extLst>
      <p:ext uri="{BB962C8B-B14F-4D97-AF65-F5344CB8AC3E}">
        <p14:creationId xmlns:p14="http://schemas.microsoft.com/office/powerpoint/2010/main" val="171807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FBE-6F3B-9A4E-BEA4-7A82A1E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</a:t>
            </a:r>
            <a:r>
              <a:rPr lang="en-US" dirty="0" err="1"/>
              <a:t>Intellj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6FE1-44A1-C945-A5DF-CCBD9C6E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ability to debug code in an IDE is an invaluable ability! It allows you to see what the values of variables are during runtime and step through the code.</a:t>
            </a:r>
          </a:p>
          <a:p>
            <a:r>
              <a:rPr lang="en-US" dirty="0"/>
              <a:t>Setting breakpoints is how you stop the code at a given point while running, these can be added on the left pane of the </a:t>
            </a:r>
            <a:r>
              <a:rPr lang="en-US" dirty="0" err="1"/>
              <a:t>IntellJ</a:t>
            </a:r>
            <a:r>
              <a:rPr lang="en-US" dirty="0"/>
              <a:t> IDE code window, just click once and a red circle will highlight the line. </a:t>
            </a:r>
          </a:p>
          <a:p>
            <a:r>
              <a:rPr lang="en-US" dirty="0"/>
              <a:t>In order to hit your breakpoints you have to run in “debug mode” (little green bug in top right next to the green play or run button)</a:t>
            </a:r>
          </a:p>
        </p:txBody>
      </p:sp>
    </p:spTree>
    <p:extLst>
      <p:ext uri="{BB962C8B-B14F-4D97-AF65-F5344CB8AC3E}">
        <p14:creationId xmlns:p14="http://schemas.microsoft.com/office/powerpoint/2010/main" val="377311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EF35-2538-1E48-A49A-E1CF4526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FF6A-C286-C346-927C-F42FF9C2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901"/>
            <a:ext cx="9905999" cy="4494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hit a breakpoint you can see all available variables (and their values) in the variables window in </a:t>
            </a:r>
            <a:r>
              <a:rPr lang="en-US" dirty="0" err="1"/>
              <a:t>IntellJ</a:t>
            </a:r>
            <a:r>
              <a:rPr lang="en-US" dirty="0"/>
              <a:t> at the bottom.</a:t>
            </a:r>
          </a:p>
          <a:p>
            <a:r>
              <a:rPr lang="en-US" dirty="0"/>
              <a:t>You can also add a watch to watch a given variable at all times (whether or not it’s instantiated, also calculated values).</a:t>
            </a:r>
          </a:p>
          <a:p>
            <a:r>
              <a:rPr lang="en-US" dirty="0"/>
              <a:t>While ”stepping” or debugging through you code you have a few options.</a:t>
            </a:r>
          </a:p>
          <a:p>
            <a:pPr lvl="1"/>
            <a:r>
              <a:rPr lang="en-US" dirty="0"/>
              <a:t>Step over – Step over to go to the next line</a:t>
            </a:r>
          </a:p>
          <a:p>
            <a:pPr lvl="1"/>
            <a:r>
              <a:rPr lang="en-US" dirty="0"/>
              <a:t>Step into – Step into the line or method (if available)</a:t>
            </a:r>
          </a:p>
          <a:p>
            <a:pPr lvl="1"/>
            <a:r>
              <a:rPr lang="en-US" dirty="0"/>
              <a:t>Step out – Step back out to where you came from (if you stepped into somewhere)</a:t>
            </a:r>
          </a:p>
          <a:p>
            <a:r>
              <a:rPr lang="en-US" dirty="0"/>
              <a:t>Conditional breakpoints – Only breaks when your condition (Boolean) is met</a:t>
            </a:r>
          </a:p>
          <a:p>
            <a:pPr lvl="1"/>
            <a:r>
              <a:rPr lang="en-US" dirty="0"/>
              <a:t>This is done by right clicking on a breakpoint and adding a conditional</a:t>
            </a:r>
          </a:p>
        </p:txBody>
      </p:sp>
    </p:spTree>
    <p:extLst>
      <p:ext uri="{BB962C8B-B14F-4D97-AF65-F5344CB8AC3E}">
        <p14:creationId xmlns:p14="http://schemas.microsoft.com/office/powerpoint/2010/main" val="22706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595D-0022-364A-B9F4-E641C4A3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intellj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9250-EFBC-024B-8C1B-2D0DC613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git commit/pull/push commands are enabled in the “VCS” menu.</a:t>
            </a:r>
          </a:p>
          <a:p>
            <a:r>
              <a:rPr lang="en-US" dirty="0"/>
              <a:t>Most projects you will work with will already exist and you will be “importing” them into your IDE.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– This is a file that tells GIT what files to ignore or not commit to the git repository. There is a .</a:t>
            </a:r>
            <a:r>
              <a:rPr lang="en-US" dirty="0" err="1"/>
              <a:t>gitignore</a:t>
            </a:r>
            <a:r>
              <a:rPr lang="en-US" dirty="0"/>
              <a:t> generator in </a:t>
            </a:r>
            <a:r>
              <a:rPr lang="en-US" dirty="0" err="1"/>
              <a:t>IntellJ</a:t>
            </a:r>
            <a:r>
              <a:rPr lang="en-US" dirty="0"/>
              <a:t> that helps create this for you!</a:t>
            </a:r>
          </a:p>
          <a:p>
            <a:r>
              <a:rPr lang="en-US" dirty="0"/>
              <a:t>Java is one of the pre-configured .</a:t>
            </a:r>
            <a:r>
              <a:rPr lang="en-US" dirty="0" err="1"/>
              <a:t>gitignore</a:t>
            </a:r>
            <a:r>
              <a:rPr lang="en-US" dirty="0"/>
              <a:t> that ignores anything that is compiled including class files, wars, ears, jars, etc.</a:t>
            </a:r>
          </a:p>
          <a:p>
            <a:r>
              <a:rPr lang="en-US" dirty="0"/>
              <a:t>Note: If you’re using </a:t>
            </a:r>
            <a:r>
              <a:rPr lang="en-US" dirty="0" err="1"/>
              <a:t>IntellJ</a:t>
            </a:r>
            <a:r>
              <a:rPr lang="en-US" dirty="0"/>
              <a:t>, make sure to add the .idea directory and *.</a:t>
            </a:r>
            <a:r>
              <a:rPr lang="en-US" dirty="0" err="1"/>
              <a:t>iml</a:t>
            </a:r>
            <a:r>
              <a:rPr lang="en-US" dirty="0"/>
              <a:t> files to your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Note #2: You do not have to use </a:t>
            </a:r>
            <a:r>
              <a:rPr lang="en-US" dirty="0" err="1"/>
              <a:t>IntellJ</a:t>
            </a:r>
            <a:r>
              <a:rPr lang="en-US" dirty="0"/>
              <a:t> to integrate with git, you can use the command line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1407</TotalTime>
  <Words>1632</Words>
  <Application>Microsoft Macintosh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Class 3.3 – intelliJ &amp; Spring boot/MVC</vt:lpstr>
      <vt:lpstr>Class 3.2 recap</vt:lpstr>
      <vt:lpstr>Pre-class warning</vt:lpstr>
      <vt:lpstr>Intellj ide (integrated development environment)</vt:lpstr>
      <vt:lpstr>Run configurations</vt:lpstr>
      <vt:lpstr>Some great features of intellj</vt:lpstr>
      <vt:lpstr>Debugging &amp; Intellj</vt:lpstr>
      <vt:lpstr>Debugging continued</vt:lpstr>
      <vt:lpstr>git &amp; intellj</vt:lpstr>
      <vt:lpstr>MVC pattern – Model/View/Controller</vt:lpstr>
      <vt:lpstr>Spring boot!</vt:lpstr>
      <vt:lpstr>Gradle</vt:lpstr>
      <vt:lpstr>Hello world – Spring edition</vt:lpstr>
      <vt:lpstr>Spring controllers – Hello world… again</vt:lpstr>
      <vt:lpstr>Spring routes</vt:lpstr>
      <vt:lpstr>Query parameters</vt:lpstr>
      <vt:lpstr>HTTP methods</vt:lpstr>
      <vt:lpstr>url paths/segments</vt:lpstr>
      <vt:lpstr>Url path/Segment example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3.3 – Spring boot &amp; MVC</dc:title>
  <dc:creator>Hank DeDona</dc:creator>
  <cp:lastModifiedBy>Hank DeDona</cp:lastModifiedBy>
  <cp:revision>129</cp:revision>
  <dcterms:created xsi:type="dcterms:W3CDTF">2018-12-08T18:50:36Z</dcterms:created>
  <dcterms:modified xsi:type="dcterms:W3CDTF">2018-12-09T18:18:22Z</dcterms:modified>
</cp:coreProperties>
</file>