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rial Black"/>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f7d1b277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9f7d1b277a_0_4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f7d1b277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9f7d1b277a_0_5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f7d1b27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9f7d1b277a_0_6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f7d1b277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9f7d1b277a_0_6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f7d1b277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9f7d1b277a_0_7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f7d1b277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9f7d1b277a_0_8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f7d1b277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9f7d1b277a_0_9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f7d1b277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9f7d1b277a_0_9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f7d1b277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9f7d1b277a_0_10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f7d1b277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9f7d1b277a_0_11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f77ae5a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9f77ae5a5d_0_3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f7d1b277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9f7d1b277a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f7d1b277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9f7d1b277a_0_1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f7d1b27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9f7d1b277a_0_1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f7d1b277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29f7d1b277a_0_2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f7d1b277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9f7d1b277a_0_3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f7d1b277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9f7d1b277a_0_4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18258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Playtesting &amp; Feedback</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GENERAL FEEDBACK TIPS</a:t>
            </a:r>
            <a:endParaRPr sz="3600"/>
          </a:p>
        </p:txBody>
      </p:sp>
      <p:sp>
        <p:nvSpPr>
          <p:cNvPr id="132" name="Google Shape;132;p24"/>
          <p:cNvSpPr txBox="1"/>
          <p:nvPr/>
        </p:nvSpPr>
        <p:spPr>
          <a:xfrm>
            <a:off x="410225" y="1171824"/>
            <a:ext cx="8320800" cy="1671900"/>
          </a:xfrm>
          <a:prstGeom prst="rect">
            <a:avLst/>
          </a:prstGeom>
          <a:noFill/>
          <a:ln>
            <a:noFill/>
          </a:ln>
        </p:spPr>
        <p:txBody>
          <a:bodyPr anchorCtr="0" anchor="t" bIns="0" lIns="0" spcFirstLastPara="1" rIns="0" wrap="square" tIns="9525">
            <a:spAutoFit/>
          </a:bodyPr>
          <a:lstStyle/>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What a player feels is not wrong. If a player is angry/happy, it doesn’t matter if the game is not meant to make them happy, that is what they are feeling.</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Have testers write what they liked/disliked, initial impressions, what their expectations were, and whether they were met.</a:t>
            </a:r>
            <a:endParaRPr sz="1800">
              <a:solidFill>
                <a:srgbClr val="FFFFFF"/>
              </a:solidFill>
              <a:latin typeface="Lucida Sans"/>
              <a:ea typeface="Lucida Sans"/>
              <a:cs typeface="Lucida Sans"/>
              <a:sym typeface="Lucida Sans"/>
            </a:endParaRPr>
          </a:p>
        </p:txBody>
      </p:sp>
      <p:sp>
        <p:nvSpPr>
          <p:cNvPr id="133" name="Google Shape;133;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GENERAL FEEDBACK TIPS</a:t>
            </a:r>
            <a:endParaRPr sz="3600"/>
          </a:p>
        </p:txBody>
      </p:sp>
      <p:sp>
        <p:nvSpPr>
          <p:cNvPr id="139" name="Google Shape;139;p25"/>
          <p:cNvSpPr txBox="1"/>
          <p:nvPr/>
        </p:nvSpPr>
        <p:spPr>
          <a:xfrm>
            <a:off x="410225" y="1171824"/>
            <a:ext cx="8320800" cy="3888600"/>
          </a:xfrm>
          <a:prstGeom prst="rect">
            <a:avLst/>
          </a:prstGeom>
          <a:noFill/>
          <a:ln>
            <a:noFill/>
          </a:ln>
        </p:spPr>
        <p:txBody>
          <a:bodyPr anchorCtr="0" anchor="t" bIns="0" lIns="0" spcFirstLastPara="1" rIns="0" wrap="square" tIns="9525">
            <a:spAutoFit/>
          </a:bodyPr>
          <a:lstStyle/>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Give the tester the minimum amount of information about what they’ll be testing beforehand. For the first playtest, it’s typically only the rules. For the second playtest, this typically includes test goals to validate (once the testers know what the game is all about). </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Running a playtest puts students in a very vulnerable position. Be respectful of your classmates when delivering feedback to them. Remember, feedback isn’t personal criticism, but sometimes can run quite negative; try not to take the feedback too personally. </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Students are going to have differing opinions on the things they playtest and that’s okay! Different players are going to enjoy different types of fun and different experiences.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140" name="Google Shape;140;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ctrTitle"/>
          </p:nvPr>
        </p:nvSpPr>
        <p:spPr>
          <a:xfrm>
            <a:off x="431250" y="2181919"/>
            <a:ext cx="8281500" cy="563700"/>
          </a:xfrm>
          <a:prstGeom prst="rect">
            <a:avLst/>
          </a:prstGeom>
          <a:noFill/>
          <a:ln>
            <a:noFill/>
          </a:ln>
        </p:spPr>
        <p:txBody>
          <a:bodyPr anchorCtr="0" anchor="t" bIns="0" lIns="0" spcFirstLastPara="1" rIns="0" wrap="square" tIns="9525">
            <a:spAutoFit/>
          </a:bodyPr>
          <a:lstStyle/>
          <a:p>
            <a:pPr indent="0" lvl="0" marL="12700" rtl="0" algn="ctr">
              <a:spcBef>
                <a:spcPts val="0"/>
              </a:spcBef>
              <a:spcAft>
                <a:spcPts val="0"/>
              </a:spcAft>
              <a:buClr>
                <a:schemeClr val="dk1"/>
              </a:buClr>
              <a:buSzPts val="1100"/>
              <a:buFont typeface="Arial"/>
              <a:buNone/>
            </a:pPr>
            <a:r>
              <a:rPr lang="en" sz="3600"/>
              <a:t>Playtest each other’s Game!</a:t>
            </a:r>
            <a:endParaRPr sz="3600"/>
          </a:p>
        </p:txBody>
      </p:sp>
      <p:sp>
        <p:nvSpPr>
          <p:cNvPr id="146" name="Google Shape;146;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Playtest Another Game</a:t>
            </a:r>
            <a:endParaRPr sz="3600"/>
          </a:p>
        </p:txBody>
      </p:sp>
      <p:sp>
        <p:nvSpPr>
          <p:cNvPr id="152" name="Google Shape;152;p27"/>
          <p:cNvSpPr txBox="1"/>
          <p:nvPr/>
        </p:nvSpPr>
        <p:spPr>
          <a:xfrm>
            <a:off x="410225" y="1171824"/>
            <a:ext cx="8320800" cy="3611400"/>
          </a:xfrm>
          <a:prstGeom prst="rect">
            <a:avLst/>
          </a:prstGeom>
          <a:noFill/>
          <a:ln>
            <a:noFill/>
          </a:ln>
        </p:spPr>
        <p:txBody>
          <a:bodyPr anchorCtr="0" anchor="t" bIns="0" lIns="0" spcFirstLastPara="1" rIns="0" wrap="square" tIns="9525">
            <a:spAutoFit/>
          </a:bodyPr>
          <a:lstStyle/>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Students playtest another group’s game and write test goals for their own game.</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Groups should write 3 points of feedback they want to collect from other students.</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EXAMPLES</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Validate that complexity of game is appropriately low.</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Test that there is sufficient depth after the halfway point of the game.</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Ensure that the game is delivering on the Fellowship type of fun. </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153" name="Google Shape;153;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Playtest Another Game</a:t>
            </a:r>
            <a:endParaRPr sz="3600"/>
          </a:p>
        </p:txBody>
      </p:sp>
      <p:sp>
        <p:nvSpPr>
          <p:cNvPr id="159" name="Google Shape;159;p28"/>
          <p:cNvSpPr txBox="1"/>
          <p:nvPr/>
        </p:nvSpPr>
        <p:spPr>
          <a:xfrm>
            <a:off x="410225" y="1171824"/>
            <a:ext cx="8320800" cy="3334500"/>
          </a:xfrm>
          <a:prstGeom prst="rect">
            <a:avLst/>
          </a:prstGeom>
          <a:noFill/>
          <a:ln>
            <a:noFill/>
          </a:ln>
        </p:spPr>
        <p:txBody>
          <a:bodyPr anchorCtr="0" anchor="t" bIns="0" lIns="0" spcFirstLastPara="1" rIns="0" wrap="square" tIns="9525">
            <a:spAutoFit/>
          </a:bodyPr>
          <a:lstStyle/>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Each group will designate one group representative to stay behind and send the rest of their students to a neighboring team to playtest their game. </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GROUP REPRESENTATIVE </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One student remains behind to take notes on the experience. They should provide the rules sheet to the visiting group and take notes (on things that are confusing, if the game breaks or if pacing is correct), but otherwise not give any help.</a:t>
            </a:r>
            <a:endParaRPr sz="1800">
              <a:solidFill>
                <a:srgbClr val="FFFFFF"/>
              </a:solidFill>
              <a:latin typeface="Lucida Sans"/>
              <a:ea typeface="Lucida Sans"/>
              <a:cs typeface="Lucida Sans"/>
              <a:sym typeface="Lucida Sans"/>
            </a:endParaRPr>
          </a:p>
          <a:p>
            <a:pPr indent="0" lvl="0" marL="9144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This will help illuminate where the rules sheet needs more or less clarification.</a:t>
            </a:r>
            <a:endParaRPr sz="1800">
              <a:solidFill>
                <a:srgbClr val="FFFFFF"/>
              </a:solidFill>
              <a:latin typeface="Lucida Sans"/>
              <a:ea typeface="Lucida Sans"/>
              <a:cs typeface="Lucida Sans"/>
              <a:sym typeface="Lucida Sans"/>
            </a:endParaRPr>
          </a:p>
        </p:txBody>
      </p:sp>
      <p:sp>
        <p:nvSpPr>
          <p:cNvPr id="160" name="Google Shape;160;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Playtest Another Game</a:t>
            </a:r>
            <a:endParaRPr sz="3600"/>
          </a:p>
        </p:txBody>
      </p:sp>
      <p:sp>
        <p:nvSpPr>
          <p:cNvPr id="166" name="Google Shape;166;p29"/>
          <p:cNvSpPr txBox="1"/>
          <p:nvPr/>
        </p:nvSpPr>
        <p:spPr>
          <a:xfrm>
            <a:off x="410225" y="1171824"/>
            <a:ext cx="8320800" cy="3611400"/>
          </a:xfrm>
          <a:prstGeom prst="rect">
            <a:avLst/>
          </a:prstGeom>
          <a:noFill/>
          <a:ln>
            <a:noFill/>
          </a:ln>
        </p:spPr>
        <p:txBody>
          <a:bodyPr anchorCtr="0" anchor="t" bIns="0" lIns="0" spcFirstLastPara="1" rIns="0" wrap="square" tIns="9525">
            <a:spAutoFit/>
          </a:bodyPr>
          <a:lstStyle/>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After the test, the group representative should interview their testers about their experience.</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GOOD QUESTIONS TO ASK:</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Did you understand what your goal or win condition was?</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Did you understand the mechanic?</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Was there anything that was unclear to begin with?</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Is there anything you’re still unclear about?</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Would you be interested in playing an improved version in the future?</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Is there anything you hated?</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Is there anything you really liked?</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If you could change one thing, what would it be?</a:t>
            </a:r>
            <a:endParaRPr sz="1800">
              <a:solidFill>
                <a:srgbClr val="FFFFFF"/>
              </a:solidFill>
              <a:latin typeface="Lucida Sans"/>
              <a:ea typeface="Lucida Sans"/>
              <a:cs typeface="Lucida Sans"/>
              <a:sym typeface="Lucida Sans"/>
            </a:endParaRPr>
          </a:p>
        </p:txBody>
      </p:sp>
      <p:sp>
        <p:nvSpPr>
          <p:cNvPr id="167" name="Google Shape;167;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ctrTitle"/>
          </p:nvPr>
        </p:nvSpPr>
        <p:spPr>
          <a:xfrm>
            <a:off x="431250" y="2181919"/>
            <a:ext cx="8281500" cy="563700"/>
          </a:xfrm>
          <a:prstGeom prst="rect">
            <a:avLst/>
          </a:prstGeom>
          <a:noFill/>
          <a:ln>
            <a:noFill/>
          </a:ln>
        </p:spPr>
        <p:txBody>
          <a:bodyPr anchorCtr="0" anchor="t" bIns="0" lIns="0" spcFirstLastPara="1" rIns="0" wrap="square" tIns="9525">
            <a:spAutoFit/>
          </a:bodyPr>
          <a:lstStyle/>
          <a:p>
            <a:pPr indent="0" lvl="0" marL="12700" rtl="0" algn="ctr">
              <a:spcBef>
                <a:spcPts val="0"/>
              </a:spcBef>
              <a:spcAft>
                <a:spcPts val="0"/>
              </a:spcAft>
              <a:buClr>
                <a:schemeClr val="dk1"/>
              </a:buClr>
              <a:buSzPts val="1100"/>
              <a:buFont typeface="Arial"/>
              <a:buNone/>
            </a:pPr>
            <a:r>
              <a:rPr lang="en" sz="3600"/>
              <a:t>Let’s make it Better!</a:t>
            </a:r>
            <a:endParaRPr sz="3600"/>
          </a:p>
        </p:txBody>
      </p:sp>
      <p:sp>
        <p:nvSpPr>
          <p:cNvPr id="173" name="Google Shape;173;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Post Playtest Iteration</a:t>
            </a:r>
            <a:endParaRPr sz="3600"/>
          </a:p>
        </p:txBody>
      </p:sp>
      <p:sp>
        <p:nvSpPr>
          <p:cNvPr id="179" name="Google Shape;179;p31"/>
          <p:cNvSpPr txBox="1"/>
          <p:nvPr/>
        </p:nvSpPr>
        <p:spPr>
          <a:xfrm>
            <a:off x="410225" y="1171824"/>
            <a:ext cx="8320800" cy="2503200"/>
          </a:xfrm>
          <a:prstGeom prst="rect">
            <a:avLst/>
          </a:prstGeom>
          <a:noFill/>
          <a:ln>
            <a:noFill/>
          </a:ln>
        </p:spPr>
        <p:txBody>
          <a:bodyPr anchorCtr="0" anchor="t" bIns="0" lIns="0" spcFirstLastPara="1" rIns="0" wrap="square" tIns="9525">
            <a:spAutoFit/>
          </a:bodyPr>
          <a:lstStyle/>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Students will take their learnings from the playtest and prioritize the things they can fix/improve.</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After giving and receiving feedback, students return to their original groups. </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Students should:</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Confirm assumptions that were validated.</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Create a list of things they can improve or want to change. </a:t>
            </a:r>
            <a:endParaRPr sz="1800">
              <a:solidFill>
                <a:srgbClr val="FFFFFF"/>
              </a:solidFill>
              <a:latin typeface="Lucida Sans"/>
              <a:ea typeface="Lucida Sans"/>
              <a:cs typeface="Lucida Sans"/>
              <a:sym typeface="Lucida Sans"/>
            </a:endParaRPr>
          </a:p>
        </p:txBody>
      </p:sp>
      <p:sp>
        <p:nvSpPr>
          <p:cNvPr id="180" name="Google Shape;180;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Post Playtest Iteration</a:t>
            </a:r>
            <a:endParaRPr sz="3600"/>
          </a:p>
        </p:txBody>
      </p:sp>
      <p:sp>
        <p:nvSpPr>
          <p:cNvPr id="186" name="Google Shape;186;p32"/>
          <p:cNvSpPr txBox="1"/>
          <p:nvPr/>
        </p:nvSpPr>
        <p:spPr>
          <a:xfrm>
            <a:off x="410225" y="1171824"/>
            <a:ext cx="8320800" cy="3611400"/>
          </a:xfrm>
          <a:prstGeom prst="rect">
            <a:avLst/>
          </a:prstGeom>
          <a:noFill/>
          <a:ln>
            <a:noFill/>
          </a:ln>
        </p:spPr>
        <p:txBody>
          <a:bodyPr anchorCtr="0" anchor="t" bIns="0" lIns="0" spcFirstLastPara="1" rIns="0" wrap="square" tIns="9525">
            <a:spAutoFit/>
          </a:bodyPr>
          <a:lstStyle/>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Prioritize the list of changes in order of most critical to change, to least critical.</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Prioritizing feedback is important, because time is limited in game development. Features that seem important to fix might need to be postponed or abandoned, simply because other fixes are higher priority.</a:t>
            </a:r>
            <a:endParaRPr sz="1800">
              <a:solidFill>
                <a:srgbClr val="FFFFFF"/>
              </a:solidFill>
              <a:latin typeface="Lucida Sans"/>
              <a:ea typeface="Lucida Sans"/>
              <a:cs typeface="Lucida Sans"/>
              <a:sym typeface="Lucida Sans"/>
            </a:endParaRPr>
          </a:p>
          <a:p>
            <a:pPr indent="0" lvl="0" marL="9144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1" marL="9144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Compare fixing an issue that prevents players from ending the game (critical), to an issue where the early portions of the game drag out too long (minor).</a:t>
            </a:r>
            <a:endParaRPr sz="1800">
              <a:solidFill>
                <a:srgbClr val="FFFFFF"/>
              </a:solidFill>
              <a:latin typeface="Lucida Sans"/>
              <a:ea typeface="Lucida Sans"/>
              <a:cs typeface="Lucida Sans"/>
              <a:sym typeface="Lucida Sans"/>
            </a:endParaRPr>
          </a:p>
          <a:p>
            <a:pPr indent="0" lvl="0" marL="9144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Groups delegate tasks to fix some of the issues in order of importance.</a:t>
            </a:r>
            <a:endParaRPr sz="1800">
              <a:solidFill>
                <a:srgbClr val="FFFFFF"/>
              </a:solidFill>
              <a:latin typeface="Lucida Sans"/>
              <a:ea typeface="Lucida Sans"/>
              <a:cs typeface="Lucida Sans"/>
              <a:sym typeface="Lucida Sans"/>
            </a:endParaRPr>
          </a:p>
        </p:txBody>
      </p:sp>
      <p:sp>
        <p:nvSpPr>
          <p:cNvPr id="187" name="Google Shape;187;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ctrTitle"/>
          </p:nvPr>
        </p:nvSpPr>
        <p:spPr>
          <a:xfrm>
            <a:off x="431250" y="2181919"/>
            <a:ext cx="8281500" cy="563700"/>
          </a:xfrm>
          <a:prstGeom prst="rect">
            <a:avLst/>
          </a:prstGeom>
          <a:noFill/>
          <a:ln>
            <a:noFill/>
          </a:ln>
        </p:spPr>
        <p:txBody>
          <a:bodyPr anchorCtr="0" anchor="t" bIns="0" lIns="0" spcFirstLastPara="1" rIns="0" wrap="square" tIns="9525">
            <a:spAutoFit/>
          </a:bodyPr>
          <a:lstStyle/>
          <a:p>
            <a:pPr indent="0" lvl="0" marL="12700" rtl="0" algn="ctr">
              <a:spcBef>
                <a:spcPts val="0"/>
              </a:spcBef>
              <a:spcAft>
                <a:spcPts val="0"/>
              </a:spcAft>
              <a:buClr>
                <a:schemeClr val="dk1"/>
              </a:buClr>
              <a:buSzPts val="1100"/>
              <a:buFont typeface="Arial"/>
              <a:buNone/>
            </a:pPr>
            <a:r>
              <a:rPr lang="en" sz="3600"/>
              <a:t>Finalize the Game!</a:t>
            </a:r>
            <a:endParaRPr sz="3600"/>
          </a:p>
        </p:txBody>
      </p:sp>
      <p:sp>
        <p:nvSpPr>
          <p:cNvPr id="193" name="Google Shape;193;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6" name="Google Shape;76;p16"/>
          <p:cNvSpPr txBox="1"/>
          <p:nvPr/>
        </p:nvSpPr>
        <p:spPr>
          <a:xfrm>
            <a:off x="431250" y="1440175"/>
            <a:ext cx="8281500" cy="17337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understand the importance of playtesting in board game design.</a:t>
            </a:r>
            <a:endParaRPr sz="16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learn how to provide effective feedback that is goal-centric and identifies problems and their causes.</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Students will differentiate between good feedback and bad feedback in the context of board game design.</a:t>
            </a:r>
            <a:endParaRPr sz="1600">
              <a:solidFill>
                <a:srgbClr val="FFFFFF"/>
              </a:solidFill>
              <a:latin typeface="Lucida Sans"/>
              <a:ea typeface="Lucida Sans"/>
              <a:cs typeface="Lucida Sans"/>
              <a:sym typeface="Lucida Sans"/>
            </a:endParaRPr>
          </a:p>
        </p:txBody>
      </p:sp>
      <p:sp>
        <p:nvSpPr>
          <p:cNvPr id="77" name="Google Shape;77;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Playtesting</a:t>
            </a:r>
            <a:endParaRPr sz="3600"/>
          </a:p>
        </p:txBody>
      </p:sp>
      <p:sp>
        <p:nvSpPr>
          <p:cNvPr id="83" name="Google Shape;83;p17"/>
          <p:cNvSpPr txBox="1"/>
          <p:nvPr/>
        </p:nvSpPr>
        <p:spPr>
          <a:xfrm>
            <a:off x="410225" y="1171824"/>
            <a:ext cx="8320800" cy="3057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main goals of playtesting are:</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To surface feedback on ways to make the game better in an honest and unbiased manner (identifying problems and opportunities).</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To capture a user’s reactions to your game; things that were confusing, unclear or make them happy/unhappy.</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To validate assumptions.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i="1"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i="1" lang="en" sz="1800">
                <a:solidFill>
                  <a:srgbClr val="FFFFFF"/>
                </a:solidFill>
                <a:latin typeface="Lucida Sans"/>
                <a:ea typeface="Lucida Sans"/>
                <a:cs typeface="Lucida Sans"/>
                <a:sym typeface="Lucida Sans"/>
              </a:rPr>
              <a:t>For example, a designer might say: “I think the cooperative elements in the game make players happy. Do they succeed at this in practice?</a:t>
            </a:r>
            <a:endParaRPr i="1"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GOOD FEEDBACK</a:t>
            </a:r>
            <a:endParaRPr sz="3600"/>
          </a:p>
        </p:txBody>
      </p:sp>
      <p:sp>
        <p:nvSpPr>
          <p:cNvPr id="90" name="Google Shape;90;p18"/>
          <p:cNvSpPr txBox="1"/>
          <p:nvPr/>
        </p:nvSpPr>
        <p:spPr>
          <a:xfrm>
            <a:off x="410225" y="1171824"/>
            <a:ext cx="8320800" cy="2780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b="1" lang="en" sz="1800">
                <a:solidFill>
                  <a:srgbClr val="FFFFFF"/>
                </a:solidFill>
                <a:latin typeface="Lucida Sans"/>
                <a:ea typeface="Lucida Sans"/>
                <a:cs typeface="Lucida Sans"/>
                <a:sym typeface="Lucida Sans"/>
              </a:rPr>
              <a:t>Is goal centric.</a:t>
            </a:r>
            <a:endParaRPr b="1"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E.g., You were trying to make a challenging experience, but it was not challenging.</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Help the designer to validate their goals and challenge their goals, rather than challenging the specific implementation.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specific implementation is commonly not the best representation of the goal they were trying to meet. </a:t>
            </a:r>
            <a:endParaRPr sz="1800">
              <a:solidFill>
                <a:srgbClr val="FFFFFF"/>
              </a:solidFill>
              <a:latin typeface="Lucida Sans"/>
              <a:ea typeface="Lucida Sans"/>
              <a:cs typeface="Lucida Sans"/>
              <a:sym typeface="Lucida Sans"/>
            </a:endParaRPr>
          </a:p>
        </p:txBody>
      </p:sp>
      <p:sp>
        <p:nvSpPr>
          <p:cNvPr id="91" name="Google Shape;91;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GOOD FEEDBACK</a:t>
            </a:r>
            <a:endParaRPr sz="3600"/>
          </a:p>
        </p:txBody>
      </p:sp>
      <p:sp>
        <p:nvSpPr>
          <p:cNvPr id="97" name="Google Shape;97;p19"/>
          <p:cNvSpPr txBox="1"/>
          <p:nvPr/>
        </p:nvSpPr>
        <p:spPr>
          <a:xfrm>
            <a:off x="410225" y="1171824"/>
            <a:ext cx="83208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b="1" lang="en" sz="1800">
                <a:solidFill>
                  <a:srgbClr val="FFFFFF"/>
                </a:solidFill>
                <a:latin typeface="Lucida Sans"/>
                <a:ea typeface="Lucida Sans"/>
                <a:cs typeface="Lucida Sans"/>
                <a:sym typeface="Lucida Sans"/>
              </a:rPr>
              <a:t>Clearly identifies problems and why they were problems (E.g., I experienced X and it did not match my expectations because Y). </a:t>
            </a:r>
            <a:endParaRPr b="1" sz="1800">
              <a:solidFill>
                <a:srgbClr val="FFFFFF"/>
              </a:solidFill>
              <a:latin typeface="Lucida Sans"/>
              <a:ea typeface="Lucida Sans"/>
              <a:cs typeface="Lucida Sans"/>
              <a:sym typeface="Lucida Sans"/>
            </a:endParaRPr>
          </a:p>
        </p:txBody>
      </p:sp>
      <p:sp>
        <p:nvSpPr>
          <p:cNvPr id="98" name="Google Shape;98;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GOOD FEEDBACK</a:t>
            </a:r>
            <a:endParaRPr sz="3600"/>
          </a:p>
        </p:txBody>
      </p:sp>
      <p:sp>
        <p:nvSpPr>
          <p:cNvPr id="104" name="Google Shape;104;p20"/>
          <p:cNvSpPr txBox="1"/>
          <p:nvPr/>
        </p:nvSpPr>
        <p:spPr>
          <a:xfrm>
            <a:off x="410225" y="1171824"/>
            <a:ext cx="8320800" cy="2780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b="1" lang="en" sz="1800">
                <a:solidFill>
                  <a:srgbClr val="FFFFFF"/>
                </a:solidFill>
                <a:latin typeface="Lucida Sans"/>
                <a:ea typeface="Lucida Sans"/>
                <a:cs typeface="Lucida Sans"/>
                <a:sym typeface="Lucida Sans"/>
              </a:rPr>
              <a:t>Is actionable, specific, and values/goals based.</a:t>
            </a:r>
            <a:endParaRPr b="1"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“This could be better” is neither actionable, nor specific.</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By contrast, “X content piece has Y clearly actionable problem, which does not align with Z core value” clearly describes a specific and actionable problem and ties it to an overall goal or value that the designer is attempting to achieve.</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Values or goals in this context will typically be associated with “target audience,” “types of fun,” “game feeling,” etc. </a:t>
            </a:r>
            <a:endParaRPr sz="1800">
              <a:solidFill>
                <a:srgbClr val="FFFFFF"/>
              </a:solidFill>
              <a:latin typeface="Lucida Sans"/>
              <a:ea typeface="Lucida Sans"/>
              <a:cs typeface="Lucida Sans"/>
              <a:sym typeface="Lucida Sans"/>
            </a:endParaRPr>
          </a:p>
        </p:txBody>
      </p:sp>
      <p:sp>
        <p:nvSpPr>
          <p:cNvPr id="105" name="Google Shape;105;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BAD FEEDBACK</a:t>
            </a:r>
            <a:endParaRPr sz="3600"/>
          </a:p>
        </p:txBody>
      </p:sp>
      <p:sp>
        <p:nvSpPr>
          <p:cNvPr id="111" name="Google Shape;111;p21"/>
          <p:cNvSpPr txBox="1"/>
          <p:nvPr/>
        </p:nvSpPr>
        <p:spPr>
          <a:xfrm>
            <a:off x="410225" y="1171824"/>
            <a:ext cx="83208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b="1" lang="en" sz="1800">
                <a:solidFill>
                  <a:srgbClr val="FFFFFF"/>
                </a:solidFill>
                <a:latin typeface="Lucida Sans"/>
                <a:ea typeface="Lucida Sans"/>
                <a:cs typeface="Lucida Sans"/>
                <a:sym typeface="Lucida Sans"/>
              </a:rPr>
              <a:t>I didn’t like this.</a:t>
            </a:r>
            <a:endParaRPr b="1"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b="1"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Missing the why. </a:t>
            </a:r>
            <a:endParaRPr sz="1800">
              <a:solidFill>
                <a:srgbClr val="FFFFFF"/>
              </a:solidFill>
              <a:latin typeface="Lucida Sans"/>
              <a:ea typeface="Lucida Sans"/>
              <a:cs typeface="Lucida Sans"/>
              <a:sym typeface="Lucida Sans"/>
            </a:endParaRPr>
          </a:p>
        </p:txBody>
      </p:sp>
      <p:sp>
        <p:nvSpPr>
          <p:cNvPr id="112" name="Google Shape;112;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BAD FEEDBACK</a:t>
            </a:r>
            <a:endParaRPr sz="3600"/>
          </a:p>
        </p:txBody>
      </p:sp>
      <p:sp>
        <p:nvSpPr>
          <p:cNvPr id="118" name="Google Shape;118;p22"/>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b="1" lang="en" sz="1800">
                <a:solidFill>
                  <a:srgbClr val="FFFFFF"/>
                </a:solidFill>
                <a:latin typeface="Lucida Sans"/>
                <a:ea typeface="Lucida Sans"/>
                <a:cs typeface="Lucida Sans"/>
                <a:sym typeface="Lucida Sans"/>
              </a:rPr>
              <a:t>You should do this.</a:t>
            </a:r>
            <a:endParaRPr b="1"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There are many ways to solve a problem, not just one; especially in game design.</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i="1" lang="en" sz="1800">
                <a:solidFill>
                  <a:srgbClr val="FFFFFF"/>
                </a:solidFill>
                <a:latin typeface="Lucida Sans"/>
                <a:ea typeface="Lucida Sans"/>
                <a:cs typeface="Lucida Sans"/>
                <a:sym typeface="Lucida Sans"/>
              </a:rPr>
              <a:t>Better: I think this is a problem and here is an EXAMPLE solution.</a:t>
            </a:r>
            <a:endParaRPr b="1" i="1" sz="1800">
              <a:solidFill>
                <a:srgbClr val="FFFFFF"/>
              </a:solidFill>
              <a:latin typeface="Lucida Sans"/>
              <a:ea typeface="Lucida Sans"/>
              <a:cs typeface="Lucida Sans"/>
              <a:sym typeface="Lucida Sans"/>
            </a:endParaRPr>
          </a:p>
        </p:txBody>
      </p:sp>
      <p:sp>
        <p:nvSpPr>
          <p:cNvPr id="119" name="Google Shape;119;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BAD FEEDBACK</a:t>
            </a:r>
            <a:endParaRPr sz="3600"/>
          </a:p>
        </p:txBody>
      </p:sp>
      <p:sp>
        <p:nvSpPr>
          <p:cNvPr id="125" name="Google Shape;125;p23"/>
          <p:cNvSpPr txBox="1"/>
          <p:nvPr/>
        </p:nvSpPr>
        <p:spPr>
          <a:xfrm>
            <a:off x="410225" y="1171824"/>
            <a:ext cx="8320800" cy="2503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b="1" lang="en" sz="1800">
                <a:solidFill>
                  <a:srgbClr val="FFFFFF"/>
                </a:solidFill>
                <a:latin typeface="Lucida Sans"/>
                <a:ea typeface="Lucida Sans"/>
                <a:cs typeface="Lucida Sans"/>
                <a:sym typeface="Lucida Sans"/>
              </a:rPr>
              <a:t>Personal attacks and generalizing.</a:t>
            </a:r>
            <a:endParaRPr b="1"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“You always make the player feel stupid when they mess up.”</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It is easy for feedback to be perceived as a personal attack. Better feedback will leave the designer out of it and critique the design instead.</a:t>
            </a:r>
            <a:endParaRPr sz="18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i="1" lang="en" sz="1800">
                <a:solidFill>
                  <a:srgbClr val="FFFFFF"/>
                </a:solidFill>
                <a:latin typeface="Lucida Sans"/>
                <a:ea typeface="Lucida Sans"/>
                <a:cs typeface="Lucida Sans"/>
                <a:sym typeface="Lucida Sans"/>
              </a:rPr>
              <a:t>Better: “Players tend to feel stupid when they mess up their character combos.”</a:t>
            </a:r>
            <a:endParaRPr i="1" sz="1800">
              <a:solidFill>
                <a:srgbClr val="FFFFFF"/>
              </a:solidFill>
              <a:latin typeface="Lucida Sans"/>
              <a:ea typeface="Lucida Sans"/>
              <a:cs typeface="Lucida Sans"/>
              <a:sym typeface="Lucida Sans"/>
            </a:endParaRPr>
          </a:p>
        </p:txBody>
      </p:sp>
      <p:sp>
        <p:nvSpPr>
          <p:cNvPr id="126" name="Google Shape;126;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