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e3d969e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8e3d969e70_0_5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e3d969e7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8e3d969e70_0_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e3d969e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8e3d969e70_0_7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e3d969e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8e3d969e70_0_8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e3d969e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8e3d969e70_0_9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e3d969e7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8e3d969e70_0_10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e3d969e7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8e3d969e70_0_1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e3d969e7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8e3d969e70_0_1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e3d969e7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8e3d969e70_0_12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e3d969e7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8e3d969e70_0_13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e3d969e7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8e3d969e70_0_14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e3d969e7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8e3d969e70_0_1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e3d969e7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8e3d969e70_0_1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e3d969e7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8e3d969e70_0_1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e3d969e7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8e3d969e70_0_17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c51baec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c51baec8_0_8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e3d969e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8e3d969e70_0_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e3d969e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8e3d969e70_0_1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e3d969e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8e3d969e70_0_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e3d969e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8e3d969e70_0_3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e3d969e7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8e3d969e70_0_4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e3d969e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8e3d969e70_0_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instructables.com/Paper-Football-2/"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Goals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Goals</a:t>
            </a:r>
            <a:endParaRPr sz="4800"/>
          </a:p>
        </p:txBody>
      </p:sp>
      <p:sp>
        <p:nvSpPr>
          <p:cNvPr id="136" name="Google Shape;136;p24"/>
          <p:cNvSpPr txBox="1"/>
          <p:nvPr/>
        </p:nvSpPr>
        <p:spPr>
          <a:xfrm>
            <a:off x="429875" y="1330650"/>
            <a:ext cx="8281500" cy="3457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Get the most points in 5 minutes.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Score a point.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Have the second most points after 5 minutes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If you are 2nd, try to prevent players lower than you from scoring points. If you are lower than 2nd, try to score more points to catch up.</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Score against each player once.</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Score against a player.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If a player is scored against, they are out. Last player standing wins.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Determine who will be best to knock out, depending on who has “won” the most goals or who has their turn next.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37" name="Google Shape;137;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The Champion</a:t>
            </a:r>
            <a:endParaRPr sz="4800"/>
          </a:p>
        </p:txBody>
      </p:sp>
      <p:sp>
        <p:nvSpPr>
          <p:cNvPr id="143" name="Google Shape;143;p25"/>
          <p:cNvSpPr txBox="1"/>
          <p:nvPr/>
        </p:nvSpPr>
        <p:spPr>
          <a:xfrm>
            <a:off x="429875" y="1330650"/>
            <a:ext cx="8281500" cy="502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player who completes the most goals is the champion.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44" name="Google Shape;144;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What is Pacing?</a:t>
            </a:r>
            <a:endParaRPr sz="4800"/>
          </a:p>
        </p:txBody>
      </p:sp>
      <p:sp>
        <p:nvSpPr>
          <p:cNvPr id="150" name="Google Shape;150;p26"/>
          <p:cNvSpPr txBox="1"/>
          <p:nvPr/>
        </p:nvSpPr>
        <p:spPr>
          <a:xfrm>
            <a:off x="429875" y="1330650"/>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 game’s pacing is accomplished by having clear goals and subgoals throughout to provide peaks and troughs of player engagement.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 player should have a mixture of short-term and long-term goals. Think of pacing these goals as moment-to-moment, game-to-game, session-to-session, month-to month, etc. At each point in time, the game experience should be designed so that the player has a goal in mind.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51" name="Google Shape;151;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Pacing</a:t>
            </a:r>
            <a:endParaRPr sz="4800"/>
          </a:p>
        </p:txBody>
      </p:sp>
      <p:sp>
        <p:nvSpPr>
          <p:cNvPr id="157" name="Google Shape;157;p27"/>
          <p:cNvSpPr txBox="1"/>
          <p:nvPr/>
        </p:nvSpPr>
        <p:spPr>
          <a:xfrm>
            <a:off x="429875" y="1330650"/>
            <a:ext cx="8281500" cy="29649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Some players are intrinsically motivated and able to create their own goals, but some are not. In order to serve non-intrinsically motivated players, providing extrinsic motivation, such as meta-game progression systems (ways to progress outside of the core game experience) can achieve these longer term engagement loops (session-to session or month-to-month).</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For example, in basketball a moment-to-moment goal is to score a point on your possession. A short-term goal is to score more points in the quarter than the opponent. A medium-term goal is to win the game. A long-term goal is to win the season (metagame progression; progression external to the actual game experience).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58" name="Google Shape;158;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Pacing</a:t>
            </a:r>
            <a:endParaRPr sz="4800"/>
          </a:p>
        </p:txBody>
      </p:sp>
      <p:sp>
        <p:nvSpPr>
          <p:cNvPr id="164" name="Google Shape;164;p28"/>
          <p:cNvSpPr txBox="1"/>
          <p:nvPr/>
        </p:nvSpPr>
        <p:spPr>
          <a:xfrm>
            <a:off x="429875" y="1330650"/>
            <a:ext cx="8281500" cy="27186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 game experience should seek to align a player’s goal with an appropriate reward. Good goals allow players to recognize them immediately (E.g., I’m meant to explore area A), while bad goals tend to produce undesirable behavior (I.e., anti-patterns) or simply result in a player being unsure what to do.</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Anti-patterns are design choices that tend to be holistically negative, such as inducing analysis paralysis (too many choices for the player to make a decision), unclear optimization, fun failing to exceed anti-fun (especially for other players in the game), false choices, expectation breaking, etc.</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65" name="Google Shape;165;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Creating New Goals</a:t>
            </a:r>
            <a:endParaRPr sz="4800"/>
          </a:p>
        </p:txBody>
      </p:sp>
      <p:sp>
        <p:nvSpPr>
          <p:cNvPr id="171" name="Google Shape;171;p29"/>
          <p:cNvSpPr txBox="1"/>
          <p:nvPr/>
        </p:nvSpPr>
        <p:spPr>
          <a:xfrm>
            <a:off x="429875" y="1330650"/>
            <a:ext cx="82815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each design two new goal cards (they shouldn’t be similar to any goal cards they’ve played).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Make simple goals with good decision-making.</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about working backwards to help them think more abstractly about how to create good decision-making from the beginning.</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72" name="Google Shape;172;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Working Backward</a:t>
            </a:r>
            <a:endParaRPr sz="4800"/>
          </a:p>
        </p:txBody>
      </p:sp>
      <p:sp>
        <p:nvSpPr>
          <p:cNvPr id="178" name="Google Shape;178;p30"/>
          <p:cNvSpPr txBox="1"/>
          <p:nvPr/>
        </p:nvSpPr>
        <p:spPr>
          <a:xfrm>
            <a:off x="429875" y="1330650"/>
            <a:ext cx="8281500" cy="22260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What makes their turn at the game interesting (E.g., good decision-making) and then work backwards from there.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lang="en" sz="1600">
                <a:solidFill>
                  <a:srgbClr val="FFFFFF"/>
                </a:solidFill>
                <a:latin typeface="Lucida Sans"/>
                <a:ea typeface="Lucida Sans"/>
                <a:cs typeface="Lucida Sans"/>
                <a:sym typeface="Lucida Sans"/>
              </a:rPr>
              <a:t>E.g., An interesting turn is when a player’s decision has an impact on another player’s decision.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lang="en" sz="1600">
                <a:solidFill>
                  <a:srgbClr val="FFFFFF"/>
                </a:solidFill>
                <a:latin typeface="Lucida Sans"/>
                <a:ea typeface="Lucida Sans"/>
                <a:cs typeface="Lucida Sans"/>
                <a:sym typeface="Lucida Sans"/>
              </a:rPr>
              <a:t>E.g., An interesting turn is when a player’s decision impacts their future turns.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79" name="Google Shape;179;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Working Backward</a:t>
            </a:r>
            <a:endParaRPr sz="4800"/>
          </a:p>
        </p:txBody>
      </p:sp>
      <p:sp>
        <p:nvSpPr>
          <p:cNvPr id="185" name="Google Shape;185;p31"/>
          <p:cNvSpPr txBox="1"/>
          <p:nvPr/>
        </p:nvSpPr>
        <p:spPr>
          <a:xfrm>
            <a:off x="429875" y="1330650"/>
            <a:ext cx="8281500" cy="29649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Start with what they want their designs to achieve, they’ll find it easier to land on a good goal.</a:t>
            </a:r>
            <a:endParaRPr sz="16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Stuck in “analysis paralysis” (find it difficult to think abstractly or can’t come up with a good idea)? </a:t>
            </a:r>
            <a:endParaRPr sz="16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1" marL="13716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Take inspiration from some of the existing cards.</a:t>
            </a:r>
            <a:endParaRPr sz="16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How do we alter how players normally think about their turns or other players in the game?</a:t>
            </a:r>
            <a:r>
              <a:rPr lang="en" sz="1600">
                <a:solidFill>
                  <a:srgbClr val="FFFFFF"/>
                </a:solidFill>
                <a:latin typeface="Lucida Sans"/>
                <a:ea typeface="Lucida Sans"/>
                <a:cs typeface="Lucida Sans"/>
                <a:sym typeface="Lucida Sans"/>
              </a:rPr>
              <a: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86" name="Google Shape;186;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Example Goals</a:t>
            </a:r>
            <a:endParaRPr sz="4800"/>
          </a:p>
        </p:txBody>
      </p:sp>
      <p:sp>
        <p:nvSpPr>
          <p:cNvPr id="192" name="Google Shape;192;p32"/>
          <p:cNvSpPr txBox="1"/>
          <p:nvPr/>
        </p:nvSpPr>
        <p:spPr>
          <a:xfrm>
            <a:off x="429875" y="1330650"/>
            <a:ext cx="8281500" cy="3211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Make players think differently about other players:</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a:t>
            </a:r>
            <a:endParaRPr sz="1600">
              <a:solidFill>
                <a:srgbClr val="FFFFFF"/>
              </a:solidFill>
              <a:latin typeface="Lucida Sans"/>
              <a:ea typeface="Lucida Sans"/>
              <a:cs typeface="Lucida Sans"/>
              <a:sym typeface="Lucida Sans"/>
            </a:endParaRPr>
          </a:p>
          <a:p>
            <a:pPr indent="-330200" lvl="2" marL="13716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Score against the player who has the football that is 1 number higher than yours. For this game the number 1 will be “higher” than the number 4.</a:t>
            </a:r>
            <a:endParaRPr sz="16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a:t>
            </a:r>
            <a:endParaRPr sz="1600">
              <a:solidFill>
                <a:srgbClr val="FFFFFF"/>
              </a:solidFill>
              <a:latin typeface="Lucida Sans"/>
              <a:ea typeface="Lucida Sans"/>
              <a:cs typeface="Lucida Sans"/>
              <a:sym typeface="Lucida Sans"/>
            </a:endParaRPr>
          </a:p>
          <a:p>
            <a:pPr indent="-330200" lvl="2" marL="13716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Try to stay away from the person who is 1 lower than you.</a:t>
            </a:r>
            <a:endParaRPr sz="1600">
              <a:solidFill>
                <a:srgbClr val="FFFFFF"/>
              </a:solidFill>
              <a:latin typeface="Lucida Sans"/>
              <a:ea typeface="Lucida Sans"/>
              <a:cs typeface="Lucida Sans"/>
              <a:sym typeface="Lucida Sans"/>
            </a:endParaRPr>
          </a:p>
          <a:p>
            <a:pPr indent="-330200" lvl="2" marL="13716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Try to position in a way to have a good shot against the person 1 higher than you.</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93" name="Google Shape;193;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Example Goals</a:t>
            </a:r>
            <a:endParaRPr sz="4800"/>
          </a:p>
        </p:txBody>
      </p:sp>
      <p:sp>
        <p:nvSpPr>
          <p:cNvPr id="199" name="Google Shape;199;p33"/>
          <p:cNvSpPr txBox="1"/>
          <p:nvPr/>
        </p:nvSpPr>
        <p:spPr>
          <a:xfrm>
            <a:off x="429875" y="1330650"/>
            <a:ext cx="82815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Make players think differently about how they use their turns: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Score twice in one turn.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Score once.</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Plan how you will position your football after scoring to score again.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Hit any player’s football, then score against a different player on the next movement. Players will have to think differently about how they set up scoring opportunities.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Score against a player. Score against another player.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 Hit each other player’s football once. Players will need to plan their turns cleverly. This goal may be too difficult!</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Subgoal: Hit a football.</a:t>
            </a:r>
            <a:endParaRPr sz="1600">
              <a:solidFill>
                <a:srgbClr val="FFFFFF"/>
              </a:solidFill>
              <a:latin typeface="Lucida Sans"/>
              <a:ea typeface="Lucida Sans"/>
              <a:cs typeface="Lucida Sans"/>
              <a:sym typeface="Lucida Sans"/>
            </a:endParaRPr>
          </a:p>
        </p:txBody>
      </p:sp>
      <p:sp>
        <p:nvSpPr>
          <p:cNvPr id="200" name="Google Shape;200;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Clear and intuitive goals let players know what they’re trying to achieve at any given moment and gives meaning to their actions.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Good goal and subgoal structure gives a game pacing that prevents a player from becoming bored or overwhelmed.</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Good goals create gameplay and are clear and intuitive, while bad goals create undesirable behavior.</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Example Goals</a:t>
            </a:r>
            <a:endParaRPr sz="4800"/>
          </a:p>
        </p:txBody>
      </p:sp>
      <p:sp>
        <p:nvSpPr>
          <p:cNvPr id="206" name="Google Shape;206;p34"/>
          <p:cNvSpPr txBox="1"/>
          <p:nvPr/>
        </p:nvSpPr>
        <p:spPr>
          <a:xfrm>
            <a:off x="429875" y="1330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Pick one of your two choices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Share your chosen rule with the rest of your group.</a:t>
            </a:r>
            <a:endParaRPr sz="1600">
              <a:solidFill>
                <a:srgbClr val="FFFFFF"/>
              </a:solidFill>
              <a:latin typeface="Lucida Sans"/>
              <a:ea typeface="Lucida Sans"/>
              <a:cs typeface="Lucida Sans"/>
              <a:sym typeface="Lucida Sans"/>
            </a:endParaRPr>
          </a:p>
        </p:txBody>
      </p:sp>
      <p:sp>
        <p:nvSpPr>
          <p:cNvPr id="207" name="Google Shape;207;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Playtest!</a:t>
            </a:r>
            <a:endParaRPr sz="4800"/>
          </a:p>
        </p:txBody>
      </p:sp>
      <p:sp>
        <p:nvSpPr>
          <p:cNvPr id="213" name="Google Shape;213;p35"/>
          <p:cNvSpPr txBox="1"/>
          <p:nvPr/>
        </p:nvSpPr>
        <p:spPr>
          <a:xfrm>
            <a:off x="429875" y="1330650"/>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playtest with the new goal as per the previous lesson.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Each student should be able to play a round with the goal they designed.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This means you should play a minimum of 4 rounds!</a:t>
            </a:r>
            <a:endParaRPr sz="1600">
              <a:solidFill>
                <a:srgbClr val="FFFFFF"/>
              </a:solidFill>
              <a:latin typeface="Lucida Sans"/>
              <a:ea typeface="Lucida Sans"/>
              <a:cs typeface="Lucida Sans"/>
              <a:sym typeface="Lucida Sans"/>
            </a:endParaRPr>
          </a:p>
        </p:txBody>
      </p:sp>
      <p:sp>
        <p:nvSpPr>
          <p:cNvPr id="214" name="Google Shape;214;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How do we Evaluate Design?</a:t>
            </a:r>
            <a:endParaRPr sz="3600"/>
          </a:p>
        </p:txBody>
      </p:sp>
      <p:sp>
        <p:nvSpPr>
          <p:cNvPr id="220" name="Google Shape;220;p36"/>
          <p:cNvSpPr txBox="1"/>
          <p:nvPr/>
        </p:nvSpPr>
        <p:spPr>
          <a:xfrm>
            <a:off x="429875" y="1330650"/>
            <a:ext cx="8281500" cy="3457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Innovation</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Is the card unique? Would this delight a player?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Depth (Gameplay)</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Does the goal have good gameplay?</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Does it promote strong decision-making? Can it cause players to consider their decisions with respect to other players?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Complexity</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Is the goal simple and does it have gameplay depth (many situations can arise)?</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Ideally, a goal should be as simple as possible, while being as deep as possible.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21" name="Google Shape;221;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How do we Evaluate Design?</a:t>
            </a:r>
            <a:endParaRPr sz="3600"/>
          </a:p>
        </p:txBody>
      </p:sp>
      <p:sp>
        <p:nvSpPr>
          <p:cNvPr id="227" name="Google Shape;227;p37"/>
          <p:cNvSpPr txBox="1"/>
          <p:nvPr/>
        </p:nvSpPr>
        <p:spPr>
          <a:xfrm>
            <a:off x="429875" y="1330650"/>
            <a:ext cx="8281500" cy="3457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Cohesion (Not relevant for this specific activity)</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How well do the thematic, narrative, type of fun, and mechanics work together to produce a high quality design?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Satisfaction</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Was the goal fun? The goal may have good depth, but sometimes not be fun (especially if it’s complex). Did it result in actions that were satisfying?</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What kinds of fun did the card appeal to? Goals that explicitly target certain types of fun are likely to produce high satisfaction for players who like that kind of fun. A goal which encourages players to plan their turn, such as “gain a point by touching each other player’s football once,” may be particularly resonant with a player who enjoys the “challenge” type of fun.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28" name="Google Shape;228;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ctrTitle"/>
          </p:nvPr>
        </p:nvSpPr>
        <p:spPr>
          <a:xfrm>
            <a:off x="429875" y="160694"/>
            <a:ext cx="8281500" cy="1117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Evaluate your Improved Version of the Game</a:t>
            </a:r>
            <a:endParaRPr sz="3600"/>
          </a:p>
        </p:txBody>
      </p:sp>
      <p:sp>
        <p:nvSpPr>
          <p:cNvPr id="234" name="Google Shape;234;p38"/>
          <p:cNvSpPr txBox="1"/>
          <p:nvPr/>
        </p:nvSpPr>
        <p:spPr>
          <a:xfrm>
            <a:off x="429875" y="1330650"/>
            <a:ext cx="82815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evaluate whether the goal they chose was well designed and state reasons why/why not.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rate the quality of each of their designs using the new framework (1-5 rating with reasoning).</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are allowed to make amendments to their goal (including re-designing it) after they’ve been exposed to the new criteria.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35" name="Google Shape;235;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Setup the Game</a:t>
            </a:r>
            <a:endParaRPr sz="4800"/>
          </a:p>
        </p:txBody>
      </p:sp>
      <p:sp>
        <p:nvSpPr>
          <p:cNvPr id="83" name="Google Shape;83;p17"/>
          <p:cNvSpPr txBox="1"/>
          <p:nvPr/>
        </p:nvSpPr>
        <p:spPr>
          <a:xfrm>
            <a:off x="429875" y="991900"/>
            <a:ext cx="8281500" cy="14874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Split up into groups of four!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You will need to create 4 paper footballs and 4 paper goals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Setup the board to look like the following:</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rotWithShape="1">
          <a:blip r:embed="rId3">
            <a:alphaModFix/>
          </a:blip>
          <a:srcRect b="0" l="0" r="0" t="0"/>
          <a:stretch/>
        </p:blipFill>
        <p:spPr>
          <a:xfrm>
            <a:off x="2649575" y="2390450"/>
            <a:ext cx="3844850" cy="257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Create 4 paper footballs. </a:t>
            </a:r>
            <a:endParaRPr sz="4800"/>
          </a:p>
        </p:txBody>
      </p:sp>
      <p:sp>
        <p:nvSpPr>
          <p:cNvPr id="91" name="Google Shape;91;p18"/>
          <p:cNvSpPr txBox="1"/>
          <p:nvPr/>
        </p:nvSpPr>
        <p:spPr>
          <a:xfrm>
            <a:off x="429875" y="991900"/>
            <a:ext cx="8281500" cy="14874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Requires 4 sheets of A4 or letter paper and the following instructions: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u="sng">
                <a:solidFill>
                  <a:schemeClr val="hlink"/>
                </a:solidFill>
                <a:latin typeface="Lucida Sans"/>
                <a:ea typeface="Lucida Sans"/>
                <a:cs typeface="Lucida Sans"/>
                <a:sym typeface="Lucida Sans"/>
                <a:hlinkClick r:id="rId3"/>
              </a:rPr>
              <a:t>https://www.instructables.com/Paper-Football-2/</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Each football requires one sheet of paper.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rotWithShape="1">
          <a:blip r:embed="rId4">
            <a:alphaModFix/>
          </a:blip>
          <a:srcRect b="0" l="0" r="0" t="0"/>
          <a:stretch/>
        </p:blipFill>
        <p:spPr>
          <a:xfrm>
            <a:off x="2649575" y="2390450"/>
            <a:ext cx="3844850" cy="257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Decorate each paper football</a:t>
            </a:r>
            <a:r>
              <a:rPr lang="en" sz="3600"/>
              <a:t> </a:t>
            </a:r>
            <a:endParaRPr sz="3600"/>
          </a:p>
        </p:txBody>
      </p:sp>
      <p:sp>
        <p:nvSpPr>
          <p:cNvPr id="99" name="Google Shape;99;p19"/>
          <p:cNvSpPr txBox="1"/>
          <p:nvPr/>
        </p:nvSpPr>
        <p:spPr>
          <a:xfrm>
            <a:off x="429875" y="99190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Footballs should have an identifying number (and, optionally, a color) corresponding to a player.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00" name="Google Shape;100;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1" name="Google Shape;101;p19"/>
          <p:cNvPicPr preferRelativeResize="0"/>
          <p:nvPr/>
        </p:nvPicPr>
        <p:blipFill rotWithShape="1">
          <a:blip r:embed="rId3">
            <a:alphaModFix/>
          </a:blip>
          <a:srcRect b="0" l="0" r="0" t="0"/>
          <a:stretch/>
        </p:blipFill>
        <p:spPr>
          <a:xfrm>
            <a:off x="3529000" y="2358963"/>
            <a:ext cx="20859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Create the Goals</a:t>
            </a:r>
            <a:endParaRPr sz="3600"/>
          </a:p>
        </p:txBody>
      </p:sp>
      <p:sp>
        <p:nvSpPr>
          <p:cNvPr id="107" name="Google Shape;107;p20"/>
          <p:cNvSpPr txBox="1"/>
          <p:nvPr/>
        </p:nvSpPr>
        <p:spPr>
          <a:xfrm>
            <a:off x="429875" y="991900"/>
            <a:ext cx="8281500" cy="502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Create 4 paper goals and tape them to the table.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9" name="Google Shape;109;p20"/>
          <p:cNvPicPr preferRelativeResize="0"/>
          <p:nvPr/>
        </p:nvPicPr>
        <p:blipFill rotWithShape="1">
          <a:blip r:embed="rId3">
            <a:alphaModFix/>
          </a:blip>
          <a:srcRect b="0" l="0" r="0" t="0"/>
          <a:stretch/>
        </p:blipFill>
        <p:spPr>
          <a:xfrm>
            <a:off x="2649575" y="1824175"/>
            <a:ext cx="3844850" cy="257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Goals and Subgoals</a:t>
            </a:r>
            <a:endParaRPr sz="3600"/>
          </a:p>
        </p:txBody>
      </p:sp>
      <p:sp>
        <p:nvSpPr>
          <p:cNvPr id="115" name="Google Shape;115;p21"/>
          <p:cNvSpPr txBox="1"/>
          <p:nvPr/>
        </p:nvSpPr>
        <p:spPr>
          <a:xfrm>
            <a:off x="429875" y="991900"/>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In this activity, the game’s rules are constant, but the goal of the game changes. Students will experience how this fundamentally changes the game. Students learn the difference between good and bad goals and what makes goals (and layout of goals within a game) good and bad.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16" name="Google Shape;116;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Game Rules</a:t>
            </a:r>
            <a:endParaRPr sz="3600"/>
          </a:p>
        </p:txBody>
      </p:sp>
      <p:sp>
        <p:nvSpPr>
          <p:cNvPr id="122" name="Google Shape;122;p22"/>
          <p:cNvSpPr txBox="1"/>
          <p:nvPr/>
        </p:nvSpPr>
        <p:spPr>
          <a:xfrm>
            <a:off x="429875" y="991900"/>
            <a:ext cx="8281500" cy="3888600"/>
          </a:xfrm>
          <a:prstGeom prst="rect">
            <a:avLst/>
          </a:prstGeom>
          <a:noFill/>
          <a:ln>
            <a:noFill/>
          </a:ln>
        </p:spPr>
        <p:txBody>
          <a:bodyPr anchorCtr="0" anchor="t" bIns="0" lIns="0" spcFirstLastPara="1" rIns="0" wrap="square" tIns="9525">
            <a:spAutoFit/>
          </a:bodyPr>
          <a:lstStyle/>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Start the game by placing all footballs in the center of the table.</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If any football goes off the table, place it anywhere near the center of the table.</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The goal of the game is to use your football to knock any other player’s football into their own goal.</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rPr lang="en">
                <a:solidFill>
                  <a:srgbClr val="FFFFFF"/>
                </a:solidFill>
                <a:latin typeface="Lucida Sans"/>
                <a:ea typeface="Lucida Sans"/>
                <a:cs typeface="Lucida Sans"/>
                <a:sym typeface="Lucida Sans"/>
              </a:rPr>
              <a:t>E.g., Player 3, could use their football (marked 3) to knock player 2’s football into player 2’s goal to score a point.</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Each player has 3 moves per turn.</a:t>
            </a:r>
            <a:endParaRPr>
              <a:solidFill>
                <a:srgbClr val="FFFFFF"/>
              </a:solidFill>
              <a:latin typeface="Lucida Sans"/>
              <a:ea typeface="Lucida Sans"/>
              <a:cs typeface="Lucida Sans"/>
              <a:sym typeface="Lucida Sans"/>
            </a:endParaRPr>
          </a:p>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Players can move their piece in any manner, so long as it is a continuous movement.</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rPr lang="en">
                <a:solidFill>
                  <a:srgbClr val="FFFFFF"/>
                </a:solidFill>
                <a:latin typeface="Lucida Sans"/>
                <a:ea typeface="Lucida Sans"/>
                <a:cs typeface="Lucida Sans"/>
                <a:sym typeface="Lucida Sans"/>
              </a:rPr>
              <a:t>E.g., Flick, shove, swipe, etc.</a:t>
            </a:r>
            <a:endParaRPr>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a:solidFill>
                <a:srgbClr val="FFFFFF"/>
              </a:solidFill>
              <a:latin typeface="Lucida Sans"/>
              <a:ea typeface="Lucida Sans"/>
              <a:cs typeface="Lucida Sans"/>
              <a:sym typeface="Lucida Sans"/>
            </a:endParaRPr>
          </a:p>
          <a:p>
            <a:pPr indent="-317500" lvl="0" marL="457200" rtl="0" algn="l">
              <a:spcBef>
                <a:spcPts val="0"/>
              </a:spcBef>
              <a:spcAft>
                <a:spcPts val="0"/>
              </a:spcAft>
              <a:buClr>
                <a:srgbClr val="FFFFFF"/>
              </a:buClr>
              <a:buSzPts val="1400"/>
              <a:buFont typeface="Lucida Sans"/>
              <a:buChar char="●"/>
            </a:pPr>
            <a:r>
              <a:rPr lang="en">
                <a:solidFill>
                  <a:srgbClr val="FFFFFF"/>
                </a:solidFill>
                <a:latin typeface="Lucida Sans"/>
                <a:ea typeface="Lucida Sans"/>
                <a:cs typeface="Lucida Sans"/>
                <a:sym typeface="Lucida Sans"/>
              </a:rPr>
              <a:t>A player’s turn ends if a football goes off the table. </a:t>
            </a:r>
            <a:endParaRPr>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a:solidFill>
                <a:srgbClr val="FFFFFF"/>
              </a:solidFill>
              <a:latin typeface="Lucida Sans"/>
              <a:ea typeface="Lucida Sans"/>
              <a:cs typeface="Lucida Sans"/>
              <a:sym typeface="Lucida Sans"/>
            </a:endParaRPr>
          </a:p>
        </p:txBody>
      </p:sp>
      <p:sp>
        <p:nvSpPr>
          <p:cNvPr id="123" name="Google Shape;123;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429875" y="160694"/>
            <a:ext cx="8281500" cy="9333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000"/>
              <a:t>Play Through as many goals as Possible</a:t>
            </a:r>
            <a:endParaRPr sz="3000"/>
          </a:p>
        </p:txBody>
      </p:sp>
      <p:sp>
        <p:nvSpPr>
          <p:cNvPr id="129" name="Google Shape;129;p23"/>
          <p:cNvSpPr txBox="1"/>
          <p:nvPr/>
        </p:nvSpPr>
        <p:spPr>
          <a:xfrm>
            <a:off x="429875" y="1330650"/>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You have 20 minutes to play.</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When a student completes a goal, they record their victory and then play the next goal. Play each goal for 5 minutes or until a player completes the goal.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30" name="Google Shape;130;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