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rial Black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dc51bae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29dc51baec8_0_0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dc992382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9dc9923824_0_51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dc51baec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29dc51baec8_0_73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dd2267f4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9dd2267f4b_0_24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dc992382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9dc9923824_0_4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dc992382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9dc9923824_0_12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dc99238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9dc9923824_0_20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dc992382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9dc9923824_0_28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dc992382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9dc9923824_0_36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dc992382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9dc9923824_0_44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>
  <p:cSld name="OBJECT_1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8785" y="4684941"/>
            <a:ext cx="1268788" cy="32019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ctrTitle"/>
          </p:nvPr>
        </p:nvSpPr>
        <p:spPr>
          <a:xfrm>
            <a:off x="2186490" y="1946005"/>
            <a:ext cx="47712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83419" y="441873"/>
            <a:ext cx="66471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83419" y="1384516"/>
            <a:ext cx="76146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700">
                <a:solidFill>
                  <a:srgbClr val="FFFF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431325" y="931444"/>
            <a:ext cx="82815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Game Premise</a:t>
            </a:r>
            <a:endParaRPr sz="5900"/>
          </a:p>
        </p:txBody>
      </p:sp>
      <p:sp>
        <p:nvSpPr>
          <p:cNvPr id="69" name="Google Shape;69;p15"/>
          <p:cNvSpPr txBox="1"/>
          <p:nvPr/>
        </p:nvSpPr>
        <p:spPr>
          <a:xfrm>
            <a:off x="3744130" y="3109917"/>
            <a:ext cx="16530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Mack 2023</a:t>
            </a:r>
            <a:endParaRPr sz="16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7589419" y="4569375"/>
            <a:ext cx="1462800" cy="503400"/>
          </a:xfrm>
          <a:prstGeom prst="rect">
            <a:avLst/>
          </a:prstGeom>
          <a:solidFill>
            <a:srgbClr val="076CB0"/>
          </a:solidFill>
          <a:ln cap="flat" cmpd="sng" w="9525">
            <a:solidFill>
              <a:srgbClr val="076C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ctrTitle"/>
          </p:nvPr>
        </p:nvSpPr>
        <p:spPr>
          <a:xfrm>
            <a:off x="429875" y="160694"/>
            <a:ext cx="82815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3600"/>
              <a:t>Examples</a:t>
            </a:r>
            <a:endParaRPr sz="3600"/>
          </a:p>
        </p:txBody>
      </p:sp>
      <p:sp>
        <p:nvSpPr>
          <p:cNvPr id="132" name="Google Shape;132;p24"/>
          <p:cNvSpPr txBox="1"/>
          <p:nvPr/>
        </p:nvSpPr>
        <p:spPr>
          <a:xfrm>
            <a:off x="411600" y="1041288"/>
            <a:ext cx="8320800" cy="3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Elevator Pitch: You play as a group of empty plastic bags [player] that want to get put in a garbage can [goal], but you can’t find one [opposition].</a:t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Title: Home!</a:t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Game Feeling: Triumph, whimsical, collaboration.</a:t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Types of Fun: Discovery and Fellowship.</a:t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Goal: Reach the garbage can.</a:t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Opposition: Winds, society, and no trash cans.</a:t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Theme: Big city. </a:t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7589419" y="4569375"/>
            <a:ext cx="1462800" cy="503400"/>
          </a:xfrm>
          <a:prstGeom prst="rect">
            <a:avLst/>
          </a:prstGeom>
          <a:solidFill>
            <a:srgbClr val="076CB0"/>
          </a:solidFill>
          <a:ln cap="flat" cmpd="sng" w="9525">
            <a:solidFill>
              <a:srgbClr val="076C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429875" y="160694"/>
            <a:ext cx="82815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Learning Objectives</a:t>
            </a:r>
            <a:endParaRPr sz="5900"/>
          </a:p>
        </p:txBody>
      </p:sp>
      <p:sp>
        <p:nvSpPr>
          <p:cNvPr id="76" name="Google Shape;76;p16"/>
          <p:cNvSpPr txBox="1"/>
          <p:nvPr/>
        </p:nvSpPr>
        <p:spPr>
          <a:xfrm>
            <a:off x="431250" y="1518825"/>
            <a:ext cx="82815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ucida Sans"/>
              <a:buChar char="●"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Students develop the premise of their game (E.g., establishing players, goals and opposition) and present an ‘elevator pitch’ to the class</a:t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7589419" y="4569375"/>
            <a:ext cx="1462800" cy="503400"/>
          </a:xfrm>
          <a:prstGeom prst="rect">
            <a:avLst/>
          </a:prstGeom>
          <a:solidFill>
            <a:srgbClr val="076CB0"/>
          </a:solidFill>
          <a:ln cap="flat" cmpd="sng" w="9525">
            <a:solidFill>
              <a:srgbClr val="076C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429875" y="160694"/>
            <a:ext cx="82815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3600"/>
              <a:t>Board Game Project</a:t>
            </a:r>
            <a:endParaRPr sz="3600"/>
          </a:p>
        </p:txBody>
      </p:sp>
      <p:sp>
        <p:nvSpPr>
          <p:cNvPr id="83" name="Google Shape;83;p17"/>
          <p:cNvSpPr txBox="1"/>
          <p:nvPr/>
        </p:nvSpPr>
        <p:spPr>
          <a:xfrm>
            <a:off x="411600" y="1041288"/>
            <a:ext cx="83208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Students will be working in groups to design and playtest a paper prototype of a multiplayer game from scratch.</a:t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7589419" y="4569375"/>
            <a:ext cx="1462800" cy="503400"/>
          </a:xfrm>
          <a:prstGeom prst="rect">
            <a:avLst/>
          </a:prstGeom>
          <a:solidFill>
            <a:srgbClr val="076CB0"/>
          </a:solidFill>
          <a:ln cap="flat" cmpd="sng" w="9525">
            <a:solidFill>
              <a:srgbClr val="076C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429875" y="160694"/>
            <a:ext cx="82815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3600"/>
              <a:t>Constraints</a:t>
            </a:r>
            <a:endParaRPr sz="3600"/>
          </a:p>
        </p:txBody>
      </p:sp>
      <p:sp>
        <p:nvSpPr>
          <p:cNvPr id="90" name="Google Shape;90;p18"/>
          <p:cNvSpPr txBox="1"/>
          <p:nvPr/>
        </p:nvSpPr>
        <p:spPr>
          <a:xfrm>
            <a:off x="411600" y="1041288"/>
            <a:ext cx="8320800" cy="27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The games must be multiplayer (E.g., designed to support at least 3 players).</a:t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All the players must be involved until the end of the game.</a:t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No early elimination of players who have to sit and do nothing.</a:t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Full game experience should be between 5 and 10 minutes long.</a:t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The constraints exist to ensure that the maximum number of students can participate, and to avoid early elimination, resulting in isolated or bored students within the group.</a:t>
            </a:r>
            <a:endParaRPr i="1"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7589419" y="4569375"/>
            <a:ext cx="1462800" cy="503400"/>
          </a:xfrm>
          <a:prstGeom prst="rect">
            <a:avLst/>
          </a:prstGeom>
          <a:solidFill>
            <a:srgbClr val="076CB0"/>
          </a:solidFill>
          <a:ln cap="flat" cmpd="sng" w="9525">
            <a:solidFill>
              <a:srgbClr val="076C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429875" y="160694"/>
            <a:ext cx="82815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3600"/>
              <a:t>Brainstorm Game Premise</a:t>
            </a:r>
            <a:endParaRPr sz="3600"/>
          </a:p>
        </p:txBody>
      </p:sp>
      <p:sp>
        <p:nvSpPr>
          <p:cNvPr id="97" name="Google Shape;97;p19"/>
          <p:cNvSpPr txBox="1"/>
          <p:nvPr/>
        </p:nvSpPr>
        <p:spPr>
          <a:xfrm>
            <a:off x="411600" y="1041288"/>
            <a:ext cx="83208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Challenge students to brainstorm game premise ideas within their group and be able to explain their game using the template on next slide.</a:t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Each person should try to aim for at least two game premises.</a:t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7589419" y="4569375"/>
            <a:ext cx="1462800" cy="503400"/>
          </a:xfrm>
          <a:prstGeom prst="rect">
            <a:avLst/>
          </a:prstGeom>
          <a:solidFill>
            <a:srgbClr val="076CB0"/>
          </a:solidFill>
          <a:ln cap="flat" cmpd="sng" w="9525">
            <a:solidFill>
              <a:srgbClr val="076C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429875" y="160694"/>
            <a:ext cx="82815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3600"/>
              <a:t>Pitch Template</a:t>
            </a:r>
            <a:endParaRPr sz="3600"/>
          </a:p>
        </p:txBody>
      </p:sp>
      <p:sp>
        <p:nvSpPr>
          <p:cNvPr id="104" name="Google Shape;104;p20"/>
          <p:cNvSpPr txBox="1"/>
          <p:nvPr/>
        </p:nvSpPr>
        <p:spPr>
          <a:xfrm>
            <a:off x="411600" y="1041288"/>
            <a:ext cx="8320800" cy="29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Elevator Pitch: You play as {players} that want to {goal} but they can’t because {opposition}.</a:t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Title: {Title}</a:t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Theme: {Theme}</a:t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Types of Fun: {Types of Fun}</a:t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Opposition: {Opposition}</a:t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Game Feeling: {Game Feeling}</a:t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7589419" y="4569375"/>
            <a:ext cx="1462800" cy="503400"/>
          </a:xfrm>
          <a:prstGeom prst="rect">
            <a:avLst/>
          </a:prstGeom>
          <a:solidFill>
            <a:srgbClr val="076CB0"/>
          </a:solidFill>
          <a:ln cap="flat" cmpd="sng" w="9525">
            <a:solidFill>
              <a:srgbClr val="076C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ctrTitle"/>
          </p:nvPr>
        </p:nvSpPr>
        <p:spPr>
          <a:xfrm>
            <a:off x="429875" y="160694"/>
            <a:ext cx="82815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3600"/>
              <a:t>Get Creative!</a:t>
            </a:r>
            <a:endParaRPr sz="3600"/>
          </a:p>
        </p:txBody>
      </p:sp>
      <p:sp>
        <p:nvSpPr>
          <p:cNvPr id="111" name="Google Shape;111;p21"/>
          <p:cNvSpPr txBox="1"/>
          <p:nvPr/>
        </p:nvSpPr>
        <p:spPr>
          <a:xfrm>
            <a:off x="411600" y="1041288"/>
            <a:ext cx="83208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Students to come up with several very different, premises for their game. Bias towards interesting characters with understandable goals and suitably challenging, but surmountable opposition. </a:t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7589419" y="4569375"/>
            <a:ext cx="1462800" cy="503400"/>
          </a:xfrm>
          <a:prstGeom prst="rect">
            <a:avLst/>
          </a:prstGeom>
          <a:solidFill>
            <a:srgbClr val="076CB0"/>
          </a:solidFill>
          <a:ln cap="flat" cmpd="sng" w="9525">
            <a:solidFill>
              <a:srgbClr val="076C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429875" y="160694"/>
            <a:ext cx="82815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3600"/>
              <a:t>Examples</a:t>
            </a:r>
            <a:endParaRPr sz="3600"/>
          </a:p>
        </p:txBody>
      </p:sp>
      <p:sp>
        <p:nvSpPr>
          <p:cNvPr id="118" name="Google Shape;118;p22"/>
          <p:cNvSpPr txBox="1"/>
          <p:nvPr/>
        </p:nvSpPr>
        <p:spPr>
          <a:xfrm>
            <a:off x="411600" y="1041288"/>
            <a:ext cx="8320800" cy="22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Okay: You play as a group of empty plastic bags that want to get put in a garbage can, but you can’t find one.</a:t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premise is okay, but not particularly aspirational or resonant.</a:t>
            </a:r>
            <a:endParaRPr i="1"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Better: You play as a group of French Resistance restaurant workers during WWII trying to sabotage enemy German soldiers’ dinners in the local diner, but you need to avoid getting caught.</a:t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9" name="Google Shape;119;p22"/>
          <p:cNvSpPr/>
          <p:nvPr/>
        </p:nvSpPr>
        <p:spPr>
          <a:xfrm>
            <a:off x="7589419" y="4569375"/>
            <a:ext cx="1462800" cy="503400"/>
          </a:xfrm>
          <a:prstGeom prst="rect">
            <a:avLst/>
          </a:prstGeom>
          <a:solidFill>
            <a:srgbClr val="076CB0"/>
          </a:solidFill>
          <a:ln cap="flat" cmpd="sng" w="9525">
            <a:solidFill>
              <a:srgbClr val="076C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ctrTitle"/>
          </p:nvPr>
        </p:nvSpPr>
        <p:spPr>
          <a:xfrm>
            <a:off x="429875" y="160694"/>
            <a:ext cx="82815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3600"/>
              <a:t>Examples</a:t>
            </a:r>
            <a:endParaRPr sz="3600"/>
          </a:p>
        </p:txBody>
      </p:sp>
      <p:sp>
        <p:nvSpPr>
          <p:cNvPr id="125" name="Google Shape;125;p23"/>
          <p:cNvSpPr txBox="1"/>
          <p:nvPr/>
        </p:nvSpPr>
        <p:spPr>
          <a:xfrm>
            <a:off x="411600" y="1041288"/>
            <a:ext cx="8320800" cy="3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Elevator Pitch: You play as a group of empty plastic bags [player] that want to get put in a garbage can [goal], but you can’t find one [opposition].</a:t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Title: Home!</a:t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Game Feeling: Triumph, whimsical, collaboration.</a:t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Types of Fun: Discovery and Fellowship.</a:t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Goal: Reach the garbage can.</a:t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Opposition: Winds, society, and no trash cans.</a:t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Theme: Big city. </a:t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6" name="Google Shape;126;p23"/>
          <p:cNvSpPr/>
          <p:nvPr/>
        </p:nvSpPr>
        <p:spPr>
          <a:xfrm>
            <a:off x="7589419" y="4569375"/>
            <a:ext cx="1462800" cy="503400"/>
          </a:xfrm>
          <a:prstGeom prst="rect">
            <a:avLst/>
          </a:prstGeom>
          <a:solidFill>
            <a:srgbClr val="076CB0"/>
          </a:solidFill>
          <a:ln cap="flat" cmpd="sng" w="9525">
            <a:solidFill>
              <a:srgbClr val="076C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