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9ba6db50b1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9ba6db50b1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ba6db50b1_0_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9ba6db50b1_0_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ba6db50b1_0_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9ba6db50b1_0_1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When starting a new game, the tricky thing is to figure out the Game idea. What will the game be,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the player going to do, and how are they going to do it? The best way to tackle these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problems is to keep your ideas as simple as possible. And to do this, you need to think of a 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mechanic.</a:t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At its core, Mario is a character who can run and jump around. We can begin adding in systems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can utilize this core mechanic, such as adding obstacles to jump over, making destroyable blocks,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hitting enemies by jumping on them,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When starting a new game, you don’t want to go overboard thinking of all the new things you 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implement and then overwhelm yourself eventually.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Having a core mechanic in your game means you can focus all of your attention on a single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that you can refine and iterate upon. It can make game development much easier, and expanding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the core mechanic is definitely something you should have in mind.</a:t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1713" y="6246588"/>
            <a:ext cx="1691712" cy="4269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911225" y="589164"/>
            <a:ext cx="886269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911225" y="589164"/>
            <a:ext cx="886269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911225" y="1846021"/>
            <a:ext cx="1015301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911225" y="589164"/>
            <a:ext cx="886269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OBJECT_1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1713" y="6246588"/>
            <a:ext cx="1691713" cy="42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>
            <a:off x="2915320" y="2594673"/>
            <a:ext cx="63615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51713" y="6246588"/>
            <a:ext cx="1691712" cy="4269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911225" y="589164"/>
            <a:ext cx="886269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11225" y="1846021"/>
            <a:ext cx="1015301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oodreads.com/book/show/56039056-the-art-of-game-design" TargetMode="External"/><Relationship Id="rId4" Type="http://schemas.openxmlformats.org/officeDocument/2006/relationships/hyperlink" Target="https://www.goodreads.com/book/show/56039056-the-art-of-game-design" TargetMode="External"/><Relationship Id="rId5" Type="http://schemas.openxmlformats.org/officeDocument/2006/relationships/hyperlink" Target="https://www.gamasutra.com/blogs/CharmieKim/20120612/172238/Designing_around_a_core_mechanic.php" TargetMode="External"/><Relationship Id="rId6" Type="http://schemas.openxmlformats.org/officeDocument/2006/relationships/hyperlink" Target="https://www.gamasutra.com/blogs/CharmieKim/20120612/172238/Designing_around_a_core_mechanic.php" TargetMode="External"/><Relationship Id="rId7" Type="http://schemas.openxmlformats.org/officeDocument/2006/relationships/hyperlink" Target="https://indiegamedev.net/2020/02/23/random-game-idea-generator/" TargetMode="External"/><Relationship Id="rId8" Type="http://schemas.openxmlformats.org/officeDocument/2006/relationships/hyperlink" Target="https://indiegamedev.net/2020/02/23/random-game-idea-generato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5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ctrTitle"/>
          </p:nvPr>
        </p:nvSpPr>
        <p:spPr>
          <a:xfrm>
            <a:off x="575100" y="1241925"/>
            <a:ext cx="110418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00"/>
              <a:t>Introduction To Video Games</a:t>
            </a:r>
            <a:endParaRPr sz="7900"/>
          </a:p>
        </p:txBody>
      </p:sp>
      <p:sp>
        <p:nvSpPr>
          <p:cNvPr id="56" name="Google Shape;56;p8"/>
          <p:cNvSpPr txBox="1"/>
          <p:nvPr/>
        </p:nvSpPr>
        <p:spPr>
          <a:xfrm>
            <a:off x="4992173" y="4146556"/>
            <a:ext cx="2204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Mack 2023</a:t>
            </a:r>
            <a:endParaRPr sz="21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10119225" y="6092500"/>
            <a:ext cx="1950300" cy="6711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911225" y="589164"/>
            <a:ext cx="886269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Have a Core Mechanic?</a:t>
            </a:r>
            <a:endParaRPr/>
          </a:p>
        </p:txBody>
      </p:sp>
      <p:grpSp>
        <p:nvGrpSpPr>
          <p:cNvPr id="142" name="Google Shape;142;p17"/>
          <p:cNvGrpSpPr/>
          <p:nvPr/>
        </p:nvGrpSpPr>
        <p:grpSpPr>
          <a:xfrm>
            <a:off x="5240474" y="3807212"/>
            <a:ext cx="2343785" cy="865505"/>
            <a:chOff x="4924349" y="3580824"/>
            <a:chExt cx="2343785" cy="865505"/>
          </a:xfrm>
        </p:grpSpPr>
        <p:sp>
          <p:nvSpPr>
            <p:cNvPr id="143" name="Google Shape;143;p17"/>
            <p:cNvSpPr/>
            <p:nvPr/>
          </p:nvSpPr>
          <p:spPr>
            <a:xfrm>
              <a:off x="4924349" y="3580824"/>
              <a:ext cx="2343785" cy="865505"/>
            </a:xfrm>
            <a:custGeom>
              <a:rect b="b" l="l" r="r" t="t"/>
              <a:pathLst>
                <a:path extrusionOk="0" h="865504" w="2343784">
                  <a:moveTo>
                    <a:pt x="2199046" y="865499"/>
                  </a:moveTo>
                  <a:lnTo>
                    <a:pt x="144252" y="865499"/>
                  </a:lnTo>
                  <a:lnTo>
                    <a:pt x="98657" y="858145"/>
                  </a:lnTo>
                  <a:lnTo>
                    <a:pt x="59059" y="837667"/>
                  </a:lnTo>
                  <a:lnTo>
                    <a:pt x="27832" y="806440"/>
                  </a:lnTo>
                  <a:lnTo>
                    <a:pt x="7354" y="766842"/>
                  </a:lnTo>
                  <a:lnTo>
                    <a:pt x="0" y="721247"/>
                  </a:lnTo>
                  <a:lnTo>
                    <a:pt x="0" y="144252"/>
                  </a:lnTo>
                  <a:lnTo>
                    <a:pt x="7354" y="98657"/>
                  </a:lnTo>
                  <a:lnTo>
                    <a:pt x="27832" y="59059"/>
                  </a:lnTo>
                  <a:lnTo>
                    <a:pt x="59059" y="27832"/>
                  </a:lnTo>
                  <a:lnTo>
                    <a:pt x="98657" y="7354"/>
                  </a:lnTo>
                  <a:lnTo>
                    <a:pt x="144252" y="0"/>
                  </a:lnTo>
                  <a:lnTo>
                    <a:pt x="2199046" y="0"/>
                  </a:lnTo>
                  <a:lnTo>
                    <a:pt x="2254250" y="10980"/>
                  </a:lnTo>
                  <a:lnTo>
                    <a:pt x="2301049" y="42250"/>
                  </a:lnTo>
                  <a:lnTo>
                    <a:pt x="2332319" y="89049"/>
                  </a:lnTo>
                  <a:lnTo>
                    <a:pt x="2343299" y="144252"/>
                  </a:lnTo>
                  <a:lnTo>
                    <a:pt x="2343299" y="721247"/>
                  </a:lnTo>
                  <a:lnTo>
                    <a:pt x="2335945" y="766842"/>
                  </a:lnTo>
                  <a:lnTo>
                    <a:pt x="2315467" y="806440"/>
                  </a:lnTo>
                  <a:lnTo>
                    <a:pt x="2284240" y="837667"/>
                  </a:lnTo>
                  <a:lnTo>
                    <a:pt x="2244642" y="858145"/>
                  </a:lnTo>
                  <a:lnTo>
                    <a:pt x="2199046" y="865499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4924349" y="3580824"/>
              <a:ext cx="2343785" cy="865505"/>
            </a:xfrm>
            <a:custGeom>
              <a:rect b="b" l="l" r="r" t="t"/>
              <a:pathLst>
                <a:path extrusionOk="0" h="865504" w="2343784">
                  <a:moveTo>
                    <a:pt x="0" y="144252"/>
                  </a:moveTo>
                  <a:lnTo>
                    <a:pt x="7354" y="98657"/>
                  </a:lnTo>
                  <a:lnTo>
                    <a:pt x="27832" y="59059"/>
                  </a:lnTo>
                  <a:lnTo>
                    <a:pt x="59059" y="27832"/>
                  </a:lnTo>
                  <a:lnTo>
                    <a:pt x="98657" y="7354"/>
                  </a:lnTo>
                  <a:lnTo>
                    <a:pt x="144252" y="0"/>
                  </a:lnTo>
                  <a:lnTo>
                    <a:pt x="2199046" y="0"/>
                  </a:lnTo>
                  <a:lnTo>
                    <a:pt x="2254250" y="10980"/>
                  </a:lnTo>
                  <a:lnTo>
                    <a:pt x="2301049" y="42250"/>
                  </a:lnTo>
                  <a:lnTo>
                    <a:pt x="2332319" y="89049"/>
                  </a:lnTo>
                  <a:lnTo>
                    <a:pt x="2343299" y="144252"/>
                  </a:lnTo>
                  <a:lnTo>
                    <a:pt x="2343299" y="721247"/>
                  </a:lnTo>
                  <a:lnTo>
                    <a:pt x="2335945" y="766842"/>
                  </a:lnTo>
                  <a:lnTo>
                    <a:pt x="2315467" y="806440"/>
                  </a:lnTo>
                  <a:lnTo>
                    <a:pt x="2284240" y="837667"/>
                  </a:lnTo>
                  <a:lnTo>
                    <a:pt x="2244642" y="858145"/>
                  </a:lnTo>
                  <a:lnTo>
                    <a:pt x="2199046" y="865499"/>
                  </a:lnTo>
                  <a:lnTo>
                    <a:pt x="144252" y="865499"/>
                  </a:lnTo>
                  <a:lnTo>
                    <a:pt x="98657" y="858145"/>
                  </a:lnTo>
                  <a:lnTo>
                    <a:pt x="59059" y="837667"/>
                  </a:lnTo>
                  <a:lnTo>
                    <a:pt x="27832" y="806440"/>
                  </a:lnTo>
                  <a:lnTo>
                    <a:pt x="7354" y="766842"/>
                  </a:lnTo>
                  <a:lnTo>
                    <a:pt x="0" y="721247"/>
                  </a:lnTo>
                  <a:lnTo>
                    <a:pt x="0" y="144252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7"/>
          <p:cNvSpPr txBox="1"/>
          <p:nvPr/>
        </p:nvSpPr>
        <p:spPr>
          <a:xfrm>
            <a:off x="5204913" y="3973900"/>
            <a:ext cx="23439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Mario can run and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635" rtl="0" algn="ctr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jump </a:t>
            </a:r>
            <a:r>
              <a:rPr lang="en-US" sz="17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around.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5125166" y="5289331"/>
            <a:ext cx="2503397" cy="1075618"/>
            <a:chOff x="4924349" y="4912109"/>
            <a:chExt cx="2343785" cy="945515"/>
          </a:xfrm>
        </p:grpSpPr>
        <p:sp>
          <p:nvSpPr>
            <p:cNvPr id="147" name="Google Shape;147;p17"/>
            <p:cNvSpPr/>
            <p:nvPr/>
          </p:nvSpPr>
          <p:spPr>
            <a:xfrm>
              <a:off x="4924349" y="4912109"/>
              <a:ext cx="2343785" cy="945515"/>
            </a:xfrm>
            <a:custGeom>
              <a:rect b="b" l="l" r="r" t="t"/>
              <a:pathLst>
                <a:path extrusionOk="0" h="945514" w="2343784">
                  <a:moveTo>
                    <a:pt x="2185796" y="944999"/>
                  </a:moveTo>
                  <a:lnTo>
                    <a:pt x="157502" y="944999"/>
                  </a:lnTo>
                  <a:lnTo>
                    <a:pt x="107719" y="936970"/>
                  </a:lnTo>
                  <a:lnTo>
                    <a:pt x="64483" y="914611"/>
                  </a:lnTo>
                  <a:lnTo>
                    <a:pt x="30388" y="880516"/>
                  </a:lnTo>
                  <a:lnTo>
                    <a:pt x="8029" y="837279"/>
                  </a:lnTo>
                  <a:lnTo>
                    <a:pt x="0" y="787496"/>
                  </a:lnTo>
                  <a:lnTo>
                    <a:pt x="0" y="157502"/>
                  </a:lnTo>
                  <a:lnTo>
                    <a:pt x="8029" y="107719"/>
                  </a:lnTo>
                  <a:lnTo>
                    <a:pt x="30388" y="64483"/>
                  </a:lnTo>
                  <a:lnTo>
                    <a:pt x="64483" y="30388"/>
                  </a:lnTo>
                  <a:lnTo>
                    <a:pt x="107719" y="8029"/>
                  </a:lnTo>
                  <a:lnTo>
                    <a:pt x="157502" y="0"/>
                  </a:lnTo>
                  <a:lnTo>
                    <a:pt x="2185796" y="0"/>
                  </a:lnTo>
                  <a:lnTo>
                    <a:pt x="2246070" y="11989"/>
                  </a:lnTo>
                  <a:lnTo>
                    <a:pt x="2297168" y="46131"/>
                  </a:lnTo>
                  <a:lnTo>
                    <a:pt x="2331310" y="97229"/>
                  </a:lnTo>
                  <a:lnTo>
                    <a:pt x="2343299" y="157502"/>
                  </a:lnTo>
                  <a:lnTo>
                    <a:pt x="2343299" y="787496"/>
                  </a:lnTo>
                  <a:lnTo>
                    <a:pt x="2335270" y="837279"/>
                  </a:lnTo>
                  <a:lnTo>
                    <a:pt x="2312911" y="880516"/>
                  </a:lnTo>
                  <a:lnTo>
                    <a:pt x="2278816" y="914611"/>
                  </a:lnTo>
                  <a:lnTo>
                    <a:pt x="2235580" y="936970"/>
                  </a:lnTo>
                  <a:lnTo>
                    <a:pt x="2185796" y="944999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924349" y="4912109"/>
              <a:ext cx="2343785" cy="945515"/>
            </a:xfrm>
            <a:custGeom>
              <a:rect b="b" l="l" r="r" t="t"/>
              <a:pathLst>
                <a:path extrusionOk="0" h="945514" w="2343784">
                  <a:moveTo>
                    <a:pt x="0" y="157502"/>
                  </a:moveTo>
                  <a:lnTo>
                    <a:pt x="8029" y="107719"/>
                  </a:lnTo>
                  <a:lnTo>
                    <a:pt x="30388" y="64483"/>
                  </a:lnTo>
                  <a:lnTo>
                    <a:pt x="64483" y="30388"/>
                  </a:lnTo>
                  <a:lnTo>
                    <a:pt x="107719" y="8029"/>
                  </a:lnTo>
                  <a:lnTo>
                    <a:pt x="157502" y="0"/>
                  </a:lnTo>
                  <a:lnTo>
                    <a:pt x="2185796" y="0"/>
                  </a:lnTo>
                  <a:lnTo>
                    <a:pt x="2246070" y="11989"/>
                  </a:lnTo>
                  <a:lnTo>
                    <a:pt x="2297168" y="46131"/>
                  </a:lnTo>
                  <a:lnTo>
                    <a:pt x="2331310" y="97229"/>
                  </a:lnTo>
                  <a:lnTo>
                    <a:pt x="2343299" y="157502"/>
                  </a:lnTo>
                  <a:lnTo>
                    <a:pt x="2343299" y="787496"/>
                  </a:lnTo>
                  <a:lnTo>
                    <a:pt x="2335270" y="837279"/>
                  </a:lnTo>
                  <a:lnTo>
                    <a:pt x="2312911" y="880516"/>
                  </a:lnTo>
                  <a:lnTo>
                    <a:pt x="2278816" y="914611"/>
                  </a:lnTo>
                  <a:lnTo>
                    <a:pt x="2235580" y="936970"/>
                  </a:lnTo>
                  <a:lnTo>
                    <a:pt x="2185796" y="944999"/>
                  </a:lnTo>
                  <a:lnTo>
                    <a:pt x="157502" y="944999"/>
                  </a:lnTo>
                  <a:lnTo>
                    <a:pt x="107719" y="936970"/>
                  </a:lnTo>
                  <a:lnTo>
                    <a:pt x="64483" y="914611"/>
                  </a:lnTo>
                  <a:lnTo>
                    <a:pt x="30388" y="880516"/>
                  </a:lnTo>
                  <a:lnTo>
                    <a:pt x="8029" y="837279"/>
                  </a:lnTo>
                  <a:lnTo>
                    <a:pt x="0" y="787496"/>
                  </a:lnTo>
                  <a:lnTo>
                    <a:pt x="0" y="157502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7"/>
          <p:cNvSpPr txBox="1"/>
          <p:nvPr/>
        </p:nvSpPr>
        <p:spPr>
          <a:xfrm>
            <a:off x="5179925" y="5528788"/>
            <a:ext cx="24108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-221615" lvl="0" marL="233679" marR="5080" rtl="0" algn="l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Jump </a:t>
            </a:r>
            <a:r>
              <a:rPr lang="en-US" sz="17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the ﬂag to ﬁnish the level.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50" name="Google Shape;150;p17"/>
          <p:cNvGrpSpPr/>
          <p:nvPr/>
        </p:nvGrpSpPr>
        <p:grpSpPr>
          <a:xfrm>
            <a:off x="1974085" y="3729651"/>
            <a:ext cx="2503397" cy="1075618"/>
            <a:chOff x="1974175" y="3541083"/>
            <a:chExt cx="2343785" cy="945515"/>
          </a:xfrm>
        </p:grpSpPr>
        <p:sp>
          <p:nvSpPr>
            <p:cNvPr id="151" name="Google Shape;151;p17"/>
            <p:cNvSpPr/>
            <p:nvPr/>
          </p:nvSpPr>
          <p:spPr>
            <a:xfrm>
              <a:off x="1974175" y="3541083"/>
              <a:ext cx="2343785" cy="945515"/>
            </a:xfrm>
            <a:custGeom>
              <a:rect b="b" l="l" r="r" t="t"/>
              <a:pathLst>
                <a:path extrusionOk="0" h="945514" w="2343785">
                  <a:moveTo>
                    <a:pt x="2185796" y="944999"/>
                  </a:moveTo>
                  <a:lnTo>
                    <a:pt x="157503" y="944999"/>
                  </a:lnTo>
                  <a:lnTo>
                    <a:pt x="107719" y="936970"/>
                  </a:lnTo>
                  <a:lnTo>
                    <a:pt x="64483" y="914611"/>
                  </a:lnTo>
                  <a:lnTo>
                    <a:pt x="30388" y="880516"/>
                  </a:lnTo>
                  <a:lnTo>
                    <a:pt x="8029" y="837279"/>
                  </a:lnTo>
                  <a:lnTo>
                    <a:pt x="0" y="787496"/>
                  </a:lnTo>
                  <a:lnTo>
                    <a:pt x="0" y="157502"/>
                  </a:lnTo>
                  <a:lnTo>
                    <a:pt x="8029" y="107719"/>
                  </a:lnTo>
                  <a:lnTo>
                    <a:pt x="30388" y="64483"/>
                  </a:lnTo>
                  <a:lnTo>
                    <a:pt x="64483" y="30389"/>
                  </a:lnTo>
                  <a:lnTo>
                    <a:pt x="107719" y="8029"/>
                  </a:lnTo>
                  <a:lnTo>
                    <a:pt x="157503" y="0"/>
                  </a:lnTo>
                  <a:lnTo>
                    <a:pt x="2185796" y="0"/>
                  </a:lnTo>
                  <a:lnTo>
                    <a:pt x="2246070" y="11989"/>
                  </a:lnTo>
                  <a:lnTo>
                    <a:pt x="2297168" y="46131"/>
                  </a:lnTo>
                  <a:lnTo>
                    <a:pt x="2331310" y="97229"/>
                  </a:lnTo>
                  <a:lnTo>
                    <a:pt x="2343299" y="157502"/>
                  </a:lnTo>
                  <a:lnTo>
                    <a:pt x="2343299" y="787496"/>
                  </a:lnTo>
                  <a:lnTo>
                    <a:pt x="2335270" y="837279"/>
                  </a:lnTo>
                  <a:lnTo>
                    <a:pt x="2312911" y="880516"/>
                  </a:lnTo>
                  <a:lnTo>
                    <a:pt x="2278816" y="914611"/>
                  </a:lnTo>
                  <a:lnTo>
                    <a:pt x="2235580" y="936970"/>
                  </a:lnTo>
                  <a:lnTo>
                    <a:pt x="2185796" y="944999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974175" y="3541083"/>
              <a:ext cx="2343785" cy="945515"/>
            </a:xfrm>
            <a:custGeom>
              <a:rect b="b" l="l" r="r" t="t"/>
              <a:pathLst>
                <a:path extrusionOk="0" h="945514" w="2343785">
                  <a:moveTo>
                    <a:pt x="0" y="157502"/>
                  </a:moveTo>
                  <a:lnTo>
                    <a:pt x="8029" y="107719"/>
                  </a:lnTo>
                  <a:lnTo>
                    <a:pt x="30388" y="64483"/>
                  </a:lnTo>
                  <a:lnTo>
                    <a:pt x="64483" y="30389"/>
                  </a:lnTo>
                  <a:lnTo>
                    <a:pt x="107719" y="8029"/>
                  </a:lnTo>
                  <a:lnTo>
                    <a:pt x="157503" y="0"/>
                  </a:lnTo>
                  <a:lnTo>
                    <a:pt x="2185796" y="0"/>
                  </a:lnTo>
                  <a:lnTo>
                    <a:pt x="2246070" y="11989"/>
                  </a:lnTo>
                  <a:lnTo>
                    <a:pt x="2297168" y="46131"/>
                  </a:lnTo>
                  <a:lnTo>
                    <a:pt x="2331310" y="97229"/>
                  </a:lnTo>
                  <a:lnTo>
                    <a:pt x="2343299" y="157502"/>
                  </a:lnTo>
                  <a:lnTo>
                    <a:pt x="2343299" y="787496"/>
                  </a:lnTo>
                  <a:lnTo>
                    <a:pt x="2335270" y="837279"/>
                  </a:lnTo>
                  <a:lnTo>
                    <a:pt x="2312911" y="880516"/>
                  </a:lnTo>
                  <a:lnTo>
                    <a:pt x="2278816" y="914611"/>
                  </a:lnTo>
                  <a:lnTo>
                    <a:pt x="2235580" y="936970"/>
                  </a:lnTo>
                  <a:lnTo>
                    <a:pt x="2185796" y="944999"/>
                  </a:lnTo>
                  <a:lnTo>
                    <a:pt x="157503" y="944999"/>
                  </a:lnTo>
                  <a:lnTo>
                    <a:pt x="107719" y="936970"/>
                  </a:lnTo>
                  <a:lnTo>
                    <a:pt x="64483" y="914611"/>
                  </a:lnTo>
                  <a:lnTo>
                    <a:pt x="30388" y="880516"/>
                  </a:lnTo>
                  <a:lnTo>
                    <a:pt x="8029" y="837279"/>
                  </a:lnTo>
                  <a:lnTo>
                    <a:pt x="0" y="787496"/>
                  </a:lnTo>
                  <a:lnTo>
                    <a:pt x="0" y="157502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7"/>
          <p:cNvSpPr txBox="1"/>
          <p:nvPr/>
        </p:nvSpPr>
        <p:spPr>
          <a:xfrm>
            <a:off x="2195226" y="3735077"/>
            <a:ext cx="21042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Defeat enemies by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26034" rtl="0" algn="l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jumping </a:t>
            </a:r>
            <a:r>
              <a:rPr lang="en-US" sz="17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them.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54" name="Google Shape;154;p17"/>
          <p:cNvGrpSpPr/>
          <p:nvPr/>
        </p:nvGrpSpPr>
        <p:grpSpPr>
          <a:xfrm>
            <a:off x="8276248" y="3729651"/>
            <a:ext cx="2503397" cy="1075618"/>
            <a:chOff x="7874524" y="3541083"/>
            <a:chExt cx="2343785" cy="945515"/>
          </a:xfrm>
        </p:grpSpPr>
        <p:sp>
          <p:nvSpPr>
            <p:cNvPr id="155" name="Google Shape;155;p17"/>
            <p:cNvSpPr/>
            <p:nvPr/>
          </p:nvSpPr>
          <p:spPr>
            <a:xfrm>
              <a:off x="7874524" y="3541083"/>
              <a:ext cx="2343785" cy="945515"/>
            </a:xfrm>
            <a:custGeom>
              <a:rect b="b" l="l" r="r" t="t"/>
              <a:pathLst>
                <a:path extrusionOk="0" h="945514" w="2343784">
                  <a:moveTo>
                    <a:pt x="2185796" y="944999"/>
                  </a:moveTo>
                  <a:lnTo>
                    <a:pt x="157502" y="944999"/>
                  </a:lnTo>
                  <a:lnTo>
                    <a:pt x="107719" y="936970"/>
                  </a:lnTo>
                  <a:lnTo>
                    <a:pt x="64483" y="914611"/>
                  </a:lnTo>
                  <a:lnTo>
                    <a:pt x="30388" y="880516"/>
                  </a:lnTo>
                  <a:lnTo>
                    <a:pt x="8029" y="837279"/>
                  </a:lnTo>
                  <a:lnTo>
                    <a:pt x="0" y="787496"/>
                  </a:lnTo>
                  <a:lnTo>
                    <a:pt x="0" y="157502"/>
                  </a:lnTo>
                  <a:lnTo>
                    <a:pt x="8029" y="107719"/>
                  </a:lnTo>
                  <a:lnTo>
                    <a:pt x="30388" y="64483"/>
                  </a:lnTo>
                  <a:lnTo>
                    <a:pt x="64483" y="30389"/>
                  </a:lnTo>
                  <a:lnTo>
                    <a:pt x="107719" y="8029"/>
                  </a:lnTo>
                  <a:lnTo>
                    <a:pt x="157502" y="0"/>
                  </a:lnTo>
                  <a:lnTo>
                    <a:pt x="2185796" y="0"/>
                  </a:lnTo>
                  <a:lnTo>
                    <a:pt x="2246070" y="11989"/>
                  </a:lnTo>
                  <a:lnTo>
                    <a:pt x="2297168" y="46131"/>
                  </a:lnTo>
                  <a:lnTo>
                    <a:pt x="2331310" y="97229"/>
                  </a:lnTo>
                  <a:lnTo>
                    <a:pt x="2343299" y="157502"/>
                  </a:lnTo>
                  <a:lnTo>
                    <a:pt x="2343299" y="787496"/>
                  </a:lnTo>
                  <a:lnTo>
                    <a:pt x="2335270" y="837279"/>
                  </a:lnTo>
                  <a:lnTo>
                    <a:pt x="2312911" y="880516"/>
                  </a:lnTo>
                  <a:lnTo>
                    <a:pt x="2278816" y="914611"/>
                  </a:lnTo>
                  <a:lnTo>
                    <a:pt x="2235580" y="936970"/>
                  </a:lnTo>
                  <a:lnTo>
                    <a:pt x="2185796" y="944999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7874524" y="3541083"/>
              <a:ext cx="2343785" cy="945515"/>
            </a:xfrm>
            <a:custGeom>
              <a:rect b="b" l="l" r="r" t="t"/>
              <a:pathLst>
                <a:path extrusionOk="0" h="945514" w="2343784">
                  <a:moveTo>
                    <a:pt x="0" y="157502"/>
                  </a:moveTo>
                  <a:lnTo>
                    <a:pt x="8029" y="107719"/>
                  </a:lnTo>
                  <a:lnTo>
                    <a:pt x="30388" y="64483"/>
                  </a:lnTo>
                  <a:lnTo>
                    <a:pt x="64483" y="30389"/>
                  </a:lnTo>
                  <a:lnTo>
                    <a:pt x="107719" y="8029"/>
                  </a:lnTo>
                  <a:lnTo>
                    <a:pt x="157502" y="0"/>
                  </a:lnTo>
                  <a:lnTo>
                    <a:pt x="2185796" y="0"/>
                  </a:lnTo>
                  <a:lnTo>
                    <a:pt x="2246070" y="11989"/>
                  </a:lnTo>
                  <a:lnTo>
                    <a:pt x="2297168" y="46131"/>
                  </a:lnTo>
                  <a:lnTo>
                    <a:pt x="2331310" y="97229"/>
                  </a:lnTo>
                  <a:lnTo>
                    <a:pt x="2343299" y="157502"/>
                  </a:lnTo>
                  <a:lnTo>
                    <a:pt x="2343299" y="787496"/>
                  </a:lnTo>
                  <a:lnTo>
                    <a:pt x="2335270" y="837279"/>
                  </a:lnTo>
                  <a:lnTo>
                    <a:pt x="2312911" y="880516"/>
                  </a:lnTo>
                  <a:lnTo>
                    <a:pt x="2278816" y="914611"/>
                  </a:lnTo>
                  <a:lnTo>
                    <a:pt x="2235580" y="936970"/>
                  </a:lnTo>
                  <a:lnTo>
                    <a:pt x="2185796" y="944999"/>
                  </a:lnTo>
                  <a:lnTo>
                    <a:pt x="157502" y="944999"/>
                  </a:lnTo>
                  <a:lnTo>
                    <a:pt x="107719" y="936970"/>
                  </a:lnTo>
                  <a:lnTo>
                    <a:pt x="64483" y="914611"/>
                  </a:lnTo>
                  <a:lnTo>
                    <a:pt x="30388" y="880516"/>
                  </a:lnTo>
                  <a:lnTo>
                    <a:pt x="8029" y="837279"/>
                  </a:lnTo>
                  <a:lnTo>
                    <a:pt x="0" y="787496"/>
                  </a:lnTo>
                  <a:lnTo>
                    <a:pt x="0" y="157502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7"/>
          <p:cNvSpPr txBox="1"/>
          <p:nvPr/>
        </p:nvSpPr>
        <p:spPr>
          <a:xfrm>
            <a:off x="8525289" y="3904673"/>
            <a:ext cx="2005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Hit blocks by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jumping </a:t>
            </a:r>
            <a:r>
              <a:rPr lang="en-US" sz="17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into them.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5125166" y="2169949"/>
            <a:ext cx="2503397" cy="1075618"/>
            <a:chOff x="4924349" y="2170037"/>
            <a:chExt cx="2343785" cy="945515"/>
          </a:xfrm>
        </p:grpSpPr>
        <p:sp>
          <p:nvSpPr>
            <p:cNvPr id="159" name="Google Shape;159;p17"/>
            <p:cNvSpPr/>
            <p:nvPr/>
          </p:nvSpPr>
          <p:spPr>
            <a:xfrm>
              <a:off x="4924349" y="2170037"/>
              <a:ext cx="2343785" cy="945515"/>
            </a:xfrm>
            <a:custGeom>
              <a:rect b="b" l="l" r="r" t="t"/>
              <a:pathLst>
                <a:path extrusionOk="0" h="945514" w="2343784">
                  <a:moveTo>
                    <a:pt x="2185796" y="944999"/>
                  </a:moveTo>
                  <a:lnTo>
                    <a:pt x="157502" y="944999"/>
                  </a:lnTo>
                  <a:lnTo>
                    <a:pt x="107719" y="936970"/>
                  </a:lnTo>
                  <a:lnTo>
                    <a:pt x="64483" y="914611"/>
                  </a:lnTo>
                  <a:lnTo>
                    <a:pt x="30388" y="880516"/>
                  </a:lnTo>
                  <a:lnTo>
                    <a:pt x="8029" y="837280"/>
                  </a:lnTo>
                  <a:lnTo>
                    <a:pt x="0" y="787496"/>
                  </a:lnTo>
                  <a:lnTo>
                    <a:pt x="0" y="157503"/>
                  </a:lnTo>
                  <a:lnTo>
                    <a:pt x="8029" y="107719"/>
                  </a:lnTo>
                  <a:lnTo>
                    <a:pt x="30388" y="64483"/>
                  </a:lnTo>
                  <a:lnTo>
                    <a:pt x="64483" y="30388"/>
                  </a:lnTo>
                  <a:lnTo>
                    <a:pt x="107719" y="8029"/>
                  </a:lnTo>
                  <a:lnTo>
                    <a:pt x="157502" y="0"/>
                  </a:lnTo>
                  <a:lnTo>
                    <a:pt x="2185796" y="0"/>
                  </a:lnTo>
                  <a:lnTo>
                    <a:pt x="2246070" y="11989"/>
                  </a:lnTo>
                  <a:lnTo>
                    <a:pt x="2297168" y="46131"/>
                  </a:lnTo>
                  <a:lnTo>
                    <a:pt x="2331310" y="97229"/>
                  </a:lnTo>
                  <a:lnTo>
                    <a:pt x="2343299" y="157503"/>
                  </a:lnTo>
                  <a:lnTo>
                    <a:pt x="2343299" y="787496"/>
                  </a:lnTo>
                  <a:lnTo>
                    <a:pt x="2335270" y="837280"/>
                  </a:lnTo>
                  <a:lnTo>
                    <a:pt x="2312911" y="880516"/>
                  </a:lnTo>
                  <a:lnTo>
                    <a:pt x="2278816" y="914611"/>
                  </a:lnTo>
                  <a:lnTo>
                    <a:pt x="2235580" y="936970"/>
                  </a:lnTo>
                  <a:lnTo>
                    <a:pt x="2185796" y="944999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924349" y="2170037"/>
              <a:ext cx="2343785" cy="945515"/>
            </a:xfrm>
            <a:custGeom>
              <a:rect b="b" l="l" r="r" t="t"/>
              <a:pathLst>
                <a:path extrusionOk="0" h="945514" w="2343784">
                  <a:moveTo>
                    <a:pt x="0" y="157503"/>
                  </a:moveTo>
                  <a:lnTo>
                    <a:pt x="8029" y="107719"/>
                  </a:lnTo>
                  <a:lnTo>
                    <a:pt x="30388" y="64483"/>
                  </a:lnTo>
                  <a:lnTo>
                    <a:pt x="64483" y="30388"/>
                  </a:lnTo>
                  <a:lnTo>
                    <a:pt x="107719" y="8029"/>
                  </a:lnTo>
                  <a:lnTo>
                    <a:pt x="157502" y="0"/>
                  </a:lnTo>
                  <a:lnTo>
                    <a:pt x="2185796" y="0"/>
                  </a:lnTo>
                  <a:lnTo>
                    <a:pt x="2246070" y="11989"/>
                  </a:lnTo>
                  <a:lnTo>
                    <a:pt x="2297168" y="46131"/>
                  </a:lnTo>
                  <a:lnTo>
                    <a:pt x="2331310" y="97229"/>
                  </a:lnTo>
                  <a:lnTo>
                    <a:pt x="2343299" y="157503"/>
                  </a:lnTo>
                  <a:lnTo>
                    <a:pt x="2343299" y="787496"/>
                  </a:lnTo>
                  <a:lnTo>
                    <a:pt x="2335270" y="837280"/>
                  </a:lnTo>
                  <a:lnTo>
                    <a:pt x="2312911" y="880516"/>
                  </a:lnTo>
                  <a:lnTo>
                    <a:pt x="2278816" y="914611"/>
                  </a:lnTo>
                  <a:lnTo>
                    <a:pt x="2235580" y="936970"/>
                  </a:lnTo>
                  <a:lnTo>
                    <a:pt x="2185796" y="944999"/>
                  </a:lnTo>
                  <a:lnTo>
                    <a:pt x="157502" y="944999"/>
                  </a:lnTo>
                  <a:lnTo>
                    <a:pt x="107719" y="936970"/>
                  </a:lnTo>
                  <a:lnTo>
                    <a:pt x="64483" y="914611"/>
                  </a:lnTo>
                  <a:lnTo>
                    <a:pt x="30388" y="880516"/>
                  </a:lnTo>
                  <a:lnTo>
                    <a:pt x="8029" y="837280"/>
                  </a:lnTo>
                  <a:lnTo>
                    <a:pt x="0" y="787496"/>
                  </a:lnTo>
                  <a:lnTo>
                    <a:pt x="0" y="157503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7"/>
          <p:cNvSpPr txBox="1"/>
          <p:nvPr/>
        </p:nvSpPr>
        <p:spPr>
          <a:xfrm>
            <a:off x="5251927" y="2364025"/>
            <a:ext cx="22668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Add obstacles to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jump </a:t>
            </a:r>
            <a:r>
              <a:rPr lang="en-US" sz="17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over.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62" name="Google Shape;162;p17"/>
          <p:cNvGrpSpPr/>
          <p:nvPr/>
        </p:nvGrpSpPr>
        <p:grpSpPr>
          <a:xfrm>
            <a:off x="4634961" y="3405448"/>
            <a:ext cx="3483802" cy="1724003"/>
            <a:chOff x="4354098" y="3151573"/>
            <a:chExt cx="3483802" cy="1724003"/>
          </a:xfrm>
        </p:grpSpPr>
        <p:pic>
          <p:nvPicPr>
            <p:cNvPr id="163" name="Google Shape;16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14019" y="3151573"/>
              <a:ext cx="163961" cy="429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7"/>
            <p:cNvSpPr/>
            <p:nvPr/>
          </p:nvSpPr>
          <p:spPr>
            <a:xfrm>
              <a:off x="7267649" y="4013574"/>
              <a:ext cx="378460" cy="0"/>
            </a:xfrm>
            <a:custGeom>
              <a:rect b="b" l="l" r="r" t="t"/>
              <a:pathLst>
                <a:path extrusionOk="0" h="120000" w="378459">
                  <a:moveTo>
                    <a:pt x="0" y="0"/>
                  </a:moveTo>
                  <a:lnTo>
                    <a:pt x="378299" y="0"/>
                  </a:lnTo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5" name="Google Shape;165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6899" y="3931594"/>
              <a:ext cx="211001" cy="1639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17"/>
            <p:cNvSpPr/>
            <p:nvPr/>
          </p:nvSpPr>
          <p:spPr>
            <a:xfrm>
              <a:off x="4546050" y="4013574"/>
              <a:ext cx="378460" cy="0"/>
            </a:xfrm>
            <a:custGeom>
              <a:rect b="b" l="l" r="r" t="t"/>
              <a:pathLst>
                <a:path extrusionOk="0" h="120000" w="378460">
                  <a:moveTo>
                    <a:pt x="3782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7" name="Google Shape;167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54098" y="3931594"/>
              <a:ext cx="211001" cy="163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14019" y="4446325"/>
              <a:ext cx="163961" cy="429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17"/>
          <p:cNvSpPr/>
          <p:nvPr/>
        </p:nvSpPr>
        <p:spPr>
          <a:xfrm>
            <a:off x="10119225" y="6092500"/>
            <a:ext cx="1950300" cy="6711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911225" y="589164"/>
            <a:ext cx="886269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Want to Learn More?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911225" y="1846021"/>
            <a:ext cx="1015301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3"/>
              </a:rPr>
              <a:t>[Book]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The Art of Game Design</a:t>
            </a:r>
            <a:r>
              <a:rPr lang="en-US"/>
              <a:t> </a:t>
            </a:r>
            <a:r>
              <a:rPr lang="en-US" sz="1500"/>
              <a:t>by Jesse Schell</a:t>
            </a:r>
            <a:endParaRPr sz="15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99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5"/>
              </a:rPr>
              <a:t>[Web]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Designing Around a Core Mechanic</a:t>
            </a:r>
            <a:r>
              <a:rPr lang="en-US"/>
              <a:t> </a:t>
            </a:r>
            <a:r>
              <a:rPr lang="en-US" sz="1500"/>
              <a:t>by Gamasutra</a:t>
            </a:r>
            <a:endParaRPr sz="15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01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7"/>
              </a:rPr>
              <a:t>[Web]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Random Game Idea Generator</a:t>
            </a:r>
            <a:r>
              <a:rPr lang="en-US"/>
              <a:t> </a:t>
            </a:r>
            <a:r>
              <a:rPr lang="en-US" sz="1500"/>
              <a:t>by Indie Game Dev</a:t>
            </a:r>
            <a:endParaRPr sz="15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10119225" y="6092500"/>
            <a:ext cx="1950300" cy="6711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911225" y="586025"/>
            <a:ext cx="100260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the Purpose?</a:t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931551" y="1846025"/>
            <a:ext cx="100260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217169" lvl="0" marL="2197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create an </a:t>
            </a:r>
            <a:r>
              <a:rPr lang="en-US" sz="29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engaging experience </a:t>
            </a: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for the player.</a:t>
            </a:r>
            <a:endParaRPr sz="2900">
              <a:latin typeface="Lucida Sans"/>
              <a:ea typeface="Lucida Sans"/>
              <a:cs typeface="Lucida Sans"/>
              <a:sym typeface="Lucida Sans"/>
            </a:endParaRPr>
          </a:p>
          <a:p>
            <a:pPr indent="-217169" lvl="0" marL="219709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turn your vision into a working game.</a:t>
            </a:r>
            <a:endParaRPr sz="29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0119225" y="6092500"/>
            <a:ext cx="1950300" cy="6711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911225" y="586025"/>
            <a:ext cx="105606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Will We Cover?</a:t>
            </a:r>
            <a:endParaRPr/>
          </a:p>
        </p:txBody>
      </p:sp>
      <p:sp>
        <p:nvSpPr>
          <p:cNvPr id="70" name="Google Shape;70;p10"/>
          <p:cNvSpPr txBox="1"/>
          <p:nvPr/>
        </p:nvSpPr>
        <p:spPr>
          <a:xfrm>
            <a:off x="1912321" y="1576495"/>
            <a:ext cx="37089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-196850" lvl="0" marL="2006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ucida Sans"/>
              <a:buChar char="•"/>
            </a:pPr>
            <a:r>
              <a:rPr lang="en-US" sz="2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Creating the Game Idea</a:t>
            </a:r>
            <a:endParaRPr sz="2500">
              <a:latin typeface="Lucida Sans"/>
              <a:ea typeface="Lucida Sans"/>
              <a:cs typeface="Lucida Sans"/>
              <a:sym typeface="Lucida Sans"/>
            </a:endParaRPr>
          </a:p>
          <a:p>
            <a:pPr indent="-196850" lvl="0" marL="20066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ucida Sans"/>
              <a:buChar char="•"/>
            </a:pPr>
            <a:r>
              <a:rPr lang="en-US" sz="2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Experience</a:t>
            </a:r>
            <a:endParaRPr sz="2500">
              <a:latin typeface="Lucida Sans"/>
              <a:ea typeface="Lucida Sans"/>
              <a:cs typeface="Lucida Sans"/>
              <a:sym typeface="Lucida Sans"/>
            </a:endParaRPr>
          </a:p>
          <a:p>
            <a:pPr indent="-196850" lvl="0" marL="20066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ucida Sans"/>
              <a:buChar char="•"/>
            </a:pPr>
            <a:r>
              <a:rPr lang="en-US" sz="2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Goals</a:t>
            </a:r>
            <a:endParaRPr sz="2500">
              <a:latin typeface="Lucida Sans"/>
              <a:ea typeface="Lucida Sans"/>
              <a:cs typeface="Lucida Sans"/>
              <a:sym typeface="Lucida Sans"/>
            </a:endParaRPr>
          </a:p>
          <a:p>
            <a:pPr indent="-196850" lvl="0" marL="20066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ucida Sans"/>
              <a:buChar char="•"/>
            </a:pPr>
            <a:r>
              <a:rPr lang="en-US" sz="2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Systems</a:t>
            </a:r>
            <a:endParaRPr sz="25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7176421" y="1576495"/>
            <a:ext cx="31032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-196850" lvl="0" marL="2006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ucida Sans"/>
              <a:buChar char="•"/>
            </a:pPr>
            <a:r>
              <a:rPr lang="en-US" sz="2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Core Game Loop</a:t>
            </a:r>
            <a:endParaRPr sz="2500">
              <a:latin typeface="Lucida Sans"/>
              <a:ea typeface="Lucida Sans"/>
              <a:cs typeface="Lucida Sans"/>
              <a:sym typeface="Lucida Sans"/>
            </a:endParaRPr>
          </a:p>
          <a:p>
            <a:pPr indent="-196850" lvl="0" marL="20066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ucida Sans"/>
              <a:buChar char="•"/>
            </a:pPr>
            <a:r>
              <a:rPr lang="en-US" sz="2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Guiding the Player</a:t>
            </a:r>
            <a:endParaRPr sz="2500">
              <a:latin typeface="Lucida Sans"/>
              <a:ea typeface="Lucida Sans"/>
              <a:cs typeface="Lucida Sans"/>
              <a:sym typeface="Lucida Sans"/>
            </a:endParaRPr>
          </a:p>
          <a:p>
            <a:pPr indent="-196850" lvl="0" marL="20066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ucida Sans"/>
              <a:buChar char="•"/>
            </a:pPr>
            <a:r>
              <a:rPr lang="en-US" sz="2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Game Feel</a:t>
            </a:r>
            <a:endParaRPr sz="2500">
              <a:latin typeface="Lucida Sans"/>
              <a:ea typeface="Lucida Sans"/>
              <a:cs typeface="Lucida Sans"/>
              <a:sym typeface="Lucida Sans"/>
            </a:endParaRPr>
          </a:p>
          <a:p>
            <a:pPr indent="-196850" lvl="0" marL="20066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ucida Sans"/>
              <a:buChar char="•"/>
            </a:pPr>
            <a:r>
              <a:rPr lang="en-US" sz="2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Teaching the Player</a:t>
            </a:r>
            <a:endParaRPr sz="25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72" name="Google Shape;72;p10"/>
          <p:cNvGrpSpPr/>
          <p:nvPr/>
        </p:nvGrpSpPr>
        <p:grpSpPr>
          <a:xfrm>
            <a:off x="8256056" y="4303012"/>
            <a:ext cx="3117215" cy="1770379"/>
            <a:chOff x="8256056" y="4303012"/>
            <a:chExt cx="3117215" cy="1770379"/>
          </a:xfrm>
        </p:grpSpPr>
        <p:pic>
          <p:nvPicPr>
            <p:cNvPr id="73" name="Google Shape;7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75106" y="4322062"/>
              <a:ext cx="3078696" cy="1731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0"/>
            <p:cNvSpPr/>
            <p:nvPr/>
          </p:nvSpPr>
          <p:spPr>
            <a:xfrm>
              <a:off x="8256056" y="4303012"/>
              <a:ext cx="3117215" cy="1770379"/>
            </a:xfrm>
            <a:custGeom>
              <a:rect b="b" l="l" r="r" t="t"/>
              <a:pathLst>
                <a:path extrusionOk="0" h="1770379" w="3117215">
                  <a:moveTo>
                    <a:pt x="0" y="0"/>
                  </a:moveTo>
                  <a:lnTo>
                    <a:pt x="3116796" y="0"/>
                  </a:lnTo>
                  <a:lnTo>
                    <a:pt x="3116796" y="1769833"/>
                  </a:lnTo>
                  <a:lnTo>
                    <a:pt x="0" y="176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0"/>
          <p:cNvGrpSpPr/>
          <p:nvPr/>
        </p:nvGrpSpPr>
        <p:grpSpPr>
          <a:xfrm>
            <a:off x="819150" y="4303009"/>
            <a:ext cx="3117215" cy="1770379"/>
            <a:chOff x="819150" y="4303009"/>
            <a:chExt cx="3117215" cy="1770379"/>
          </a:xfrm>
        </p:grpSpPr>
        <p:pic>
          <p:nvPicPr>
            <p:cNvPr id="76" name="Google Shape;76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8200" y="4322059"/>
              <a:ext cx="3078685" cy="17317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0"/>
            <p:cNvSpPr/>
            <p:nvPr/>
          </p:nvSpPr>
          <p:spPr>
            <a:xfrm>
              <a:off x="819150" y="4303009"/>
              <a:ext cx="3117215" cy="1770379"/>
            </a:xfrm>
            <a:custGeom>
              <a:rect b="b" l="l" r="r" t="t"/>
              <a:pathLst>
                <a:path extrusionOk="0" h="1770379" w="3117215">
                  <a:moveTo>
                    <a:pt x="0" y="0"/>
                  </a:moveTo>
                  <a:lnTo>
                    <a:pt x="3116784" y="0"/>
                  </a:lnTo>
                  <a:lnTo>
                    <a:pt x="3116784" y="1769833"/>
                  </a:lnTo>
                  <a:lnTo>
                    <a:pt x="0" y="1769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0"/>
          <p:cNvGrpSpPr/>
          <p:nvPr/>
        </p:nvGrpSpPr>
        <p:grpSpPr>
          <a:xfrm>
            <a:off x="4537590" y="4303005"/>
            <a:ext cx="3117215" cy="1770379"/>
            <a:chOff x="4537590" y="4303005"/>
            <a:chExt cx="3117215" cy="1770379"/>
          </a:xfrm>
        </p:grpSpPr>
        <p:pic>
          <p:nvPicPr>
            <p:cNvPr id="79" name="Google Shape;79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56640" y="4322055"/>
              <a:ext cx="3078695" cy="17317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0"/>
            <p:cNvSpPr/>
            <p:nvPr/>
          </p:nvSpPr>
          <p:spPr>
            <a:xfrm>
              <a:off x="4537590" y="4303005"/>
              <a:ext cx="3117215" cy="1770379"/>
            </a:xfrm>
            <a:custGeom>
              <a:rect b="b" l="l" r="r" t="t"/>
              <a:pathLst>
                <a:path extrusionOk="0" h="1770379" w="3117215">
                  <a:moveTo>
                    <a:pt x="0" y="0"/>
                  </a:moveTo>
                  <a:lnTo>
                    <a:pt x="3116794" y="0"/>
                  </a:lnTo>
                  <a:lnTo>
                    <a:pt x="3116794" y="1769856"/>
                  </a:lnTo>
                  <a:lnTo>
                    <a:pt x="0" y="176985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0"/>
          <p:cNvSpPr/>
          <p:nvPr/>
        </p:nvSpPr>
        <p:spPr>
          <a:xfrm>
            <a:off x="10119225" y="6092500"/>
            <a:ext cx="1950300" cy="6711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720710" y="2594673"/>
            <a:ext cx="107385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00"/>
              <a:t>Creating a Game Idea</a:t>
            </a:r>
            <a:endParaRPr sz="7900"/>
          </a:p>
        </p:txBody>
      </p:sp>
      <p:sp>
        <p:nvSpPr>
          <p:cNvPr id="87" name="Google Shape;87;p11"/>
          <p:cNvSpPr/>
          <p:nvPr/>
        </p:nvSpPr>
        <p:spPr>
          <a:xfrm>
            <a:off x="10119225" y="6092500"/>
            <a:ext cx="1950300" cy="6711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911225" y="589164"/>
            <a:ext cx="886269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Core Mechanic</a:t>
            </a:r>
            <a:endParaRPr/>
          </a:p>
        </p:txBody>
      </p:sp>
      <p:sp>
        <p:nvSpPr>
          <p:cNvPr id="93" name="Google Shape;93;p12"/>
          <p:cNvSpPr txBox="1"/>
          <p:nvPr/>
        </p:nvSpPr>
        <p:spPr>
          <a:xfrm>
            <a:off x="931551" y="1846025"/>
            <a:ext cx="104145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217169" lvl="0" marL="2197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When starting out, you want to keep your ideas </a:t>
            </a:r>
            <a:r>
              <a:rPr lang="en-US" sz="29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simple</a:t>
            </a: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2900">
              <a:latin typeface="Lucida Sans"/>
              <a:ea typeface="Lucida Sans"/>
              <a:cs typeface="Lucida Sans"/>
              <a:sym typeface="Lucida Sans"/>
            </a:endParaRPr>
          </a:p>
          <a:p>
            <a:pPr indent="-217169" lvl="0" marL="219709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do this, you need to think of a </a:t>
            </a:r>
            <a:r>
              <a:rPr lang="en-US" sz="29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core mechanic</a:t>
            </a: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29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10119225" y="6092500"/>
            <a:ext cx="1950300" cy="6711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911225" y="589175"/>
            <a:ext cx="10529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Core Mechanic?</a:t>
            </a:r>
            <a:endParaRPr/>
          </a:p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971550" y="2003321"/>
            <a:ext cx="101529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217170" lvl="0" marL="23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</a:rPr>
              <a:t>The </a:t>
            </a:r>
            <a:r>
              <a:rPr i="1"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of play </a:t>
            </a:r>
            <a:r>
              <a:rPr lang="en-US" sz="2900">
                <a:solidFill>
                  <a:srgbClr val="FFFFFF"/>
                </a:solidFill>
              </a:rPr>
              <a:t>which makes the gameplay.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-217170" lvl="0" marL="239395" marR="5080" rtl="0" algn="l">
              <a:lnSpc>
                <a:spcPct val="107931"/>
              </a:lnSpc>
              <a:spcBef>
                <a:spcPts val="1040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</a:rPr>
              <a:t>This is the main thing that the player does throughout the game.</a:t>
            </a:r>
            <a:endParaRPr sz="2900"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3981098" y="3767099"/>
            <a:ext cx="3840479" cy="2573020"/>
            <a:chOff x="971548" y="3777574"/>
            <a:chExt cx="3840479" cy="2573020"/>
          </a:xfrm>
        </p:grpSpPr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598" y="3796624"/>
              <a:ext cx="3802001" cy="2534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/>
            <p:nvPr/>
          </p:nvSpPr>
          <p:spPr>
            <a:xfrm>
              <a:off x="971548" y="3777574"/>
              <a:ext cx="3840479" cy="2573020"/>
            </a:xfrm>
            <a:custGeom>
              <a:rect b="b" l="l" r="r" t="t"/>
              <a:pathLst>
                <a:path extrusionOk="0" h="2573020" w="3840479">
                  <a:moveTo>
                    <a:pt x="0" y="0"/>
                  </a:moveTo>
                  <a:lnTo>
                    <a:pt x="3840101" y="0"/>
                  </a:lnTo>
                  <a:lnTo>
                    <a:pt x="3840101" y="2572774"/>
                  </a:lnTo>
                  <a:lnTo>
                    <a:pt x="0" y="257277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10119225" y="6092500"/>
            <a:ext cx="1950300" cy="6711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911225" y="589175"/>
            <a:ext cx="10791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Super Mario Bros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963651" y="1806575"/>
            <a:ext cx="61461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217169" lvl="0" marL="2197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core mechanic is </a:t>
            </a:r>
            <a:r>
              <a:rPr lang="en-US" sz="29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jumping</a:t>
            </a: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2900">
              <a:latin typeface="Lucida Sans"/>
              <a:ea typeface="Lucida Sans"/>
              <a:cs typeface="Lucida Sans"/>
              <a:sym typeface="Lucida Sans"/>
            </a:endParaRPr>
          </a:p>
          <a:p>
            <a:pPr indent="-217169" lvl="0" marL="219709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You jump to:</a:t>
            </a:r>
            <a:endParaRPr sz="2900">
              <a:latin typeface="Lucida Sans"/>
              <a:ea typeface="Lucida Sans"/>
              <a:cs typeface="Lucida Sans"/>
              <a:sym typeface="Lucida Sans"/>
            </a:endParaRPr>
          </a:p>
          <a:p>
            <a:pPr indent="-251459" lvl="1" marL="67691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Defeat enemies.</a:t>
            </a:r>
            <a:endParaRPr sz="2900">
              <a:latin typeface="Lucida Sans"/>
              <a:ea typeface="Lucida Sans"/>
              <a:cs typeface="Lucida Sans"/>
              <a:sym typeface="Lucida Sans"/>
            </a:endParaRPr>
          </a:p>
          <a:p>
            <a:pPr indent="-251459" lvl="1" marL="67691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Hit blocks.</a:t>
            </a:r>
            <a:endParaRPr sz="2900">
              <a:latin typeface="Lucida Sans"/>
              <a:ea typeface="Lucida Sans"/>
              <a:cs typeface="Lucida Sans"/>
              <a:sym typeface="Lucida Sans"/>
            </a:endParaRPr>
          </a:p>
          <a:p>
            <a:pPr indent="-251459" lvl="1" marL="67691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Avoid obstacles.</a:t>
            </a:r>
            <a:endParaRPr sz="2900">
              <a:latin typeface="Lucida Sans"/>
              <a:ea typeface="Lucida Sans"/>
              <a:cs typeface="Lucida Sans"/>
              <a:sym typeface="Lucida Sans"/>
            </a:endParaRPr>
          </a:p>
          <a:p>
            <a:pPr indent="-251459" lvl="1" marL="67691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end the level.</a:t>
            </a:r>
            <a:endParaRPr sz="29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11" name="Google Shape;111;p14"/>
          <p:cNvGrpSpPr/>
          <p:nvPr/>
        </p:nvGrpSpPr>
        <p:grpSpPr>
          <a:xfrm>
            <a:off x="7003499" y="1806575"/>
            <a:ext cx="4369435" cy="3137535"/>
            <a:chOff x="7003499" y="1806575"/>
            <a:chExt cx="4369435" cy="3137535"/>
          </a:xfrm>
        </p:grpSpPr>
        <p:pic>
          <p:nvPicPr>
            <p:cNvPr id="112" name="Google Shape;11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22549" y="1825625"/>
              <a:ext cx="4331250" cy="309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/>
            <p:nvPr/>
          </p:nvSpPr>
          <p:spPr>
            <a:xfrm>
              <a:off x="7003499" y="1806575"/>
              <a:ext cx="4369435" cy="3137535"/>
            </a:xfrm>
            <a:custGeom>
              <a:rect b="b" l="l" r="r" t="t"/>
              <a:pathLst>
                <a:path extrusionOk="0" h="3137535" w="4369434">
                  <a:moveTo>
                    <a:pt x="0" y="0"/>
                  </a:moveTo>
                  <a:lnTo>
                    <a:pt x="4369350" y="0"/>
                  </a:lnTo>
                  <a:lnTo>
                    <a:pt x="4369350" y="3137200"/>
                  </a:lnTo>
                  <a:lnTo>
                    <a:pt x="0" y="31372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4"/>
          <p:cNvSpPr/>
          <p:nvPr/>
        </p:nvSpPr>
        <p:spPr>
          <a:xfrm>
            <a:off x="10119225" y="6092500"/>
            <a:ext cx="1950300" cy="6711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911225" y="589175"/>
            <a:ext cx="10980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Just Cause Games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911227" y="1671925"/>
            <a:ext cx="9187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17169" lvl="0" marL="2197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core mechanic is your </a:t>
            </a:r>
            <a:r>
              <a:rPr lang="en-US" sz="29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grappling hook</a:t>
            </a: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29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21" name="Google Shape;121;p15"/>
          <p:cNvGrpSpPr/>
          <p:nvPr/>
        </p:nvGrpSpPr>
        <p:grpSpPr>
          <a:xfrm>
            <a:off x="1374925" y="4205924"/>
            <a:ext cx="4486910" cy="2498725"/>
            <a:chOff x="819150" y="3891349"/>
            <a:chExt cx="4486910" cy="2498725"/>
          </a:xfrm>
        </p:grpSpPr>
        <p:pic>
          <p:nvPicPr>
            <p:cNvPr id="122" name="Google Shape;12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8200" y="3910399"/>
              <a:ext cx="4448298" cy="2460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5"/>
            <p:cNvSpPr/>
            <p:nvPr/>
          </p:nvSpPr>
          <p:spPr>
            <a:xfrm>
              <a:off x="819150" y="3891349"/>
              <a:ext cx="4486910" cy="2498725"/>
            </a:xfrm>
            <a:custGeom>
              <a:rect b="b" l="l" r="r" t="t"/>
              <a:pathLst>
                <a:path extrusionOk="0" h="2498725" w="4486910">
                  <a:moveTo>
                    <a:pt x="0" y="0"/>
                  </a:moveTo>
                  <a:lnTo>
                    <a:pt x="4486398" y="0"/>
                  </a:lnTo>
                  <a:lnTo>
                    <a:pt x="4486398" y="2498525"/>
                  </a:lnTo>
                  <a:lnTo>
                    <a:pt x="0" y="24985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6170400" y="4205925"/>
            <a:ext cx="4412615" cy="2498725"/>
            <a:chOff x="5614625" y="3891350"/>
            <a:chExt cx="4412615" cy="2498725"/>
          </a:xfrm>
        </p:grpSpPr>
        <p:pic>
          <p:nvPicPr>
            <p:cNvPr id="125" name="Google Shape;12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33675" y="3910400"/>
              <a:ext cx="4374086" cy="2460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5"/>
            <p:cNvSpPr/>
            <p:nvPr/>
          </p:nvSpPr>
          <p:spPr>
            <a:xfrm>
              <a:off x="5614625" y="3891350"/>
              <a:ext cx="4412615" cy="2498725"/>
            </a:xfrm>
            <a:custGeom>
              <a:rect b="b" l="l" r="r" t="t"/>
              <a:pathLst>
                <a:path extrusionOk="0" h="2498725" w="4412615">
                  <a:moveTo>
                    <a:pt x="0" y="0"/>
                  </a:moveTo>
                  <a:lnTo>
                    <a:pt x="4412186" y="0"/>
                  </a:lnTo>
                  <a:lnTo>
                    <a:pt x="4412186" y="2498523"/>
                  </a:lnTo>
                  <a:lnTo>
                    <a:pt x="0" y="249852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5"/>
          <p:cNvSpPr txBox="1"/>
          <p:nvPr/>
        </p:nvSpPr>
        <p:spPr>
          <a:xfrm>
            <a:off x="1952971" y="2565183"/>
            <a:ext cx="25386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-196850" lvl="0" marL="2006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ucida Sans"/>
              <a:buChar char="•"/>
            </a:pPr>
            <a:r>
              <a:rPr lang="en-US" sz="2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Move around.</a:t>
            </a:r>
            <a:endParaRPr sz="2500">
              <a:latin typeface="Lucida Sans"/>
              <a:ea typeface="Lucida Sans"/>
              <a:cs typeface="Lucida Sans"/>
              <a:sym typeface="Lucida Sans"/>
            </a:endParaRPr>
          </a:p>
          <a:p>
            <a:pPr indent="-196850" lvl="0" marL="20066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ucida Sans"/>
              <a:buChar char="•"/>
            </a:pPr>
            <a:r>
              <a:rPr lang="en-US" sz="2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Access vehicles.</a:t>
            </a:r>
            <a:endParaRPr sz="25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5996171" y="2565183"/>
            <a:ext cx="34194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-196850" lvl="0" marL="2006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ucida Sans"/>
              <a:buChar char="•"/>
            </a:pPr>
            <a:r>
              <a:rPr lang="en-US" sz="2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Defeat enemies.</a:t>
            </a:r>
            <a:endParaRPr sz="2500">
              <a:latin typeface="Lucida Sans"/>
              <a:ea typeface="Lucida Sans"/>
              <a:cs typeface="Lucida Sans"/>
              <a:sym typeface="Lucida Sans"/>
            </a:endParaRPr>
          </a:p>
          <a:p>
            <a:pPr indent="-196850" lvl="0" marL="20066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ucida Sans"/>
              <a:buChar char="•"/>
            </a:pPr>
            <a:r>
              <a:rPr lang="en-US" sz="2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Move around objects.</a:t>
            </a:r>
            <a:endParaRPr sz="25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0119225" y="6092500"/>
            <a:ext cx="1950300" cy="6711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911225" y="589175"/>
            <a:ext cx="100365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Have a Core Mechanic?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911226" y="2443725"/>
            <a:ext cx="104559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217169" lvl="0" marL="2197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Games with a core mechanic have a very </a:t>
            </a:r>
            <a:r>
              <a:rPr b="1"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ﬂexible </a:t>
            </a:r>
            <a:r>
              <a:rPr lang="en-US" sz="29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scope</a:t>
            </a: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2900">
              <a:latin typeface="Lucida Sans"/>
              <a:ea typeface="Lucida Sans"/>
              <a:cs typeface="Lucida Sans"/>
              <a:sym typeface="Lucida Sans"/>
            </a:endParaRPr>
          </a:p>
          <a:p>
            <a:pPr indent="-217169" lvl="0" marL="219709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Lucida Sans"/>
              <a:buChar char="•"/>
            </a:pPr>
            <a:r>
              <a:rPr lang="en-US" sz="2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is great for smaller games.</a:t>
            </a:r>
            <a:endParaRPr sz="29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119225" y="6092500"/>
            <a:ext cx="1950300" cy="671100"/>
          </a:xfrm>
          <a:prstGeom prst="rect">
            <a:avLst/>
          </a:prstGeom>
          <a:solidFill>
            <a:srgbClr val="076CB0"/>
          </a:solidFill>
          <a:ln cap="flat" cmpd="sng" w="9525">
            <a:solidFill>
              <a:srgbClr val="076C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