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font" Target="fonts/ArialBlack-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64f193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a064f193b1_0_5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064f193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a064f193b1_0_6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064f193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a064f193b1_0_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64f193b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a064f193b1_0_7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64f193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a064f193b1_0_8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64f193b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a064f193b1_0_9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064f193b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a064f193b1_0_10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064f193b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a064f193b1_0_11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064f193b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a064f193b1_0_12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64f193b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a064f193b1_0_13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64f193b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a064f193b1_0_14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064f193b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a064f193b1_0_15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64f193b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a064f193b1_0_16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064f193b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a064f193b1_0_1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064f19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a064f193b1_0_18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064f193b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a064f193b1_0_19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064f193b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a064f193b1_0_20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64f193b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a064f193b1_0_21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064f193b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a064f193b1_0_22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64f193b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a064f193b1_0_23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77ae5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f77ae5a5d_0_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064f193b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a064f193b1_0_2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064f193b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a064f193b1_0_25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064f193b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a064f193b1_0_2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64f193b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a064f193b1_0_2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064f193b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a064f193b1_0_28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064f193b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a064f193b1_0_29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064f193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a064f193b1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064f19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a064f193b1_0_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64f193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a064f193b1_0_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064f193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a064f193b1_0_2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64f193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a064f193b1_0_3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64f193b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a064f193b1_0_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godotengine.org" TargetMode="Externa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18258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Introduction to Godot 4</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Godot 4.0</a:t>
            </a:r>
            <a:endParaRPr sz="3600"/>
          </a:p>
        </p:txBody>
      </p:sp>
      <p:sp>
        <p:nvSpPr>
          <p:cNvPr id="135" name="Google Shape;135;p24"/>
          <p:cNvSpPr txBox="1"/>
          <p:nvPr/>
        </p:nvSpPr>
        <p:spPr>
          <a:xfrm>
            <a:off x="429875" y="1525724"/>
            <a:ext cx="83208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 Godot is a very lightweight engine, and the download size is only around 50 to 100 megabytes.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the download is complete, you can open the zip file and extract the main executable (This executable will be named something along the lines of: </a:t>
            </a:r>
            <a:r>
              <a:rPr b="1" lang="en" sz="1800">
                <a:solidFill>
                  <a:srgbClr val="FFFFFF"/>
                </a:solidFill>
                <a:latin typeface="Lucida Sans"/>
                <a:ea typeface="Lucida Sans"/>
                <a:cs typeface="Lucida Sans"/>
                <a:sym typeface="Lucida Sans"/>
              </a:rPr>
              <a:t>Godot_v4.0-stable_win64.exe</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It is recommended to store this somewhere like your desktop or documents, and you can create a shortcut to open it up. </a:t>
            </a:r>
            <a:endParaRPr i="1" sz="1800">
              <a:solidFill>
                <a:srgbClr val="FFFFFF"/>
              </a:solidFill>
              <a:latin typeface="Lucida Sans"/>
              <a:ea typeface="Lucida Sans"/>
              <a:cs typeface="Lucida Sans"/>
              <a:sym typeface="Lucida Sans"/>
            </a:endParaRPr>
          </a:p>
        </p:txBody>
      </p:sp>
      <p:sp>
        <p:nvSpPr>
          <p:cNvPr id="136" name="Google Shape;136;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42" name="Google Shape;142;p25"/>
          <p:cNvSpPr txBox="1"/>
          <p:nvPr/>
        </p:nvSpPr>
        <p:spPr>
          <a:xfrm>
            <a:off x="429875" y="1525725"/>
            <a:ext cx="30384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create a new project, open the Godot Engine project manager and click on the New Project button in the top right corner. </a:t>
            </a:r>
            <a:endParaRPr sz="1800">
              <a:solidFill>
                <a:srgbClr val="FFFFFF"/>
              </a:solidFill>
              <a:latin typeface="Lucida Sans"/>
              <a:ea typeface="Lucida Sans"/>
              <a:cs typeface="Lucida Sans"/>
              <a:sym typeface="Lucida Sans"/>
            </a:endParaRPr>
          </a:p>
        </p:txBody>
      </p:sp>
      <p:sp>
        <p:nvSpPr>
          <p:cNvPr id="143" name="Google Shape;143;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4" name="Google Shape;144;p25"/>
          <p:cNvPicPr preferRelativeResize="0"/>
          <p:nvPr/>
        </p:nvPicPr>
        <p:blipFill>
          <a:blip r:embed="rId3">
            <a:alphaModFix/>
          </a:blip>
          <a:stretch>
            <a:fillRect/>
          </a:stretch>
        </p:blipFill>
        <p:spPr>
          <a:xfrm>
            <a:off x="3589275" y="920550"/>
            <a:ext cx="5384398" cy="364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50" name="Google Shape;150;p26"/>
          <p:cNvSpPr txBox="1"/>
          <p:nvPr/>
        </p:nvSpPr>
        <p:spPr>
          <a:xfrm>
            <a:off x="429875" y="1525725"/>
            <a:ext cx="30384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open a new window where you can set up a few things. First, give your project a name. For this example, we will call it </a:t>
            </a:r>
            <a:r>
              <a:rPr i="1" lang="en" sz="1800">
                <a:solidFill>
                  <a:srgbClr val="FFFFFF"/>
                </a:solidFill>
                <a:latin typeface="Lucida Sans"/>
                <a:ea typeface="Lucida Sans"/>
                <a:cs typeface="Lucida Sans"/>
                <a:sym typeface="Lucida Sans"/>
              </a:rPr>
              <a:t>Intro to Godot</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p:txBody>
      </p:sp>
      <p:sp>
        <p:nvSpPr>
          <p:cNvPr id="151" name="Google Shape;151;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2" name="Google Shape;152;p26"/>
          <p:cNvPicPr preferRelativeResize="0"/>
          <p:nvPr/>
        </p:nvPicPr>
        <p:blipFill rotWithShape="1">
          <a:blip r:embed="rId3">
            <a:alphaModFix/>
          </a:blip>
          <a:srcRect b="2366" l="1696" r="26732" t="21547"/>
          <a:stretch/>
        </p:blipFill>
        <p:spPr>
          <a:xfrm>
            <a:off x="3680675" y="1094700"/>
            <a:ext cx="4703075" cy="3388176"/>
          </a:xfrm>
          <a:prstGeom prst="rect">
            <a:avLst/>
          </a:prstGeom>
          <a:noFill/>
          <a:ln>
            <a:noFill/>
          </a:ln>
        </p:spPr>
      </p:pic>
      <p:pic>
        <p:nvPicPr>
          <p:cNvPr id="153" name="Google Shape;153;p26"/>
          <p:cNvPicPr preferRelativeResize="0"/>
          <p:nvPr/>
        </p:nvPicPr>
        <p:blipFill>
          <a:blip r:embed="rId4">
            <a:alphaModFix/>
          </a:blip>
          <a:stretch>
            <a:fillRect/>
          </a:stretch>
        </p:blipFill>
        <p:spPr>
          <a:xfrm>
            <a:off x="1315013" y="3645625"/>
            <a:ext cx="6734175" cy="1123950"/>
          </a:xfrm>
          <a:prstGeom prst="rect">
            <a:avLst/>
          </a:prstGeom>
          <a:noFill/>
          <a:ln>
            <a:noFill/>
          </a:ln>
        </p:spPr>
      </p:pic>
      <p:sp>
        <p:nvSpPr>
          <p:cNvPr id="154" name="Google Shape;154;p26"/>
          <p:cNvSpPr/>
          <p:nvPr/>
        </p:nvSpPr>
        <p:spPr>
          <a:xfrm rot="2225305">
            <a:off x="3839538" y="1903150"/>
            <a:ext cx="755165" cy="17958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60" name="Google Shape;160;p27"/>
          <p:cNvSpPr txBox="1"/>
          <p:nvPr/>
        </p:nvSpPr>
        <p:spPr>
          <a:xfrm>
            <a:off x="429875" y="943750"/>
            <a:ext cx="8362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Next, choose a project path. This is where your project files will be stored. By default, it should be in your documents folder.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wish, you can create your own dedicated folder for Godot projects.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However, the project must have an empty folder to begin with, so either select this manually in your Project Path or press the Create Folder button, which will add a new folder automatically to your selected path.</a:t>
            </a:r>
            <a:endParaRPr sz="1800">
              <a:solidFill>
                <a:srgbClr val="FFFFFF"/>
              </a:solidFill>
              <a:latin typeface="Lucida Sans"/>
              <a:ea typeface="Lucida Sans"/>
              <a:cs typeface="Lucida Sans"/>
              <a:sym typeface="Lucida Sans"/>
            </a:endParaRPr>
          </a:p>
        </p:txBody>
      </p:sp>
      <p:sp>
        <p:nvSpPr>
          <p:cNvPr id="161" name="Google Shape;161;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2" name="Google Shape;162;p27"/>
          <p:cNvPicPr preferRelativeResize="0"/>
          <p:nvPr/>
        </p:nvPicPr>
        <p:blipFill>
          <a:blip r:embed="rId3">
            <a:alphaModFix/>
          </a:blip>
          <a:stretch>
            <a:fillRect/>
          </a:stretch>
        </p:blipFill>
        <p:spPr>
          <a:xfrm>
            <a:off x="1693288" y="3389100"/>
            <a:ext cx="5757435" cy="166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68" name="Google Shape;168;p28"/>
          <p:cNvSpPr txBox="1"/>
          <p:nvPr/>
        </p:nvSpPr>
        <p:spPr>
          <a:xfrm>
            <a:off x="429875" y="943750"/>
            <a:ext cx="8362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you have chosen a project path, press </a:t>
            </a:r>
            <a:r>
              <a:rPr b="1" lang="en" sz="1800">
                <a:solidFill>
                  <a:srgbClr val="FFFFFF"/>
                </a:solidFill>
                <a:latin typeface="Lucida Sans"/>
                <a:ea typeface="Lucida Sans"/>
                <a:cs typeface="Lucida Sans"/>
                <a:sym typeface="Lucida Sans"/>
              </a:rPr>
              <a:t>Create and Edit</a:t>
            </a:r>
            <a:r>
              <a:rPr lang="en" sz="1800">
                <a:solidFill>
                  <a:srgbClr val="FFFFFF"/>
                </a:solidFill>
                <a:latin typeface="Lucida Sans"/>
                <a:ea typeface="Lucida Sans"/>
                <a:cs typeface="Lucida Sans"/>
                <a:sym typeface="Lucida Sans"/>
              </a:rPr>
              <a:t>. This will close the project manager and automatically open the new project in the Godot Engine.</a:t>
            </a:r>
            <a:endParaRPr sz="1800">
              <a:solidFill>
                <a:srgbClr val="FFFFFF"/>
              </a:solidFill>
              <a:latin typeface="Lucida Sans"/>
              <a:ea typeface="Lucida Sans"/>
              <a:cs typeface="Lucida Sans"/>
              <a:sym typeface="Lucida Sans"/>
            </a:endParaRPr>
          </a:p>
        </p:txBody>
      </p:sp>
      <p:sp>
        <p:nvSpPr>
          <p:cNvPr id="169" name="Google Shape;169;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0" name="Google Shape;170;p28"/>
          <p:cNvPicPr preferRelativeResize="0"/>
          <p:nvPr/>
        </p:nvPicPr>
        <p:blipFill>
          <a:blip r:embed="rId3">
            <a:alphaModFix/>
          </a:blip>
          <a:stretch>
            <a:fillRect/>
          </a:stretch>
        </p:blipFill>
        <p:spPr>
          <a:xfrm>
            <a:off x="2468913" y="1913475"/>
            <a:ext cx="4203424" cy="305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76" name="Google Shape;176;p29"/>
          <p:cNvSpPr txBox="1"/>
          <p:nvPr/>
        </p:nvSpPr>
        <p:spPr>
          <a:xfrm>
            <a:off x="429875" y="943750"/>
            <a:ext cx="8362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you have chosen a project path, press </a:t>
            </a:r>
            <a:r>
              <a:rPr b="1" lang="en" sz="1800">
                <a:solidFill>
                  <a:srgbClr val="FFFFFF"/>
                </a:solidFill>
                <a:latin typeface="Lucida Sans"/>
                <a:ea typeface="Lucida Sans"/>
                <a:cs typeface="Lucida Sans"/>
                <a:sym typeface="Lucida Sans"/>
              </a:rPr>
              <a:t>Create and Edit</a:t>
            </a:r>
            <a:r>
              <a:rPr lang="en" sz="1800">
                <a:solidFill>
                  <a:srgbClr val="FFFFFF"/>
                </a:solidFill>
                <a:latin typeface="Lucida Sans"/>
                <a:ea typeface="Lucida Sans"/>
                <a:cs typeface="Lucida Sans"/>
                <a:sym typeface="Lucida Sans"/>
              </a:rPr>
              <a:t>. This will close the project manager and automatically open the new project in the Godot Engine.</a:t>
            </a:r>
            <a:endParaRPr sz="1800">
              <a:solidFill>
                <a:srgbClr val="FFFFFF"/>
              </a:solidFill>
              <a:latin typeface="Lucida Sans"/>
              <a:ea typeface="Lucida Sans"/>
              <a:cs typeface="Lucida Sans"/>
              <a:sym typeface="Lucida Sans"/>
            </a:endParaRPr>
          </a:p>
        </p:txBody>
      </p:sp>
      <p:sp>
        <p:nvSpPr>
          <p:cNvPr id="177" name="Google Shape;177;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8" name="Google Shape;178;p29"/>
          <p:cNvPicPr preferRelativeResize="0"/>
          <p:nvPr/>
        </p:nvPicPr>
        <p:blipFill>
          <a:blip r:embed="rId3">
            <a:alphaModFix/>
          </a:blip>
          <a:stretch>
            <a:fillRect/>
          </a:stretch>
        </p:blipFill>
        <p:spPr>
          <a:xfrm>
            <a:off x="2468913" y="1913475"/>
            <a:ext cx="4203424" cy="3054050"/>
          </a:xfrm>
          <a:prstGeom prst="rect">
            <a:avLst/>
          </a:prstGeom>
          <a:noFill/>
          <a:ln>
            <a:noFill/>
          </a:ln>
        </p:spPr>
      </p:pic>
      <p:pic>
        <p:nvPicPr>
          <p:cNvPr id="179" name="Google Shape;179;p29"/>
          <p:cNvPicPr preferRelativeResize="0"/>
          <p:nvPr/>
        </p:nvPicPr>
        <p:blipFill>
          <a:blip r:embed="rId4">
            <a:alphaModFix/>
          </a:blip>
          <a:stretch>
            <a:fillRect/>
          </a:stretch>
        </p:blipFill>
        <p:spPr>
          <a:xfrm>
            <a:off x="0" y="123825"/>
            <a:ext cx="9144000" cy="489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431250" y="2289894"/>
            <a:ext cx="8281500" cy="563700"/>
          </a:xfrm>
          <a:prstGeom prst="rect">
            <a:avLst/>
          </a:prstGeom>
          <a:noFill/>
          <a:ln>
            <a:noFill/>
          </a:ln>
        </p:spPr>
        <p:txBody>
          <a:bodyPr anchorCtr="0" anchor="t" bIns="0" lIns="0" spcFirstLastPara="1" rIns="0" wrap="square" tIns="9525">
            <a:spAutoFit/>
          </a:bodyPr>
          <a:lstStyle/>
          <a:p>
            <a:pPr indent="0" lvl="0" marL="12700" rtl="0" algn="ctr">
              <a:spcBef>
                <a:spcPts val="0"/>
              </a:spcBef>
              <a:spcAft>
                <a:spcPts val="0"/>
              </a:spcAft>
              <a:buClr>
                <a:schemeClr val="dk1"/>
              </a:buClr>
              <a:buSzPts val="1100"/>
              <a:buFont typeface="Arial"/>
              <a:buNone/>
            </a:pPr>
            <a:r>
              <a:rPr lang="en" sz="3600"/>
              <a:t>Editor Overview</a:t>
            </a:r>
            <a:endParaRPr sz="3600"/>
          </a:p>
        </p:txBody>
      </p:sp>
      <p:sp>
        <p:nvSpPr>
          <p:cNvPr id="185" name="Google Shape;185;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New Project</a:t>
            </a:r>
            <a:endParaRPr sz="3600"/>
          </a:p>
        </p:txBody>
      </p:sp>
      <p:sp>
        <p:nvSpPr>
          <p:cNvPr id="191" name="Google Shape;191;p31"/>
          <p:cNvSpPr txBox="1"/>
          <p:nvPr/>
        </p:nvSpPr>
        <p:spPr>
          <a:xfrm>
            <a:off x="429875" y="943750"/>
            <a:ext cx="8362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begin with, it is important to understand the basics of the Godot editor in order to make the most of the engine. We will explore the different windows and features of the Godot Editor, and how they can be used to create a game.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begin with, you will notice the engine is split up into multiple windows, which we will take a look through individually. If you want to resize any of the windows, you can click and drag the sections between the tabs. </a:t>
            </a:r>
            <a:endParaRPr sz="1800">
              <a:solidFill>
                <a:srgbClr val="FFFFFF"/>
              </a:solidFill>
              <a:latin typeface="Lucida Sans"/>
              <a:ea typeface="Lucida Sans"/>
              <a:cs typeface="Lucida Sans"/>
              <a:sym typeface="Lucida Sans"/>
            </a:endParaRPr>
          </a:p>
        </p:txBody>
      </p:sp>
      <p:sp>
        <p:nvSpPr>
          <p:cNvPr id="192" name="Google Shape;192;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File System</a:t>
            </a:r>
            <a:endParaRPr sz="3600"/>
          </a:p>
        </p:txBody>
      </p:sp>
      <p:sp>
        <p:nvSpPr>
          <p:cNvPr id="198" name="Google Shape;198;p32"/>
          <p:cNvSpPr txBox="1"/>
          <p:nvPr/>
        </p:nvSpPr>
        <p:spPr>
          <a:xfrm>
            <a:off x="429875" y="943750"/>
            <a:ext cx="5665200" cy="388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bottom left, you will find the File System, which is like a file explorer on your computer. It allows you to store all of the different folders and files that make up your project. When you start writing code or importing 3D models, textures, and audio files, they will be stored in the File System. The File System will allow us to create sub-folders to organize our project and assets.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By default, there is one file in the project called icon.svg. This is the default icon for the game which you may replace at a later time. We will use the File System a lot once we start creating files and scenes. </a:t>
            </a:r>
            <a:endParaRPr sz="1800">
              <a:solidFill>
                <a:srgbClr val="FFFFFF"/>
              </a:solidFill>
              <a:latin typeface="Lucida Sans"/>
              <a:ea typeface="Lucida Sans"/>
              <a:cs typeface="Lucida Sans"/>
              <a:sym typeface="Lucida Sans"/>
            </a:endParaRPr>
          </a:p>
        </p:txBody>
      </p:sp>
      <p:sp>
        <p:nvSpPr>
          <p:cNvPr id="199" name="Google Shape;199;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0" name="Google Shape;200;p32"/>
          <p:cNvPicPr preferRelativeResize="0"/>
          <p:nvPr/>
        </p:nvPicPr>
        <p:blipFill>
          <a:blip r:embed="rId3">
            <a:alphaModFix/>
          </a:blip>
          <a:stretch>
            <a:fillRect/>
          </a:stretch>
        </p:blipFill>
        <p:spPr>
          <a:xfrm>
            <a:off x="6182988" y="271450"/>
            <a:ext cx="2676525" cy="460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Viewport Window </a:t>
            </a:r>
            <a:endParaRPr sz="3600"/>
          </a:p>
        </p:txBody>
      </p:sp>
      <p:sp>
        <p:nvSpPr>
          <p:cNvPr id="206" name="Google Shape;206;p33"/>
          <p:cNvSpPr txBox="1"/>
          <p:nvPr/>
        </p:nvSpPr>
        <p:spPr>
          <a:xfrm>
            <a:off x="429875" y="943750"/>
            <a:ext cx="82371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center of the editor is a large window, which is basically a view into our game world. It is interactive and allows us to move our nodes around the scene to put together and edit our level. It is used in most parts of the game, so you will quickly get a good understanding of how this window works when we start creating our game.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07" name="Google Shape;207;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8" name="Google Shape;208;p33"/>
          <p:cNvPicPr preferRelativeResize="0"/>
          <p:nvPr/>
        </p:nvPicPr>
        <p:blipFill>
          <a:blip r:embed="rId3">
            <a:alphaModFix/>
          </a:blip>
          <a:stretch>
            <a:fillRect/>
          </a:stretch>
        </p:blipFill>
        <p:spPr>
          <a:xfrm>
            <a:off x="2895200" y="2736600"/>
            <a:ext cx="3306451" cy="222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440175"/>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install the Godot game engine on their computers.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become familiar with the Godot editor interface and its various features.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set up their first Godot project using the Godot Project Manager.</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Viewport Window </a:t>
            </a:r>
            <a:endParaRPr sz="3600"/>
          </a:p>
        </p:txBody>
      </p:sp>
      <p:sp>
        <p:nvSpPr>
          <p:cNvPr id="214" name="Google Shape;214;p34"/>
          <p:cNvSpPr txBox="1"/>
          <p:nvPr/>
        </p:nvSpPr>
        <p:spPr>
          <a:xfrm>
            <a:off x="429875" y="943750"/>
            <a:ext cx="82371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Currently, it has a 3D view. As Godot is a 3D and a 2D engine, you can switch between these views at the top depending on what project you are working on. Here, you can also switch to the Script for editing code. </a:t>
            </a:r>
            <a:endParaRPr sz="1800">
              <a:solidFill>
                <a:srgbClr val="FFFFFF"/>
              </a:solidFill>
              <a:latin typeface="Lucida Sans"/>
              <a:ea typeface="Lucida Sans"/>
              <a:cs typeface="Lucida Sans"/>
              <a:sym typeface="Lucida Sans"/>
            </a:endParaRPr>
          </a:p>
        </p:txBody>
      </p:sp>
      <p:sp>
        <p:nvSpPr>
          <p:cNvPr id="215" name="Google Shape;215;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6" name="Google Shape;216;p34"/>
          <p:cNvPicPr preferRelativeResize="0"/>
          <p:nvPr/>
        </p:nvPicPr>
        <p:blipFill>
          <a:blip r:embed="rId3">
            <a:alphaModFix/>
          </a:blip>
          <a:stretch>
            <a:fillRect/>
          </a:stretch>
        </p:blipFill>
        <p:spPr>
          <a:xfrm>
            <a:off x="2524125" y="2503300"/>
            <a:ext cx="4095750" cy="590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Scene Window</a:t>
            </a:r>
            <a:endParaRPr sz="3600"/>
          </a:p>
        </p:txBody>
      </p:sp>
      <p:sp>
        <p:nvSpPr>
          <p:cNvPr id="222" name="Google Shape;222;p35"/>
          <p:cNvSpPr txBox="1"/>
          <p:nvPr/>
        </p:nvSpPr>
        <p:spPr>
          <a:xfrm>
            <a:off x="429875" y="943750"/>
            <a:ext cx="55629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Scene window is a list of all the nodes that make up your current scene. Everything in your game is made up of nodes branching from the top node (also known as the root node). You can create a 2D scene, a 3D scene, a user interface, or other as your root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 we will be using a Node2D node as the root, we will select the 2D Scene option.  </a:t>
            </a:r>
            <a:endParaRPr sz="1800">
              <a:solidFill>
                <a:srgbClr val="FFFFFF"/>
              </a:solidFill>
              <a:latin typeface="Lucida Sans"/>
              <a:ea typeface="Lucida Sans"/>
              <a:cs typeface="Lucida Sans"/>
              <a:sym typeface="Lucida Sans"/>
            </a:endParaRPr>
          </a:p>
        </p:txBody>
      </p:sp>
      <p:sp>
        <p:nvSpPr>
          <p:cNvPr id="223" name="Google Shape;223;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4" name="Google Shape;224;p35"/>
          <p:cNvPicPr preferRelativeResize="0"/>
          <p:nvPr/>
        </p:nvPicPr>
        <p:blipFill>
          <a:blip r:embed="rId3">
            <a:alphaModFix/>
          </a:blip>
          <a:stretch>
            <a:fillRect/>
          </a:stretch>
        </p:blipFill>
        <p:spPr>
          <a:xfrm>
            <a:off x="6158163" y="230700"/>
            <a:ext cx="2600325" cy="457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Inspector Window </a:t>
            </a:r>
            <a:endParaRPr sz="3600"/>
          </a:p>
        </p:txBody>
      </p:sp>
      <p:sp>
        <p:nvSpPr>
          <p:cNvPr id="230" name="Google Shape;230;p36"/>
          <p:cNvSpPr txBox="1"/>
          <p:nvPr/>
        </p:nvSpPr>
        <p:spPr>
          <a:xfrm>
            <a:off x="429875" y="943750"/>
            <a:ext cx="55629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When you select a node in the Scene window you can see its information in the Inspector window, on the right-hand side of the screen. The inspector is where you can view and modify the properties of the selected node, for example, if you had the Player node selected, you could change its information such as the Player’s position. </a:t>
            </a:r>
            <a:endParaRPr sz="1800">
              <a:solidFill>
                <a:srgbClr val="FFFFFF"/>
              </a:solidFill>
              <a:latin typeface="Lucida Sans"/>
              <a:ea typeface="Lucida Sans"/>
              <a:cs typeface="Lucida Sans"/>
              <a:sym typeface="Lucida Sans"/>
            </a:endParaRPr>
          </a:p>
        </p:txBody>
      </p:sp>
      <p:sp>
        <p:nvSpPr>
          <p:cNvPr id="231" name="Google Shape;231;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2" name="Google Shape;232;p36"/>
          <p:cNvPicPr preferRelativeResize="0"/>
          <p:nvPr/>
        </p:nvPicPr>
        <p:blipFill>
          <a:blip r:embed="rId3">
            <a:alphaModFix/>
          </a:blip>
          <a:stretch>
            <a:fillRect/>
          </a:stretch>
        </p:blipFill>
        <p:spPr>
          <a:xfrm>
            <a:off x="6145175" y="876794"/>
            <a:ext cx="2306610" cy="35401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 Button</a:t>
            </a:r>
            <a:endParaRPr sz="3600"/>
          </a:p>
        </p:txBody>
      </p:sp>
      <p:sp>
        <p:nvSpPr>
          <p:cNvPr id="238" name="Google Shape;238;p37"/>
          <p:cNvSpPr txBox="1"/>
          <p:nvPr/>
        </p:nvSpPr>
        <p:spPr>
          <a:xfrm>
            <a:off x="429875" y="943750"/>
            <a:ext cx="82371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Play button is positioned above the Inspector window and allows you to launch your game. You can continue the setup by pressing the button.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When you click on it, it will ask you to confirm your default scene, so we will select the Select Current option.</a:t>
            </a:r>
            <a:endParaRPr sz="1800">
              <a:solidFill>
                <a:srgbClr val="FFFFFF"/>
              </a:solidFill>
              <a:latin typeface="Lucida Sans"/>
              <a:ea typeface="Lucida Sans"/>
              <a:cs typeface="Lucida Sans"/>
              <a:sym typeface="Lucida Sans"/>
            </a:endParaRPr>
          </a:p>
        </p:txBody>
      </p:sp>
      <p:sp>
        <p:nvSpPr>
          <p:cNvPr id="239" name="Google Shape;239;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0" name="Google Shape;240;p37"/>
          <p:cNvPicPr preferRelativeResize="0"/>
          <p:nvPr/>
        </p:nvPicPr>
        <p:blipFill>
          <a:blip r:embed="rId3">
            <a:alphaModFix/>
          </a:blip>
          <a:stretch>
            <a:fillRect/>
          </a:stretch>
        </p:blipFill>
        <p:spPr>
          <a:xfrm>
            <a:off x="2975188" y="1771175"/>
            <a:ext cx="3190875" cy="371475"/>
          </a:xfrm>
          <a:prstGeom prst="rect">
            <a:avLst/>
          </a:prstGeom>
          <a:noFill/>
          <a:ln>
            <a:noFill/>
          </a:ln>
        </p:spPr>
      </p:pic>
      <p:pic>
        <p:nvPicPr>
          <p:cNvPr id="241" name="Google Shape;241;p37"/>
          <p:cNvPicPr preferRelativeResize="0"/>
          <p:nvPr/>
        </p:nvPicPr>
        <p:blipFill>
          <a:blip r:embed="rId4">
            <a:alphaModFix/>
          </a:blip>
          <a:stretch>
            <a:fillRect/>
          </a:stretch>
        </p:blipFill>
        <p:spPr>
          <a:xfrm>
            <a:off x="2133600" y="3414875"/>
            <a:ext cx="4876800" cy="126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 Button</a:t>
            </a:r>
            <a:endParaRPr sz="3600"/>
          </a:p>
        </p:txBody>
      </p:sp>
      <p:sp>
        <p:nvSpPr>
          <p:cNvPr id="247" name="Google Shape;247;p38"/>
          <p:cNvSpPr txBox="1"/>
          <p:nvPr/>
        </p:nvSpPr>
        <p:spPr>
          <a:xfrm>
            <a:off x="429875" y="943750"/>
            <a:ext cx="82371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then save your scene, we will name ours TestScene.tscn and it will launch up a game window. To get out of the game window, you can click on the x or the stop button at the top right corner of the editor.</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will also notice, in the File System a new file has been created representing the scene you just saved. </a:t>
            </a:r>
            <a:endParaRPr sz="1800">
              <a:solidFill>
                <a:srgbClr val="FFFFFF"/>
              </a:solidFill>
              <a:latin typeface="Lucida Sans"/>
              <a:ea typeface="Lucida Sans"/>
              <a:cs typeface="Lucida Sans"/>
              <a:sym typeface="Lucida Sans"/>
            </a:endParaRPr>
          </a:p>
        </p:txBody>
      </p:sp>
      <p:sp>
        <p:nvSpPr>
          <p:cNvPr id="248" name="Google Shape;248;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9" name="Google Shape;249;p38"/>
          <p:cNvPicPr preferRelativeResize="0"/>
          <p:nvPr/>
        </p:nvPicPr>
        <p:blipFill>
          <a:blip r:embed="rId3">
            <a:alphaModFix/>
          </a:blip>
          <a:stretch>
            <a:fillRect/>
          </a:stretch>
        </p:blipFill>
        <p:spPr>
          <a:xfrm>
            <a:off x="376225" y="1977300"/>
            <a:ext cx="8391525" cy="83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 Button</a:t>
            </a:r>
            <a:endParaRPr sz="3600"/>
          </a:p>
        </p:txBody>
      </p:sp>
      <p:sp>
        <p:nvSpPr>
          <p:cNvPr id="255" name="Google Shape;255;p39"/>
          <p:cNvSpPr txBox="1"/>
          <p:nvPr/>
        </p:nvSpPr>
        <p:spPr>
          <a:xfrm>
            <a:off x="429875" y="943750"/>
            <a:ext cx="82371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then save your scene, we will name ours TestScene.tscn and it will launch up a game window. To get out of the game window, you can click on the x or the stop button at the top right corner of the editor.</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will also notice, in the File System a new file has been created representing the scene you just saved. </a:t>
            </a:r>
            <a:endParaRPr sz="1800">
              <a:solidFill>
                <a:srgbClr val="FFFFFF"/>
              </a:solidFill>
              <a:latin typeface="Lucida Sans"/>
              <a:ea typeface="Lucida Sans"/>
              <a:cs typeface="Lucida Sans"/>
              <a:sym typeface="Lucida Sans"/>
            </a:endParaRPr>
          </a:p>
        </p:txBody>
      </p:sp>
      <p:sp>
        <p:nvSpPr>
          <p:cNvPr id="256" name="Google Shape;256;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7" name="Google Shape;257;p39"/>
          <p:cNvPicPr preferRelativeResize="0"/>
          <p:nvPr/>
        </p:nvPicPr>
        <p:blipFill>
          <a:blip r:embed="rId3">
            <a:alphaModFix/>
          </a:blip>
          <a:stretch>
            <a:fillRect/>
          </a:stretch>
        </p:blipFill>
        <p:spPr>
          <a:xfrm>
            <a:off x="376225" y="1977300"/>
            <a:ext cx="8391525" cy="838200"/>
          </a:xfrm>
          <a:prstGeom prst="rect">
            <a:avLst/>
          </a:prstGeom>
          <a:noFill/>
          <a:ln>
            <a:noFill/>
          </a:ln>
        </p:spPr>
      </p:pic>
      <p:pic>
        <p:nvPicPr>
          <p:cNvPr id="258" name="Google Shape;258;p39"/>
          <p:cNvPicPr preferRelativeResize="0"/>
          <p:nvPr/>
        </p:nvPicPr>
        <p:blipFill>
          <a:blip r:embed="rId4">
            <a:alphaModFix/>
          </a:blip>
          <a:stretch>
            <a:fillRect/>
          </a:stretch>
        </p:blipFill>
        <p:spPr>
          <a:xfrm>
            <a:off x="0" y="149865"/>
            <a:ext cx="9144000" cy="48437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Output </a:t>
            </a:r>
            <a:endParaRPr sz="3600"/>
          </a:p>
        </p:txBody>
      </p:sp>
      <p:sp>
        <p:nvSpPr>
          <p:cNvPr id="264" name="Google Shape;264;p40"/>
          <p:cNvSpPr txBox="1"/>
          <p:nvPr/>
        </p:nvSpPr>
        <p:spPr>
          <a:xfrm>
            <a:off x="429875" y="943750"/>
            <a:ext cx="82371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When you run the game it will open the Output window, which is where error messages or warnings will be displayed. If there is a problem in your game, the output window will open up and display the problem in red. </a:t>
            </a:r>
            <a:endParaRPr sz="1800">
              <a:solidFill>
                <a:srgbClr val="FFFFFF"/>
              </a:solidFill>
              <a:latin typeface="Lucida Sans"/>
              <a:ea typeface="Lucida Sans"/>
              <a:cs typeface="Lucida Sans"/>
              <a:sym typeface="Lucida Sans"/>
            </a:endParaRPr>
          </a:p>
        </p:txBody>
      </p:sp>
      <p:sp>
        <p:nvSpPr>
          <p:cNvPr id="265" name="Google Shape;265;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6" name="Google Shape;266;p40"/>
          <p:cNvPicPr preferRelativeResize="0"/>
          <p:nvPr/>
        </p:nvPicPr>
        <p:blipFill>
          <a:blip r:embed="rId3">
            <a:alphaModFix/>
          </a:blip>
          <a:stretch>
            <a:fillRect/>
          </a:stretch>
        </p:blipFill>
        <p:spPr>
          <a:xfrm>
            <a:off x="152400" y="2630775"/>
            <a:ext cx="8839199" cy="15289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Project Settings </a:t>
            </a:r>
            <a:endParaRPr sz="3600"/>
          </a:p>
        </p:txBody>
      </p:sp>
      <p:sp>
        <p:nvSpPr>
          <p:cNvPr id="272" name="Google Shape;272;p41"/>
          <p:cNvSpPr txBox="1"/>
          <p:nvPr/>
        </p:nvSpPr>
        <p:spPr>
          <a:xfrm>
            <a:off x="429875" y="943750"/>
            <a:ext cx="82371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Project Settings window can be accessed from the Project tab on the top menu row. There are also many other interesting options along this menu.</a:t>
            </a:r>
            <a:endParaRPr sz="1800">
              <a:solidFill>
                <a:srgbClr val="FFFFFF"/>
              </a:solidFill>
              <a:latin typeface="Lucida Sans"/>
              <a:ea typeface="Lucida Sans"/>
              <a:cs typeface="Lucida Sans"/>
              <a:sym typeface="Lucida Sans"/>
            </a:endParaRPr>
          </a:p>
        </p:txBody>
      </p:sp>
      <p:sp>
        <p:nvSpPr>
          <p:cNvPr id="273" name="Google Shape;273;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4" name="Google Shape;274;p41"/>
          <p:cNvPicPr preferRelativeResize="0"/>
          <p:nvPr/>
        </p:nvPicPr>
        <p:blipFill>
          <a:blip r:embed="rId3">
            <a:alphaModFix/>
          </a:blip>
          <a:stretch>
            <a:fillRect/>
          </a:stretch>
        </p:blipFill>
        <p:spPr>
          <a:xfrm>
            <a:off x="4753225" y="1955800"/>
            <a:ext cx="3712037" cy="3054051"/>
          </a:xfrm>
          <a:prstGeom prst="rect">
            <a:avLst/>
          </a:prstGeom>
          <a:noFill/>
          <a:ln>
            <a:noFill/>
          </a:ln>
        </p:spPr>
      </p:pic>
      <p:pic>
        <p:nvPicPr>
          <p:cNvPr id="275" name="Google Shape;275;p41"/>
          <p:cNvPicPr preferRelativeResize="0"/>
          <p:nvPr/>
        </p:nvPicPr>
        <p:blipFill>
          <a:blip r:embed="rId4">
            <a:alphaModFix/>
          </a:blip>
          <a:stretch>
            <a:fillRect/>
          </a:stretch>
        </p:blipFill>
        <p:spPr>
          <a:xfrm>
            <a:off x="522050" y="2004000"/>
            <a:ext cx="3485210" cy="3054050"/>
          </a:xfrm>
          <a:prstGeom prst="rect">
            <a:avLst/>
          </a:prstGeom>
          <a:noFill/>
          <a:ln>
            <a:noFill/>
          </a:ln>
        </p:spPr>
      </p:pic>
      <p:sp>
        <p:nvSpPr>
          <p:cNvPr id="276" name="Google Shape;276;p41"/>
          <p:cNvSpPr/>
          <p:nvPr/>
        </p:nvSpPr>
        <p:spPr>
          <a:xfrm>
            <a:off x="3594150" y="2327950"/>
            <a:ext cx="1242600" cy="61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Project Settings </a:t>
            </a:r>
            <a:endParaRPr sz="3600"/>
          </a:p>
        </p:txBody>
      </p:sp>
      <p:sp>
        <p:nvSpPr>
          <p:cNvPr id="282" name="Google Shape;282;p42"/>
          <p:cNvSpPr txBox="1"/>
          <p:nvPr/>
        </p:nvSpPr>
        <p:spPr>
          <a:xfrm>
            <a:off x="429875" y="943750"/>
            <a:ext cx="82371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Project Settings window allows you to manage the background settings for your project, such as the name, window size, and rendering and text settings. This is an important window, but we will not be focusing on it just yet.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By understanding the basics of the Godot Editor, you can make the most of the engine and create amazing 3D and 2D games. In the next lesson, we will look at understanding what nodes and scenes are, and how they interact with each other.</a:t>
            </a:r>
            <a:endParaRPr sz="1800">
              <a:solidFill>
                <a:srgbClr val="FFFFFF"/>
              </a:solidFill>
              <a:latin typeface="Lucida Sans"/>
              <a:ea typeface="Lucida Sans"/>
              <a:cs typeface="Lucida Sans"/>
              <a:sym typeface="Lucida Sans"/>
            </a:endParaRPr>
          </a:p>
        </p:txBody>
      </p:sp>
      <p:sp>
        <p:nvSpPr>
          <p:cNvPr id="283" name="Google Shape;283;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Scene Navigation</a:t>
            </a:r>
            <a:r>
              <a:rPr lang="en" sz="3600"/>
              <a:t> </a:t>
            </a:r>
            <a:endParaRPr sz="3600"/>
          </a:p>
        </p:txBody>
      </p:sp>
      <p:sp>
        <p:nvSpPr>
          <p:cNvPr id="289" name="Google Shape;289;p43"/>
          <p:cNvSpPr txBox="1"/>
          <p:nvPr/>
        </p:nvSpPr>
        <p:spPr>
          <a:xfrm>
            <a:off x="429875" y="943750"/>
            <a:ext cx="82371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center of the Godot Editor, you will notice one large window, this is the scene viewport that allows us to see and edit the scene from the editor. </a:t>
            </a:r>
            <a:endParaRPr sz="1800">
              <a:solidFill>
                <a:srgbClr val="FFFFFF"/>
              </a:solidFill>
              <a:latin typeface="Lucida Sans"/>
              <a:ea typeface="Lucida Sans"/>
              <a:cs typeface="Lucida Sans"/>
              <a:sym typeface="Lucida Sans"/>
            </a:endParaRPr>
          </a:p>
        </p:txBody>
      </p:sp>
      <p:sp>
        <p:nvSpPr>
          <p:cNvPr id="290" name="Google Shape;290;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1" name="Google Shape;291;p43"/>
          <p:cNvPicPr preferRelativeResize="0"/>
          <p:nvPr/>
        </p:nvPicPr>
        <p:blipFill rotWithShape="1">
          <a:blip r:embed="rId3">
            <a:alphaModFix/>
          </a:blip>
          <a:srcRect b="4540" l="14704" r="14598" t="2609"/>
          <a:stretch/>
        </p:blipFill>
        <p:spPr>
          <a:xfrm>
            <a:off x="2471810" y="1708725"/>
            <a:ext cx="4200374" cy="295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Godot</a:t>
            </a:r>
            <a:endParaRPr sz="3600"/>
          </a:p>
        </p:txBody>
      </p:sp>
      <p:sp>
        <p:nvSpPr>
          <p:cNvPr id="83" name="Google Shape;83;p17"/>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Godot is a rising game engine in the game development space. It is very versatile which has caused it to grow very rapidly in recent years. The engine will allow you to make 2D and 3D games to create whatever game you want. In this course, we will be teaching you from the ground up from having no knowledge of the engine to creating your first game.</a:t>
            </a:r>
            <a:endParaRPr i="1"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2D Mode</a:t>
            </a:r>
            <a:endParaRPr sz="3600"/>
          </a:p>
        </p:txBody>
      </p:sp>
      <p:sp>
        <p:nvSpPr>
          <p:cNvPr id="297" name="Google Shape;297;p44"/>
          <p:cNvSpPr txBox="1"/>
          <p:nvPr/>
        </p:nvSpPr>
        <p:spPr>
          <a:xfrm>
            <a:off x="429875" y="943750"/>
            <a:ext cx="82371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With the 2D mode selected, you can use the mouse to navigate the scene.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2D mode, you can use the middle mouse button to pan around the screen. To zoom in and out, use the scroll wheel.</a:t>
            </a:r>
            <a:endParaRPr sz="1800">
              <a:solidFill>
                <a:srgbClr val="FFFFFF"/>
              </a:solidFill>
              <a:latin typeface="Lucida Sans"/>
              <a:ea typeface="Lucida Sans"/>
              <a:cs typeface="Lucida Sans"/>
              <a:sym typeface="Lucida Sans"/>
            </a:endParaRPr>
          </a:p>
        </p:txBody>
      </p:sp>
      <p:sp>
        <p:nvSpPr>
          <p:cNvPr id="298" name="Google Shape;298;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9" name="Google Shape;299;p44"/>
          <p:cNvPicPr preferRelativeResize="0"/>
          <p:nvPr/>
        </p:nvPicPr>
        <p:blipFill>
          <a:blip r:embed="rId3">
            <a:alphaModFix/>
          </a:blip>
          <a:stretch>
            <a:fillRect/>
          </a:stretch>
        </p:blipFill>
        <p:spPr>
          <a:xfrm>
            <a:off x="3109913" y="2725150"/>
            <a:ext cx="2924175" cy="523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3D Mode</a:t>
            </a:r>
            <a:endParaRPr sz="3600"/>
          </a:p>
        </p:txBody>
      </p:sp>
      <p:sp>
        <p:nvSpPr>
          <p:cNvPr id="305" name="Google Shape;305;p45"/>
          <p:cNvSpPr txBox="1"/>
          <p:nvPr/>
        </p:nvSpPr>
        <p:spPr>
          <a:xfrm>
            <a:off x="429875" y="943750"/>
            <a:ext cx="82371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With the 3D mode selected, the controls to navigate the scene change slightly.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3D mode, you can use the middle mouse button to rotate around the center. Additionally, with the right mouse button held, you can then use the WASD keys to fly around. To go up, press E, and to go down, press Q.</a:t>
            </a:r>
            <a:endParaRPr sz="1800">
              <a:solidFill>
                <a:srgbClr val="FFFFFF"/>
              </a:solidFill>
              <a:latin typeface="Lucida Sans"/>
              <a:ea typeface="Lucida Sans"/>
              <a:cs typeface="Lucida Sans"/>
              <a:sym typeface="Lucida Sans"/>
            </a:endParaRPr>
          </a:p>
        </p:txBody>
      </p:sp>
      <p:sp>
        <p:nvSpPr>
          <p:cNvPr id="306" name="Google Shape;306;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7" name="Google Shape;307;p45"/>
          <p:cNvPicPr preferRelativeResize="0"/>
          <p:nvPr/>
        </p:nvPicPr>
        <p:blipFill>
          <a:blip r:embed="rId3">
            <a:alphaModFix/>
          </a:blip>
          <a:stretch>
            <a:fillRect/>
          </a:stretch>
        </p:blipFill>
        <p:spPr>
          <a:xfrm>
            <a:off x="3114675" y="3232075"/>
            <a:ext cx="2914650" cy="47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Importing Assets </a:t>
            </a:r>
            <a:endParaRPr sz="3600"/>
          </a:p>
        </p:txBody>
      </p:sp>
      <p:sp>
        <p:nvSpPr>
          <p:cNvPr id="313" name="Google Shape;313;p46"/>
          <p:cNvSpPr txBox="1"/>
          <p:nvPr/>
        </p:nvSpPr>
        <p:spPr>
          <a:xfrm>
            <a:off x="429875" y="943750"/>
            <a:ext cx="82371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 asset is a file that can be used in a game. This can include textures, 3D models, audio clips, sound effects, scripts, and any other type of file that can be stored on a computer and make use of in our game. </a:t>
            </a:r>
            <a:endParaRPr sz="1800">
              <a:solidFill>
                <a:srgbClr val="FFFFFF"/>
              </a:solidFill>
              <a:latin typeface="Lucida Sans"/>
              <a:ea typeface="Lucida Sans"/>
              <a:cs typeface="Lucida Sans"/>
              <a:sym typeface="Lucida Sans"/>
            </a:endParaRPr>
          </a:p>
        </p:txBody>
      </p:sp>
      <p:sp>
        <p:nvSpPr>
          <p:cNvPr id="314" name="Google Shape;314;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5" name="Google Shape;315;p46"/>
          <p:cNvPicPr preferRelativeResize="0"/>
          <p:nvPr/>
        </p:nvPicPr>
        <p:blipFill>
          <a:blip r:embed="rId3">
            <a:alphaModFix/>
          </a:blip>
          <a:stretch>
            <a:fillRect/>
          </a:stretch>
        </p:blipFill>
        <p:spPr>
          <a:xfrm>
            <a:off x="3165688" y="2432525"/>
            <a:ext cx="2809875" cy="1628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Sprites</a:t>
            </a:r>
            <a:endParaRPr sz="3600"/>
          </a:p>
        </p:txBody>
      </p:sp>
      <p:sp>
        <p:nvSpPr>
          <p:cNvPr id="321" name="Google Shape;321;p47"/>
          <p:cNvSpPr txBox="1"/>
          <p:nvPr/>
        </p:nvSpPr>
        <p:spPr>
          <a:xfrm>
            <a:off x="429875" y="943750"/>
            <a:ext cx="82371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will be using sprites, which are 2D textures used for 2D games. In the Google Classroom assignment, you can find a set of assets that we can use for our first example game.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the file is downloaded, you can extract the content and inside there will be a folder called Sprites which contains the .png files needed for this course. </a:t>
            </a:r>
            <a:endParaRPr sz="1800">
              <a:solidFill>
                <a:srgbClr val="FFFFFF"/>
              </a:solidFill>
              <a:latin typeface="Lucida Sans"/>
              <a:ea typeface="Lucida Sans"/>
              <a:cs typeface="Lucida Sans"/>
              <a:sym typeface="Lucida Sans"/>
            </a:endParaRPr>
          </a:p>
        </p:txBody>
      </p:sp>
      <p:sp>
        <p:nvSpPr>
          <p:cNvPr id="322" name="Google Shape;322;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23" name="Google Shape;323;p47"/>
          <p:cNvPicPr preferRelativeResize="0"/>
          <p:nvPr/>
        </p:nvPicPr>
        <p:blipFill>
          <a:blip r:embed="rId3">
            <a:alphaModFix/>
          </a:blip>
          <a:stretch>
            <a:fillRect/>
          </a:stretch>
        </p:blipFill>
        <p:spPr>
          <a:xfrm>
            <a:off x="2214800" y="2942925"/>
            <a:ext cx="4667250" cy="2066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Sprites</a:t>
            </a:r>
            <a:endParaRPr sz="3600"/>
          </a:p>
        </p:txBody>
      </p:sp>
      <p:sp>
        <p:nvSpPr>
          <p:cNvPr id="329" name="Google Shape;329;p48"/>
          <p:cNvSpPr txBox="1"/>
          <p:nvPr/>
        </p:nvSpPr>
        <p:spPr>
          <a:xfrm>
            <a:off x="429875" y="943750"/>
            <a:ext cx="82371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Before importing the assets into the Godot Editor, we first need to create a New Folder in the FileSystem, by right-clicking in a blank space.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then name this Sprites.  </a:t>
            </a:r>
            <a:endParaRPr sz="1800">
              <a:solidFill>
                <a:srgbClr val="FFFFFF"/>
              </a:solidFill>
              <a:latin typeface="Lucida Sans"/>
              <a:ea typeface="Lucida Sans"/>
              <a:cs typeface="Lucida Sans"/>
              <a:sym typeface="Lucida Sans"/>
            </a:endParaRPr>
          </a:p>
        </p:txBody>
      </p:sp>
      <p:sp>
        <p:nvSpPr>
          <p:cNvPr id="330" name="Google Shape;330;p4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1" name="Google Shape;331;p48"/>
          <p:cNvPicPr preferRelativeResize="0"/>
          <p:nvPr/>
        </p:nvPicPr>
        <p:blipFill>
          <a:blip r:embed="rId3">
            <a:alphaModFix/>
          </a:blip>
          <a:stretch>
            <a:fillRect/>
          </a:stretch>
        </p:blipFill>
        <p:spPr>
          <a:xfrm>
            <a:off x="1654550" y="2166775"/>
            <a:ext cx="1896163" cy="2777149"/>
          </a:xfrm>
          <a:prstGeom prst="rect">
            <a:avLst/>
          </a:prstGeom>
          <a:noFill/>
          <a:ln>
            <a:noFill/>
          </a:ln>
        </p:spPr>
      </p:pic>
      <p:pic>
        <p:nvPicPr>
          <p:cNvPr id="332" name="Google Shape;332;p48"/>
          <p:cNvPicPr preferRelativeResize="0"/>
          <p:nvPr/>
        </p:nvPicPr>
        <p:blipFill>
          <a:blip r:embed="rId4">
            <a:alphaModFix/>
          </a:blip>
          <a:stretch>
            <a:fillRect/>
          </a:stretch>
        </p:blipFill>
        <p:spPr>
          <a:xfrm>
            <a:off x="3703113" y="2213950"/>
            <a:ext cx="4638675" cy="194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Importing Assets</a:t>
            </a:r>
            <a:endParaRPr sz="3600"/>
          </a:p>
        </p:txBody>
      </p:sp>
      <p:sp>
        <p:nvSpPr>
          <p:cNvPr id="338" name="Google Shape;338;p49"/>
          <p:cNvSpPr txBox="1"/>
          <p:nvPr/>
        </p:nvSpPr>
        <p:spPr>
          <a:xfrm>
            <a:off x="429875" y="943750"/>
            <a:ext cx="82371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import the assets, open the Sprites folder which contains the .png files. Then, drag them into the Sprites folder we just created in the file system.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process works the same for other assets such as audio files, 3D models, and textures.</a:t>
            </a:r>
            <a:endParaRPr sz="1800">
              <a:solidFill>
                <a:srgbClr val="FFFFFF"/>
              </a:solidFill>
              <a:latin typeface="Lucida Sans"/>
              <a:ea typeface="Lucida Sans"/>
              <a:cs typeface="Lucida Sans"/>
              <a:sym typeface="Lucida Sans"/>
            </a:endParaRPr>
          </a:p>
        </p:txBody>
      </p:sp>
      <p:sp>
        <p:nvSpPr>
          <p:cNvPr id="339" name="Google Shape;339;p4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40" name="Google Shape;340;p49"/>
          <p:cNvPicPr preferRelativeResize="0"/>
          <p:nvPr/>
        </p:nvPicPr>
        <p:blipFill>
          <a:blip r:embed="rId3">
            <a:alphaModFix/>
          </a:blip>
          <a:stretch>
            <a:fillRect/>
          </a:stretch>
        </p:blipFill>
        <p:spPr>
          <a:xfrm>
            <a:off x="2267052" y="2784025"/>
            <a:ext cx="4609901" cy="2199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Godot</a:t>
            </a:r>
            <a:endParaRPr sz="3600"/>
          </a:p>
        </p:txBody>
      </p:sp>
      <p:sp>
        <p:nvSpPr>
          <p:cNvPr id="90" name="Google Shape;90;p18"/>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Godot is free and open source and has been getting consistent updates over the years, which has made it very exciting and a perfect pick for getting started in game development. It is very user friendly, lightweight, and contains its own built-in code editor, which means you don’t have to download any additional programs to use the engine. </a:t>
            </a:r>
            <a:endParaRPr i="1"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11178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Why is the Godot Editor Important?</a:t>
            </a:r>
            <a:endParaRPr sz="3600"/>
          </a:p>
        </p:txBody>
      </p:sp>
      <p:sp>
        <p:nvSpPr>
          <p:cNvPr id="97" name="Google Shape;97;p19"/>
          <p:cNvSpPr txBox="1"/>
          <p:nvPr/>
        </p:nvSpPr>
        <p:spPr>
          <a:xfrm>
            <a:off x="429875" y="15257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Godot is a lightweight game engine that is perfect for beginners. It is easy to install and use, and comes with all the latest features and bug fixes. In this lesson, we will look at how to install Godot and get started with your first project. </a:t>
            </a:r>
            <a:endParaRPr i="1" sz="18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Downloading Godot</a:t>
            </a:r>
            <a:endParaRPr sz="3600"/>
          </a:p>
        </p:txBody>
      </p:sp>
      <p:sp>
        <p:nvSpPr>
          <p:cNvPr id="104" name="Google Shape;104;p20"/>
          <p:cNvSpPr txBox="1"/>
          <p:nvPr/>
        </p:nvSpPr>
        <p:spPr>
          <a:xfrm>
            <a:off x="429875" y="15257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first step is to download Godot. To do this, go to Godot’s website: </a:t>
            </a:r>
            <a:r>
              <a:rPr lang="en" sz="1800" u="sng">
                <a:solidFill>
                  <a:schemeClr val="hlink"/>
                </a:solidFill>
                <a:latin typeface="Lucida Sans"/>
                <a:ea typeface="Lucida Sans"/>
                <a:cs typeface="Lucida Sans"/>
                <a:sym typeface="Lucida Sans"/>
                <a:hlinkClick r:id="rId3"/>
              </a:rPr>
              <a:t>https://www.godotengine.org </a:t>
            </a:r>
            <a:r>
              <a:rPr lang="en" sz="1800">
                <a:solidFill>
                  <a:srgbClr val="FFFFFF"/>
                </a:solidFill>
                <a:latin typeface="Lucida Sans"/>
                <a:ea typeface="Lucida Sans"/>
                <a:cs typeface="Lucida Sans"/>
                <a:sym typeface="Lucida Sans"/>
              </a:rPr>
              <a:t>and click on the Download Latest button. </a:t>
            </a:r>
            <a:endParaRPr i="1" sz="18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6" name="Google Shape;106;p20"/>
          <p:cNvPicPr preferRelativeResize="0"/>
          <p:nvPr/>
        </p:nvPicPr>
        <p:blipFill>
          <a:blip r:embed="rId4">
            <a:alphaModFix/>
          </a:blip>
          <a:stretch>
            <a:fillRect/>
          </a:stretch>
        </p:blipFill>
        <p:spPr>
          <a:xfrm>
            <a:off x="2275813" y="2241824"/>
            <a:ext cx="4592366" cy="2749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Downloading Godot</a:t>
            </a:r>
            <a:endParaRPr sz="3600"/>
          </a:p>
        </p:txBody>
      </p:sp>
      <p:sp>
        <p:nvSpPr>
          <p:cNvPr id="112" name="Google Shape;112;p21"/>
          <p:cNvSpPr txBox="1"/>
          <p:nvPr/>
        </p:nvSpPr>
        <p:spPr>
          <a:xfrm>
            <a:off x="429875" y="15257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website should automatically identify what platform you’re using (Windows, Mac, or Linux). Click on the blue Godot Engine button (not .net) to begin the download. </a:t>
            </a:r>
            <a:endParaRPr i="1" sz="1800">
              <a:solidFill>
                <a:srgbClr val="FFFFFF"/>
              </a:solidFill>
              <a:latin typeface="Lucida Sans"/>
              <a:ea typeface="Lucida Sans"/>
              <a:cs typeface="Lucida Sans"/>
              <a:sym typeface="Lucida Sans"/>
            </a:endParaRPr>
          </a:p>
        </p:txBody>
      </p:sp>
      <p:sp>
        <p:nvSpPr>
          <p:cNvPr id="113" name="Google Shape;113;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4" name="Google Shape;114;p21"/>
          <p:cNvPicPr preferRelativeResize="0"/>
          <p:nvPr/>
        </p:nvPicPr>
        <p:blipFill>
          <a:blip r:embed="rId3">
            <a:alphaModFix/>
          </a:blip>
          <a:stretch>
            <a:fillRect/>
          </a:stretch>
        </p:blipFill>
        <p:spPr>
          <a:xfrm>
            <a:off x="1727413" y="2571749"/>
            <a:ext cx="5686425" cy="237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Downloading Godot</a:t>
            </a:r>
            <a:endParaRPr sz="3600"/>
          </a:p>
        </p:txBody>
      </p:sp>
      <p:sp>
        <p:nvSpPr>
          <p:cNvPr id="120" name="Google Shape;120;p22"/>
          <p:cNvSpPr txBox="1"/>
          <p:nvPr/>
        </p:nvSpPr>
        <p:spPr>
          <a:xfrm>
            <a:off x="429875" y="1525724"/>
            <a:ext cx="83208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 Godot is a very lightweight engine, and the download size is only around 50 to 100 megabytes.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the download is complete, you can open the zip file and extract the main executable (This executable will be named something along the lines of: </a:t>
            </a:r>
            <a:r>
              <a:rPr b="1" lang="en" sz="1800">
                <a:solidFill>
                  <a:srgbClr val="FFFFFF"/>
                </a:solidFill>
                <a:latin typeface="Lucida Sans"/>
                <a:ea typeface="Lucida Sans"/>
                <a:cs typeface="Lucida Sans"/>
                <a:sym typeface="Lucida Sans"/>
              </a:rPr>
              <a:t>Godot_v4.0-stable_win64.exe</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It is recommended to store this somewhere like your desktop or documents, and you can create a shortcut to open it up. </a:t>
            </a:r>
            <a:endParaRPr i="1" sz="1800">
              <a:solidFill>
                <a:srgbClr val="FFFFFF"/>
              </a:solidFill>
              <a:latin typeface="Lucida Sans"/>
              <a:ea typeface="Lucida Sans"/>
              <a:cs typeface="Lucida Sans"/>
              <a:sym typeface="Lucida Sans"/>
            </a:endParaRPr>
          </a:p>
        </p:txBody>
      </p:sp>
      <p:sp>
        <p:nvSpPr>
          <p:cNvPr id="121" name="Google Shape;121;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Opening the Project Manager </a:t>
            </a:r>
            <a:endParaRPr sz="3600"/>
          </a:p>
        </p:txBody>
      </p:sp>
      <p:sp>
        <p:nvSpPr>
          <p:cNvPr id="127" name="Google Shape;127;p23"/>
          <p:cNvSpPr txBox="1"/>
          <p:nvPr/>
        </p:nvSpPr>
        <p:spPr>
          <a:xfrm>
            <a:off x="469200" y="841499"/>
            <a:ext cx="8320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you have extracted the main executable, you can open it up by </a:t>
            </a:r>
            <a:r>
              <a:rPr b="1" lang="en" sz="1800">
                <a:solidFill>
                  <a:srgbClr val="FFFFFF"/>
                </a:solidFill>
                <a:latin typeface="Lucida Sans"/>
                <a:ea typeface="Lucida Sans"/>
                <a:cs typeface="Lucida Sans"/>
                <a:sym typeface="Lucida Sans"/>
              </a:rPr>
              <a:t>double-clicking</a:t>
            </a:r>
            <a:r>
              <a:rPr lang="en" sz="1800">
                <a:solidFill>
                  <a:srgbClr val="FFFFFF"/>
                </a:solidFill>
                <a:latin typeface="Lucida Sans"/>
                <a:ea typeface="Lucida Sans"/>
                <a:cs typeface="Lucida Sans"/>
                <a:sym typeface="Lucida Sans"/>
              </a:rPr>
              <a:t> on it.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open the Godot Project Manager. If you get a pop-up when you open it, just press Cancel. This is where you can create new projects, open existing projects, check versions, and remove projects.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also import projects, but this is not necessary for now. </a:t>
            </a:r>
            <a:endParaRPr sz="1800">
              <a:solidFill>
                <a:srgbClr val="FFFFFF"/>
              </a:solidFill>
              <a:latin typeface="Lucida Sans"/>
              <a:ea typeface="Lucida Sans"/>
              <a:cs typeface="Lucida Sans"/>
              <a:sym typeface="Lucida Sans"/>
            </a:endParaRPr>
          </a:p>
        </p:txBody>
      </p:sp>
      <p:sp>
        <p:nvSpPr>
          <p:cNvPr id="128" name="Google Shape;128;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9" name="Google Shape;129;p23"/>
          <p:cNvPicPr preferRelativeResize="0"/>
          <p:nvPr/>
        </p:nvPicPr>
        <p:blipFill>
          <a:blip r:embed="rId3">
            <a:alphaModFix/>
          </a:blip>
          <a:stretch>
            <a:fillRect/>
          </a:stretch>
        </p:blipFill>
        <p:spPr>
          <a:xfrm>
            <a:off x="18275" y="3108845"/>
            <a:ext cx="9144000" cy="20346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