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rial Black"/>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ArialBlack-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e7e9133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bob_height – This will show how many pixels our coin will move up and down. In this case, we use a default value of 5.0.</a:t>
            </a:r>
            <a:endParaRPr/>
          </a:p>
          <a:p>
            <a:pPr indent="0" lvl="0" marL="0" rtl="0" algn="l">
              <a:spcBef>
                <a:spcPts val="0"/>
              </a:spcBef>
              <a:spcAft>
                <a:spcPts val="0"/>
              </a:spcAft>
              <a:buNone/>
            </a:pPr>
            <a:r>
              <a:rPr lang="en"/>
              <a:t>bob_speed – This will be the speed at which our coin bobs up and down.</a:t>
            </a:r>
            <a:endParaRPr/>
          </a:p>
          <a:p>
            <a:pPr indent="0" lvl="0" marL="0" rtl="0" algn="l">
              <a:spcBef>
                <a:spcPts val="0"/>
              </a:spcBef>
              <a:spcAft>
                <a:spcPts val="0"/>
              </a:spcAft>
              <a:buClr>
                <a:schemeClr val="dk1"/>
              </a:buClr>
              <a:buSzPts val="1100"/>
              <a:buFont typeface="Arial"/>
              <a:buNone/>
            </a:pPr>
            <a:r>
              <a:rPr lang="en"/>
              <a:t>start_y – This will keep track of our starting y position. To set it when the script begins running, we use the @onready tag. This will then allow us to use the global_position value, as using the @onready tag is like setting something in the _ready function.</a:t>
            </a:r>
            <a:endParaRPr/>
          </a:p>
          <a:p>
            <a:pPr indent="0" lvl="0" marL="0" rtl="0" algn="l">
              <a:spcBef>
                <a:spcPts val="0"/>
              </a:spcBef>
              <a:spcAft>
                <a:spcPts val="0"/>
              </a:spcAft>
              <a:buClr>
                <a:schemeClr val="dk1"/>
              </a:buClr>
              <a:buSzPts val="1100"/>
              <a:buFont typeface="Arial"/>
              <a:buNone/>
            </a:pPr>
            <a:r>
              <a:rPr lang="en"/>
              <a:t>t – This will be the time value, a number that we will increase every frame.</a:t>
            </a:r>
            <a:endParaRPr/>
          </a:p>
          <a:p>
            <a:pPr indent="0" lvl="0" marL="0" rtl="0" algn="l">
              <a:spcBef>
                <a:spcPts val="0"/>
              </a:spcBef>
              <a:spcAft>
                <a:spcPts val="0"/>
              </a:spcAft>
              <a:buNone/>
            </a:pPr>
            <a:r>
              <a:t/>
            </a:r>
            <a:endParaRPr/>
          </a:p>
        </p:txBody>
      </p:sp>
      <p:sp>
        <p:nvSpPr>
          <p:cNvPr id="137" name="Google Shape;137;g1ee7e9133cd_0_6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e7e9133c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ee7e9133cd_0_7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e7e9133c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will set the y position of the coin to be increased by the sin delta multiplied by the bob_height. So when the sin delta (d) returns 0 it will be at the start_y position, and when it returns 1 it will be at the maximum position set by bob_height.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if you save the script (CTRL+S) and press play you will be able to see the coin bob up and down as intended. All of the variables can of course be edited to change factors like the height and the speed of the bobbing.</a:t>
            </a:r>
            <a:endParaRPr/>
          </a:p>
        </p:txBody>
      </p:sp>
      <p:sp>
        <p:nvSpPr>
          <p:cNvPr id="153" name="Google Shape;153;g1ee7e9133cd_0_8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e7e9133c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ee7e9133cd_0_9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e7e9133c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check if the body collided with our Player node, and if it is, call the add_score function with a value of 1. Then we will use the queue_free function to destroy the coin node after it has been collected.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you can save the script and press Play and you will be able to collect the coin.</a:t>
            </a:r>
            <a:endParaRPr/>
          </a:p>
        </p:txBody>
      </p:sp>
      <p:sp>
        <p:nvSpPr>
          <p:cNvPr id="169" name="Google Shape;169;g1ee7e9133cd_0_10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e7e9133c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here, this can be named Coin.tscn and Saved. You can now use this scene to create coins across your level for the player to collect and increase their score.</a:t>
            </a:r>
            <a:endParaRPr/>
          </a:p>
        </p:txBody>
      </p:sp>
      <p:sp>
        <p:nvSpPr>
          <p:cNvPr id="177" name="Google Shape;177;g1ee7e9133cd_0_1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e7e9133c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ee7e9133cd_0_1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e7e9133c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ee7e9133cd_0_14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e7e9133c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ee7e9133cd_0_1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e7e9133c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ee7e9133cd_0_16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e7e9133c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make the Score Text display on our screen, however, we still haven’t added any functionality to it.</a:t>
            </a:r>
            <a:endParaRPr/>
          </a:p>
        </p:txBody>
      </p:sp>
      <p:sp>
        <p:nvSpPr>
          <p:cNvPr id="218" name="Google Shape;218;g1ee7e9133cd_0_17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e7e9133c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ee7e9133cd_0_18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e7e9133c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can press Play and collect the coins in your level and you will see the score increase. Feel free to duplicate the coin (or drag the Coin.tscn scene into the level from the FileSystem) to create more coins across your level. Due to the way we handle the game_over state of the game, when we restart the score will also be reset as intended.</a:t>
            </a:r>
            <a:endParaRPr/>
          </a:p>
          <a:p>
            <a:pPr indent="0" lvl="0" marL="0" rtl="0" algn="l">
              <a:spcBef>
                <a:spcPts val="0"/>
              </a:spcBef>
              <a:spcAft>
                <a:spcPts val="0"/>
              </a:spcAft>
              <a:buNone/>
            </a:pPr>
            <a:r>
              <a:t/>
            </a:r>
            <a:endParaRPr/>
          </a:p>
        </p:txBody>
      </p:sp>
      <p:sp>
        <p:nvSpPr>
          <p:cNvPr id="235" name="Google Shape;235;g1ee7e9133cd_0_1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e7e9133c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ee7e9133cd_0_20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e7e9133c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ee7e9133cd_0_21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e7e9133c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ee7e9133cd_0_2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ee7e9133c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ee7e9133cd_0_23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e7e9133c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ee7e9133cd_0_2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e7e9133c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ee7e9133cd_0_2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e7e9133c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ee7e9133cd_0_26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e7e9133c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if you press Play and let your player character reach the EndFlag node, you will notice the scene restarts, as we load into the Next Scene value, which we set as our Level1.tscn scene.</a:t>
            </a:r>
            <a:endParaRPr/>
          </a:p>
        </p:txBody>
      </p:sp>
      <p:sp>
        <p:nvSpPr>
          <p:cNvPr id="301" name="Google Shape;301;g1ee7e9133cd_0_27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e7e9133c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ee7e9133cd_0_28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e7e9133c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everything as a scene will allow us to construct a new level easily.</a:t>
            </a:r>
            <a:endParaRPr/>
          </a:p>
        </p:txBody>
      </p:sp>
      <p:sp>
        <p:nvSpPr>
          <p:cNvPr id="317" name="Google Shape;317;g1ee7e9133cd_0_29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e7e9133c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ee7e9133cd_0_30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e7e9133c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ee7e9133cd_0_31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e7e9133c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ee7e9133cd_0_3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e7e9133c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ee7e9133cd_0_33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e7e9133c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ee7e9133cd_0_3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e7e9133cd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1ee7e9133cd_0_35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e7e9133c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ee7e9133cd_0_3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e7e9133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ee7e9133cd_0_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e7e9133c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ee7e9133cd_0_3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e7e9133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ee7e9133cd_0_1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e7e9133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ee7e9133cd_0_2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e7e9133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ee7e9133cd_0_3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e7e9133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ee7e9133cd_0_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e7e9133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ee7e9133cd_0_5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7485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4800"/>
              <a:t>Finish the Prototype</a:t>
            </a:r>
            <a:endParaRPr sz="48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Movement to the Coin</a:t>
            </a:r>
            <a:endParaRPr sz="3200"/>
          </a:p>
        </p:txBody>
      </p:sp>
      <p:sp>
        <p:nvSpPr>
          <p:cNvPr id="140" name="Google Shape;140;p24"/>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Firstly, you can remove the </a:t>
            </a:r>
            <a:r>
              <a:rPr b="1" lang="en" sz="1800">
                <a:solidFill>
                  <a:srgbClr val="FFFFFF"/>
                </a:solidFill>
                <a:latin typeface="Lucida Sans"/>
                <a:ea typeface="Lucida Sans"/>
                <a:cs typeface="Lucida Sans"/>
                <a:sym typeface="Lucida Sans"/>
              </a:rPr>
              <a:t>_ready </a:t>
            </a:r>
            <a:r>
              <a:rPr lang="en" sz="1800">
                <a:solidFill>
                  <a:srgbClr val="FFFFFF"/>
                </a:solidFill>
                <a:latin typeface="Lucida Sans"/>
                <a:ea typeface="Lucida Sans"/>
                <a:cs typeface="Lucida Sans"/>
                <a:sym typeface="Lucida Sans"/>
              </a:rPr>
              <a:t>function as we won’t be needing it in this script. From here, we need to create some variables:</a:t>
            </a:r>
            <a:endParaRPr sz="1800">
              <a:solidFill>
                <a:srgbClr val="FFFFFF"/>
              </a:solidFill>
              <a:latin typeface="Lucida Sans"/>
              <a:ea typeface="Lucida Sans"/>
              <a:cs typeface="Lucida Sans"/>
              <a:sym typeface="Lucida Sans"/>
            </a:endParaRPr>
          </a:p>
        </p:txBody>
      </p:sp>
      <p:sp>
        <p:nvSpPr>
          <p:cNvPr id="141" name="Google Shape;141;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2" name="Google Shape;142;p24"/>
          <p:cNvPicPr preferRelativeResize="0"/>
          <p:nvPr/>
        </p:nvPicPr>
        <p:blipFill>
          <a:blip r:embed="rId3">
            <a:alphaModFix/>
          </a:blip>
          <a:stretch>
            <a:fillRect/>
          </a:stretch>
        </p:blipFill>
        <p:spPr>
          <a:xfrm>
            <a:off x="1784563" y="2328350"/>
            <a:ext cx="5572125"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Movement to the Coin</a:t>
            </a:r>
            <a:endParaRPr sz="3200"/>
          </a:p>
        </p:txBody>
      </p:sp>
      <p:sp>
        <p:nvSpPr>
          <p:cNvPr id="148" name="Google Shape;148;p25"/>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inside of </a:t>
            </a:r>
            <a:r>
              <a:rPr b="1" lang="en" sz="1800">
                <a:solidFill>
                  <a:srgbClr val="FFFFFF"/>
                </a:solidFill>
                <a:latin typeface="Lucida Sans"/>
                <a:ea typeface="Lucida Sans"/>
                <a:cs typeface="Lucida Sans"/>
                <a:sym typeface="Lucida Sans"/>
              </a:rPr>
              <a:t>_process </a:t>
            </a:r>
            <a:r>
              <a:rPr lang="en" sz="1800">
                <a:solidFill>
                  <a:srgbClr val="FFFFFF"/>
                </a:solidFill>
                <a:latin typeface="Lucida Sans"/>
                <a:ea typeface="Lucida Sans"/>
                <a:cs typeface="Lucida Sans"/>
                <a:sym typeface="Lucida Sans"/>
              </a:rPr>
              <a:t>we are ready to write the functionality for our coin movement. We will begin by increasing </a:t>
            </a:r>
            <a:r>
              <a:rPr b="1" lang="en" sz="1800">
                <a:solidFill>
                  <a:srgbClr val="FFFFFF"/>
                </a:solidFill>
                <a:latin typeface="Lucida Sans"/>
                <a:ea typeface="Lucida Sans"/>
                <a:cs typeface="Lucida Sans"/>
                <a:sym typeface="Lucida Sans"/>
              </a:rPr>
              <a:t>t</a:t>
            </a:r>
            <a:r>
              <a:rPr lang="en" sz="1800">
                <a:solidFill>
                  <a:srgbClr val="FFFFFF"/>
                </a:solidFill>
                <a:latin typeface="Lucida Sans"/>
                <a:ea typeface="Lucida Sans"/>
                <a:cs typeface="Lucida Sans"/>
                <a:sym typeface="Lucida Sans"/>
              </a:rPr>
              <a:t> by </a:t>
            </a:r>
            <a:r>
              <a:rPr b="1" lang="en" sz="1800">
                <a:solidFill>
                  <a:srgbClr val="FFFFFF"/>
                </a:solidFill>
                <a:latin typeface="Lucida Sans"/>
                <a:ea typeface="Lucida Sans"/>
                <a:cs typeface="Lucida Sans"/>
                <a:sym typeface="Lucida Sans"/>
              </a:rPr>
              <a:t>delta </a:t>
            </a:r>
            <a:r>
              <a:rPr lang="en" sz="1800">
                <a:solidFill>
                  <a:srgbClr val="FFFFFF"/>
                </a:solidFill>
                <a:latin typeface="Lucida Sans"/>
                <a:ea typeface="Lucida Sans"/>
                <a:cs typeface="Lucida Sans"/>
                <a:sym typeface="Lucida Sans"/>
              </a:rPr>
              <a:t>to keep track of the time that has passed. We can then pass the t value into a sin function which will give us a value along a sin wave between 1 and 0. We will save this in a variable called d for sin delta.</a:t>
            </a:r>
            <a:endParaRPr sz="1800">
              <a:solidFill>
                <a:srgbClr val="FFFFFF"/>
              </a:solidFill>
              <a:latin typeface="Lucida Sans"/>
              <a:ea typeface="Lucida Sans"/>
              <a:cs typeface="Lucida Sans"/>
              <a:sym typeface="Lucida Sans"/>
            </a:endParaRPr>
          </a:p>
        </p:txBody>
      </p:sp>
      <p:sp>
        <p:nvSpPr>
          <p:cNvPr id="149" name="Google Shape;149;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0" name="Google Shape;150;p25"/>
          <p:cNvPicPr preferRelativeResize="0"/>
          <p:nvPr/>
        </p:nvPicPr>
        <p:blipFill>
          <a:blip r:embed="rId3">
            <a:alphaModFix/>
          </a:blip>
          <a:stretch>
            <a:fillRect/>
          </a:stretch>
        </p:blipFill>
        <p:spPr>
          <a:xfrm>
            <a:off x="1147763" y="2981300"/>
            <a:ext cx="6848475" cy="101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Movement to the Coin</a:t>
            </a:r>
            <a:endParaRPr sz="3200"/>
          </a:p>
        </p:txBody>
      </p:sp>
      <p:sp>
        <p:nvSpPr>
          <p:cNvPr id="156" name="Google Shape;156;p26"/>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equation will move along a sign wave at a rate of t multiplied by bob_speed and then we add 1, then divide by 2 to turn the values between -1 and 1 into values between 0 and 1.</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From here we can then add the line:</a:t>
            </a:r>
            <a:endParaRPr sz="1800">
              <a:solidFill>
                <a:srgbClr val="FFFFFF"/>
              </a:solidFill>
              <a:latin typeface="Lucida Sans"/>
              <a:ea typeface="Lucida Sans"/>
              <a:cs typeface="Lucida Sans"/>
              <a:sym typeface="Lucida Sans"/>
            </a:endParaRPr>
          </a:p>
        </p:txBody>
      </p:sp>
      <p:sp>
        <p:nvSpPr>
          <p:cNvPr id="157" name="Google Shape;15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8" name="Google Shape;158;p26"/>
          <p:cNvPicPr preferRelativeResize="0"/>
          <p:nvPr/>
        </p:nvPicPr>
        <p:blipFill>
          <a:blip r:embed="rId3">
            <a:alphaModFix/>
          </a:blip>
          <a:stretch>
            <a:fillRect/>
          </a:stretch>
        </p:blipFill>
        <p:spPr>
          <a:xfrm>
            <a:off x="1276350" y="2811650"/>
            <a:ext cx="6591300" cy="130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Collecting the Coin</a:t>
            </a:r>
            <a:endParaRPr sz="3200"/>
          </a:p>
        </p:txBody>
      </p:sp>
      <p:sp>
        <p:nvSpPr>
          <p:cNvPr id="164" name="Google Shape;164;p27"/>
          <p:cNvSpPr txBox="1"/>
          <p:nvPr/>
        </p:nvSpPr>
        <p:spPr>
          <a:xfrm>
            <a:off x="410225" y="1171825"/>
            <a:ext cx="50430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we need to add code to detect when the player has collected the coin. Like with the Enemy, we will do this by connecting a </a:t>
            </a:r>
            <a:r>
              <a:rPr b="1" lang="en" sz="1800">
                <a:solidFill>
                  <a:srgbClr val="FFFFFF"/>
                </a:solidFill>
                <a:latin typeface="Lucida Sans"/>
                <a:ea typeface="Lucida Sans"/>
                <a:cs typeface="Lucida Sans"/>
                <a:sym typeface="Lucida Sans"/>
              </a:rPr>
              <a:t>body_entered </a:t>
            </a:r>
            <a:r>
              <a:rPr lang="en" sz="1800">
                <a:solidFill>
                  <a:srgbClr val="FFFFFF"/>
                </a:solidFill>
                <a:latin typeface="Lucida Sans"/>
                <a:ea typeface="Lucida Sans"/>
                <a:cs typeface="Lucida Sans"/>
                <a:sym typeface="Lucida Sans"/>
              </a:rPr>
              <a:t>signal from the Signals section under the Node tab.</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can then be connected to the Coin node and press Connect.</a:t>
            </a:r>
            <a:endParaRPr sz="1800">
              <a:solidFill>
                <a:srgbClr val="FFFFFF"/>
              </a:solidFill>
              <a:latin typeface="Lucida Sans"/>
              <a:ea typeface="Lucida Sans"/>
              <a:cs typeface="Lucida Sans"/>
              <a:sym typeface="Lucida Sans"/>
            </a:endParaRPr>
          </a:p>
        </p:txBody>
      </p:sp>
      <p:sp>
        <p:nvSpPr>
          <p:cNvPr id="165" name="Google Shape;165;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6" name="Google Shape;166;p27"/>
          <p:cNvPicPr preferRelativeResize="0"/>
          <p:nvPr/>
        </p:nvPicPr>
        <p:blipFill>
          <a:blip r:embed="rId3">
            <a:alphaModFix/>
          </a:blip>
          <a:stretch>
            <a:fillRect/>
          </a:stretch>
        </p:blipFill>
        <p:spPr>
          <a:xfrm>
            <a:off x="5657525" y="420725"/>
            <a:ext cx="3142675" cy="407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Collecting the Coin</a:t>
            </a:r>
            <a:endParaRPr sz="3200"/>
          </a:p>
        </p:txBody>
      </p:sp>
      <p:sp>
        <p:nvSpPr>
          <p:cNvPr id="172" name="Google Shape;172;p28"/>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in the Coin.gd script we want to add the following code to the new </a:t>
            </a:r>
            <a:r>
              <a:rPr b="1" lang="en" sz="1800">
                <a:solidFill>
                  <a:srgbClr val="FFFFFF"/>
                </a:solidFill>
                <a:latin typeface="Lucida Sans"/>
                <a:ea typeface="Lucida Sans"/>
                <a:cs typeface="Lucida Sans"/>
                <a:sym typeface="Lucida Sans"/>
              </a:rPr>
              <a:t>_on_body_entered </a:t>
            </a:r>
            <a:r>
              <a:rPr lang="en" sz="1800">
                <a:solidFill>
                  <a:srgbClr val="FFFFFF"/>
                </a:solidFill>
                <a:latin typeface="Lucida Sans"/>
                <a:ea typeface="Lucida Sans"/>
                <a:cs typeface="Lucida Sans"/>
                <a:sym typeface="Lucida Sans"/>
              </a:rPr>
              <a:t>function.</a:t>
            </a:r>
            <a:endParaRPr sz="1800">
              <a:solidFill>
                <a:srgbClr val="FFFFFF"/>
              </a:solidFill>
              <a:latin typeface="Lucida Sans"/>
              <a:ea typeface="Lucida Sans"/>
              <a:cs typeface="Lucida Sans"/>
              <a:sym typeface="Lucida Sans"/>
            </a:endParaRPr>
          </a:p>
        </p:txBody>
      </p:sp>
      <p:sp>
        <p:nvSpPr>
          <p:cNvPr id="173" name="Google Shape;173;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4" name="Google Shape;174;p28"/>
          <p:cNvPicPr preferRelativeResize="0"/>
          <p:nvPr/>
        </p:nvPicPr>
        <p:blipFill>
          <a:blip r:embed="rId3">
            <a:alphaModFix/>
          </a:blip>
          <a:stretch>
            <a:fillRect/>
          </a:stretch>
        </p:blipFill>
        <p:spPr>
          <a:xfrm>
            <a:off x="2838450" y="2499275"/>
            <a:ext cx="3467100" cy="115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a Scene from the Coin Node</a:t>
            </a:r>
            <a:endParaRPr sz="3200"/>
          </a:p>
        </p:txBody>
      </p:sp>
      <p:sp>
        <p:nvSpPr>
          <p:cNvPr id="180" name="Google Shape;180;p29"/>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finally need to create a scene from the Coin node, so that we can have multiple instances of this. Do this by dragging the Coin node into the FileSystem tab.</a:t>
            </a:r>
            <a:endParaRPr sz="1800">
              <a:solidFill>
                <a:srgbClr val="FFFFFF"/>
              </a:solidFill>
              <a:latin typeface="Lucida Sans"/>
              <a:ea typeface="Lucida Sans"/>
              <a:cs typeface="Lucida Sans"/>
              <a:sym typeface="Lucida Sans"/>
            </a:endParaRPr>
          </a:p>
        </p:txBody>
      </p:sp>
      <p:sp>
        <p:nvSpPr>
          <p:cNvPr id="181" name="Google Shape;181;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2" name="Google Shape;182;p29"/>
          <p:cNvPicPr preferRelativeResize="0"/>
          <p:nvPr/>
        </p:nvPicPr>
        <p:blipFill>
          <a:blip r:embed="rId3">
            <a:alphaModFix/>
          </a:blip>
          <a:stretch>
            <a:fillRect/>
          </a:stretch>
        </p:blipFill>
        <p:spPr>
          <a:xfrm>
            <a:off x="152400" y="2495350"/>
            <a:ext cx="8839201" cy="15914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Text</a:t>
            </a:r>
            <a:endParaRPr sz="3200"/>
          </a:p>
        </p:txBody>
      </p:sp>
      <p:sp>
        <p:nvSpPr>
          <p:cNvPr id="188" name="Google Shape;188;p30"/>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First, we need to create a </a:t>
            </a:r>
            <a:r>
              <a:rPr b="1" lang="en" sz="1800">
                <a:solidFill>
                  <a:srgbClr val="FFFFFF"/>
                </a:solidFill>
                <a:latin typeface="Lucida Sans"/>
                <a:ea typeface="Lucida Sans"/>
                <a:cs typeface="Lucida Sans"/>
                <a:sym typeface="Lucida Sans"/>
              </a:rPr>
              <a:t>Canvas Layer</a:t>
            </a:r>
            <a:r>
              <a:rPr lang="en" sz="1800">
                <a:solidFill>
                  <a:srgbClr val="FFFFFF"/>
                </a:solidFill>
                <a:latin typeface="Lucida Sans"/>
                <a:ea typeface="Lucida Sans"/>
                <a:cs typeface="Lucida Sans"/>
                <a:sym typeface="Lucida Sans"/>
              </a:rPr>
              <a:t> as a child node of the Player node, this is a node that renders </a:t>
            </a:r>
            <a:r>
              <a:rPr b="1" lang="en" sz="1800">
                <a:solidFill>
                  <a:srgbClr val="FFFFFF"/>
                </a:solidFill>
                <a:latin typeface="Lucida Sans"/>
                <a:ea typeface="Lucida Sans"/>
                <a:cs typeface="Lucida Sans"/>
                <a:sym typeface="Lucida Sans"/>
              </a:rPr>
              <a:t>UI elements</a:t>
            </a:r>
            <a:r>
              <a:rPr lang="en" sz="1800">
                <a:solidFill>
                  <a:srgbClr val="FFFFFF"/>
                </a:solidFill>
                <a:latin typeface="Lucida Sans"/>
                <a:ea typeface="Lucida Sans"/>
                <a:cs typeface="Lucida Sans"/>
                <a:sym typeface="Lucida Sans"/>
              </a:rPr>
              <a:t> on our screen. We will also add a </a:t>
            </a:r>
            <a:r>
              <a:rPr b="1" lang="en" sz="1800">
                <a:solidFill>
                  <a:srgbClr val="FFFFFF"/>
                </a:solidFill>
                <a:latin typeface="Lucida Sans"/>
                <a:ea typeface="Lucida Sans"/>
                <a:cs typeface="Lucida Sans"/>
                <a:sym typeface="Lucida Sans"/>
              </a:rPr>
              <a:t>Label </a:t>
            </a:r>
            <a:r>
              <a:rPr lang="en" sz="1800">
                <a:solidFill>
                  <a:srgbClr val="FFFFFF"/>
                </a:solidFill>
                <a:latin typeface="Lucida Sans"/>
                <a:ea typeface="Lucida Sans"/>
                <a:cs typeface="Lucida Sans"/>
                <a:sym typeface="Lucida Sans"/>
              </a:rPr>
              <a:t>node as a child to the </a:t>
            </a:r>
            <a:r>
              <a:rPr b="1" lang="en" sz="1800">
                <a:solidFill>
                  <a:srgbClr val="FFFFFF"/>
                </a:solidFill>
                <a:latin typeface="Lucida Sans"/>
                <a:ea typeface="Lucida Sans"/>
                <a:cs typeface="Lucida Sans"/>
                <a:sym typeface="Lucida Sans"/>
              </a:rPr>
              <a:t>Canvas Layer</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89" name="Google Shape;189;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0" name="Google Shape;190;p30"/>
          <p:cNvPicPr preferRelativeResize="0"/>
          <p:nvPr/>
        </p:nvPicPr>
        <p:blipFill>
          <a:blip r:embed="rId3">
            <a:alphaModFix/>
          </a:blip>
          <a:stretch>
            <a:fillRect/>
          </a:stretch>
        </p:blipFill>
        <p:spPr>
          <a:xfrm>
            <a:off x="3290888" y="2238500"/>
            <a:ext cx="2562225" cy="243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Text</a:t>
            </a:r>
            <a:endParaRPr sz="3200"/>
          </a:p>
        </p:txBody>
      </p:sp>
      <p:sp>
        <p:nvSpPr>
          <p:cNvPr id="196" name="Google Shape;196;p31"/>
          <p:cNvSpPr txBox="1"/>
          <p:nvPr/>
        </p:nvSpPr>
        <p:spPr>
          <a:xfrm>
            <a:off x="410225" y="1171825"/>
            <a:ext cx="82815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rename the label to ScoreText.</a:t>
            </a:r>
            <a:endParaRPr sz="1800">
              <a:solidFill>
                <a:srgbClr val="FFFFFF"/>
              </a:solidFill>
              <a:latin typeface="Lucida Sans"/>
              <a:ea typeface="Lucida Sans"/>
              <a:cs typeface="Lucida Sans"/>
              <a:sym typeface="Lucida Sans"/>
            </a:endParaRPr>
          </a:p>
        </p:txBody>
      </p:sp>
      <p:sp>
        <p:nvSpPr>
          <p:cNvPr id="197" name="Google Shape;197;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8" name="Google Shape;198;p31"/>
          <p:cNvPicPr preferRelativeResize="0"/>
          <p:nvPr/>
        </p:nvPicPr>
        <p:blipFill>
          <a:blip r:embed="rId3">
            <a:alphaModFix/>
          </a:blip>
          <a:stretch>
            <a:fillRect/>
          </a:stretch>
        </p:blipFill>
        <p:spPr>
          <a:xfrm>
            <a:off x="1918850" y="2075650"/>
            <a:ext cx="2505075" cy="2428875"/>
          </a:xfrm>
          <a:prstGeom prst="rect">
            <a:avLst/>
          </a:prstGeom>
          <a:noFill/>
          <a:ln>
            <a:noFill/>
          </a:ln>
        </p:spPr>
      </p:pic>
      <p:pic>
        <p:nvPicPr>
          <p:cNvPr id="199" name="Google Shape;199;p31"/>
          <p:cNvPicPr preferRelativeResize="0"/>
          <p:nvPr/>
        </p:nvPicPr>
        <p:blipFill>
          <a:blip r:embed="rId4">
            <a:alphaModFix/>
          </a:blip>
          <a:stretch>
            <a:fillRect/>
          </a:stretch>
        </p:blipFill>
        <p:spPr>
          <a:xfrm>
            <a:off x="4679213" y="1818475"/>
            <a:ext cx="2543175" cy="268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Text</a:t>
            </a:r>
            <a:endParaRPr sz="3200"/>
          </a:p>
        </p:txBody>
      </p:sp>
      <p:sp>
        <p:nvSpPr>
          <p:cNvPr id="205" name="Google Shape;205;p32"/>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select the </a:t>
            </a:r>
            <a:r>
              <a:rPr b="1" lang="en" sz="1800">
                <a:solidFill>
                  <a:srgbClr val="FFFFFF"/>
                </a:solidFill>
                <a:latin typeface="Lucida Sans"/>
                <a:ea typeface="Lucida Sans"/>
                <a:cs typeface="Lucida Sans"/>
                <a:sym typeface="Lucida Sans"/>
              </a:rPr>
              <a:t>ScoreText </a:t>
            </a:r>
            <a:r>
              <a:rPr lang="en" sz="1800">
                <a:solidFill>
                  <a:srgbClr val="FFFFFF"/>
                </a:solidFill>
                <a:latin typeface="Lucida Sans"/>
                <a:ea typeface="Lucida Sans"/>
                <a:cs typeface="Lucida Sans"/>
                <a:sym typeface="Lucida Sans"/>
              </a:rPr>
              <a:t>node and press the </a:t>
            </a:r>
            <a:r>
              <a:rPr b="1" lang="en" sz="1800">
                <a:solidFill>
                  <a:srgbClr val="FFFFFF"/>
                </a:solidFill>
                <a:latin typeface="Lucida Sans"/>
                <a:ea typeface="Lucida Sans"/>
                <a:cs typeface="Lucida Sans"/>
                <a:sym typeface="Lucida Sans"/>
              </a:rPr>
              <a:t>F</a:t>
            </a:r>
            <a:r>
              <a:rPr lang="en" sz="1800">
                <a:solidFill>
                  <a:srgbClr val="FFFFFF"/>
                </a:solidFill>
                <a:latin typeface="Lucida Sans"/>
                <a:ea typeface="Lucida Sans"/>
                <a:cs typeface="Lucida Sans"/>
                <a:sym typeface="Lucida Sans"/>
              </a:rPr>
              <a:t> key to focus on it. In the inspector, add the text Score: 0. This will be the text that is displayed on the screen.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06" name="Google Shape;206;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7" name="Google Shape;207;p32"/>
          <p:cNvPicPr preferRelativeResize="0"/>
          <p:nvPr/>
        </p:nvPicPr>
        <p:blipFill>
          <a:blip r:embed="rId3">
            <a:alphaModFix/>
          </a:blip>
          <a:stretch>
            <a:fillRect/>
          </a:stretch>
        </p:blipFill>
        <p:spPr>
          <a:xfrm>
            <a:off x="3495375" y="1781775"/>
            <a:ext cx="2153225" cy="3064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Text</a:t>
            </a:r>
            <a:endParaRPr sz="3200"/>
          </a:p>
        </p:txBody>
      </p:sp>
      <p:sp>
        <p:nvSpPr>
          <p:cNvPr id="213" name="Google Shape;213;p33"/>
          <p:cNvSpPr txBox="1"/>
          <p:nvPr/>
        </p:nvSpPr>
        <p:spPr>
          <a:xfrm>
            <a:off x="410225" y="1171825"/>
            <a:ext cx="4937100" cy="3334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position the Score Text wherever we want relative to the screen. To do this, scroll out and you will see a faint blue rectangle. This represents the screen resolution. We can then use the move tool arrows to position it in the space.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also customize the Score Text by changing the font size, outline, and shadow. To do this, in this Inspector choose </a:t>
            </a:r>
            <a:r>
              <a:rPr b="1" lang="en" sz="1800">
                <a:solidFill>
                  <a:srgbClr val="FFFFFF"/>
                </a:solidFill>
                <a:latin typeface="Lucida Sans"/>
                <a:ea typeface="Lucida Sans"/>
                <a:cs typeface="Lucida Sans"/>
                <a:sym typeface="Lucida Sans"/>
              </a:rPr>
              <a:t>New LabelSettings</a:t>
            </a:r>
            <a:r>
              <a:rPr lang="en" sz="1800">
                <a:solidFill>
                  <a:srgbClr val="FFFFFF"/>
                </a:solidFill>
                <a:latin typeface="Lucida Sans"/>
                <a:ea typeface="Lucida Sans"/>
                <a:cs typeface="Lucida Sans"/>
                <a:sym typeface="Lucida Sans"/>
              </a:rPr>
              <a:t> in the </a:t>
            </a:r>
            <a:r>
              <a:rPr b="1" lang="en" sz="1800">
                <a:solidFill>
                  <a:srgbClr val="FFFFFF"/>
                </a:solidFill>
                <a:latin typeface="Lucida Sans"/>
                <a:ea typeface="Lucida Sans"/>
                <a:cs typeface="Lucida Sans"/>
                <a:sym typeface="Lucida Sans"/>
              </a:rPr>
              <a:t>Label Settings</a:t>
            </a:r>
            <a:r>
              <a:rPr lang="en" sz="1800">
                <a:solidFill>
                  <a:srgbClr val="FFFFFF"/>
                </a:solidFill>
                <a:latin typeface="Lucida Sans"/>
                <a:ea typeface="Lucida Sans"/>
                <a:cs typeface="Lucida Sans"/>
                <a:sym typeface="Lucida Sans"/>
              </a:rPr>
              <a:t> property.</a:t>
            </a:r>
            <a:endParaRPr sz="1800">
              <a:solidFill>
                <a:srgbClr val="FFFFFF"/>
              </a:solidFill>
              <a:latin typeface="Lucida Sans"/>
              <a:ea typeface="Lucida Sans"/>
              <a:cs typeface="Lucida Sans"/>
              <a:sym typeface="Lucida Sans"/>
            </a:endParaRPr>
          </a:p>
        </p:txBody>
      </p:sp>
      <p:sp>
        <p:nvSpPr>
          <p:cNvPr id="214" name="Google Shape;214;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5" name="Google Shape;215;p33"/>
          <p:cNvPicPr preferRelativeResize="0"/>
          <p:nvPr/>
        </p:nvPicPr>
        <p:blipFill>
          <a:blip r:embed="rId3">
            <a:alphaModFix/>
          </a:blip>
          <a:stretch>
            <a:fillRect/>
          </a:stretch>
        </p:blipFill>
        <p:spPr>
          <a:xfrm>
            <a:off x="5549075" y="1106413"/>
            <a:ext cx="3162300"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learn how to create a variable to store the score in a game script.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how to detect when the player has collected a coin.</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set up a score text to display the score during gameplay.</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learn how to set up an end flag to trigger a change in the game.</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Text</a:t>
            </a:r>
            <a:endParaRPr sz="3200"/>
          </a:p>
        </p:txBody>
      </p:sp>
      <p:sp>
        <p:nvSpPr>
          <p:cNvPr id="221" name="Google Shape;221;p34"/>
          <p:cNvSpPr txBox="1"/>
          <p:nvPr/>
        </p:nvSpPr>
        <p:spPr>
          <a:xfrm>
            <a:off x="410225" y="1171825"/>
            <a:ext cx="83010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increase the </a:t>
            </a:r>
            <a:r>
              <a:rPr b="1" lang="en" sz="1800">
                <a:solidFill>
                  <a:srgbClr val="FFFFFF"/>
                </a:solidFill>
                <a:latin typeface="Lucida Sans"/>
                <a:ea typeface="Lucida Sans"/>
                <a:cs typeface="Lucida Sans"/>
                <a:sym typeface="Lucida Sans"/>
              </a:rPr>
              <a:t>font size</a:t>
            </a:r>
            <a:r>
              <a:rPr lang="en" sz="1800">
                <a:solidFill>
                  <a:srgbClr val="FFFFFF"/>
                </a:solidFill>
                <a:latin typeface="Lucida Sans"/>
                <a:ea typeface="Lucida Sans"/>
                <a:cs typeface="Lucida Sans"/>
                <a:sym typeface="Lucida Sans"/>
              </a:rPr>
              <a:t> to </a:t>
            </a:r>
            <a:r>
              <a:rPr b="1" lang="en" sz="1800">
                <a:solidFill>
                  <a:srgbClr val="FFFFFF"/>
                </a:solidFill>
                <a:latin typeface="Lucida Sans"/>
                <a:ea typeface="Lucida Sans"/>
                <a:cs typeface="Lucida Sans"/>
                <a:sym typeface="Lucida Sans"/>
              </a:rPr>
              <a:t>40 pixels</a:t>
            </a:r>
            <a:r>
              <a:rPr lang="en" sz="1800">
                <a:solidFill>
                  <a:srgbClr val="FFFFFF"/>
                </a:solidFill>
                <a:latin typeface="Lucida Sans"/>
                <a:ea typeface="Lucida Sans"/>
                <a:cs typeface="Lucida Sans"/>
                <a:sym typeface="Lucida Sans"/>
              </a:rPr>
              <a:t> and add a </a:t>
            </a:r>
            <a:r>
              <a:rPr b="1" lang="en" sz="1800">
                <a:solidFill>
                  <a:srgbClr val="FFFFFF"/>
                </a:solidFill>
                <a:latin typeface="Lucida Sans"/>
                <a:ea typeface="Lucida Sans"/>
                <a:cs typeface="Lucida Sans"/>
                <a:sym typeface="Lucida Sans"/>
              </a:rPr>
              <a:t>black outline</a:t>
            </a:r>
            <a:r>
              <a:rPr lang="en" sz="1800">
                <a:solidFill>
                  <a:srgbClr val="FFFFFF"/>
                </a:solidFill>
                <a:latin typeface="Lucida Sans"/>
                <a:ea typeface="Lucida Sans"/>
                <a:cs typeface="Lucida Sans"/>
                <a:sym typeface="Lucida Sans"/>
              </a:rPr>
              <a:t> that is </a:t>
            </a:r>
            <a:r>
              <a:rPr b="1" lang="en" sz="1800">
                <a:solidFill>
                  <a:srgbClr val="FFFFFF"/>
                </a:solidFill>
                <a:latin typeface="Lucida Sans"/>
                <a:ea typeface="Lucida Sans"/>
                <a:cs typeface="Lucida Sans"/>
                <a:sym typeface="Lucida Sans"/>
              </a:rPr>
              <a:t>5</a:t>
            </a:r>
            <a:r>
              <a:rPr lang="en" sz="1800">
                <a:solidFill>
                  <a:srgbClr val="FFFFFF"/>
                </a:solidFill>
                <a:latin typeface="Lucida Sans"/>
                <a:ea typeface="Lucida Sans"/>
                <a:cs typeface="Lucida Sans"/>
                <a:sym typeface="Lucida Sans"/>
              </a:rPr>
              <a:t> pixels wide. You can change any of the values you like to your own taste of course.</a:t>
            </a:r>
            <a:endParaRPr sz="1800">
              <a:solidFill>
                <a:srgbClr val="FFFFFF"/>
              </a:solidFill>
              <a:latin typeface="Lucida Sans"/>
              <a:ea typeface="Lucida Sans"/>
              <a:cs typeface="Lucida Sans"/>
              <a:sym typeface="Lucida Sans"/>
            </a:endParaRPr>
          </a:p>
        </p:txBody>
      </p:sp>
      <p:sp>
        <p:nvSpPr>
          <p:cNvPr id="222" name="Google Shape;222;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3" name="Google Shape;223;p34"/>
          <p:cNvPicPr preferRelativeResize="0"/>
          <p:nvPr/>
        </p:nvPicPr>
        <p:blipFill>
          <a:blip r:embed="rId3">
            <a:alphaModFix/>
          </a:blip>
          <a:stretch>
            <a:fillRect/>
          </a:stretch>
        </p:blipFill>
        <p:spPr>
          <a:xfrm>
            <a:off x="929688" y="2099925"/>
            <a:ext cx="2918935" cy="2825975"/>
          </a:xfrm>
          <a:prstGeom prst="rect">
            <a:avLst/>
          </a:prstGeom>
          <a:noFill/>
          <a:ln>
            <a:noFill/>
          </a:ln>
        </p:spPr>
      </p:pic>
      <p:pic>
        <p:nvPicPr>
          <p:cNvPr id="224" name="Google Shape;224;p34"/>
          <p:cNvPicPr preferRelativeResize="0"/>
          <p:nvPr/>
        </p:nvPicPr>
        <p:blipFill>
          <a:blip r:embed="rId4">
            <a:alphaModFix/>
          </a:blip>
          <a:stretch>
            <a:fillRect/>
          </a:stretch>
        </p:blipFill>
        <p:spPr>
          <a:xfrm>
            <a:off x="4001022" y="2099925"/>
            <a:ext cx="4213284" cy="2551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the Score Text to the Script</a:t>
            </a:r>
            <a:endParaRPr sz="3200"/>
          </a:p>
        </p:txBody>
      </p:sp>
      <p:sp>
        <p:nvSpPr>
          <p:cNvPr id="230" name="Google Shape;230;p35"/>
          <p:cNvSpPr txBox="1"/>
          <p:nvPr/>
        </p:nvSpPr>
        <p:spPr>
          <a:xfrm>
            <a:off x="410225" y="1171825"/>
            <a:ext cx="83010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we need to add the score text to our Player.gd script and hook it up to the function we created previously.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Underneath the </a:t>
            </a:r>
            <a:r>
              <a:rPr b="1" lang="en" sz="1800">
                <a:solidFill>
                  <a:srgbClr val="FFFFFF"/>
                </a:solidFill>
                <a:latin typeface="Lucida Sans"/>
                <a:ea typeface="Lucida Sans"/>
                <a:cs typeface="Lucida Sans"/>
                <a:sym typeface="Lucida Sans"/>
              </a:rPr>
              <a:t>score </a:t>
            </a:r>
            <a:r>
              <a:rPr lang="en" sz="1800">
                <a:solidFill>
                  <a:srgbClr val="FFFFFF"/>
                </a:solidFill>
                <a:latin typeface="Lucida Sans"/>
                <a:ea typeface="Lucida Sans"/>
                <a:cs typeface="Lucida Sans"/>
                <a:sym typeface="Lucida Sans"/>
              </a:rPr>
              <a:t>variable, we will add a new variable to keep track of our Score Text. We will use the </a:t>
            </a:r>
            <a:r>
              <a:rPr b="1" lang="en" sz="1800">
                <a:solidFill>
                  <a:srgbClr val="FFFFFF"/>
                </a:solidFill>
                <a:latin typeface="Lucida Sans"/>
                <a:ea typeface="Lucida Sans"/>
                <a:cs typeface="Lucida Sans"/>
                <a:sym typeface="Lucida Sans"/>
              </a:rPr>
              <a:t>@onready</a:t>
            </a:r>
            <a:r>
              <a:rPr lang="en" sz="1800">
                <a:solidFill>
                  <a:srgbClr val="FFFFFF"/>
                </a:solidFill>
                <a:latin typeface="Lucida Sans"/>
                <a:ea typeface="Lucida Sans"/>
                <a:cs typeface="Lucida Sans"/>
                <a:sym typeface="Lucida Sans"/>
              </a:rPr>
              <a:t> tag and the </a:t>
            </a:r>
            <a:r>
              <a:rPr b="1" lang="en" sz="1800">
                <a:solidFill>
                  <a:srgbClr val="FFFFFF"/>
                </a:solidFill>
                <a:latin typeface="Lucida Sans"/>
                <a:ea typeface="Lucida Sans"/>
                <a:cs typeface="Lucida Sans"/>
                <a:sym typeface="Lucida Sans"/>
              </a:rPr>
              <a:t>get_node</a:t>
            </a:r>
            <a:r>
              <a:rPr lang="en" sz="1800">
                <a:solidFill>
                  <a:srgbClr val="FFFFFF"/>
                </a:solidFill>
                <a:latin typeface="Lucida Sans"/>
                <a:ea typeface="Lucida Sans"/>
                <a:cs typeface="Lucida Sans"/>
                <a:sym typeface="Lucida Sans"/>
              </a:rPr>
              <a:t> function to set it to our Score Text node when the script is loaded.</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31" name="Google Shape;231;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2" name="Google Shape;232;p35"/>
          <p:cNvPicPr preferRelativeResize="0"/>
          <p:nvPr/>
        </p:nvPicPr>
        <p:blipFill>
          <a:blip r:embed="rId3">
            <a:alphaModFix/>
          </a:blip>
          <a:stretch>
            <a:fillRect/>
          </a:stretch>
        </p:blipFill>
        <p:spPr>
          <a:xfrm>
            <a:off x="1697763" y="2996175"/>
            <a:ext cx="5725916" cy="171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the Score Text to the Script</a:t>
            </a:r>
            <a:endParaRPr sz="3200"/>
          </a:p>
        </p:txBody>
      </p:sp>
      <p:sp>
        <p:nvSpPr>
          <p:cNvPr id="238" name="Google Shape;238;p36"/>
          <p:cNvSpPr txBox="1"/>
          <p:nvPr/>
        </p:nvSpPr>
        <p:spPr>
          <a:xfrm>
            <a:off x="410225" y="1171825"/>
            <a:ext cx="83010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in the add_score function, we want to update our score_text. We will use the str function to combine our integer score variable with a string.</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39" name="Google Shape;239;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0" name="Google Shape;240;p36"/>
          <p:cNvPicPr preferRelativeResize="0"/>
          <p:nvPr/>
        </p:nvPicPr>
        <p:blipFill>
          <a:blip r:embed="rId3">
            <a:alphaModFix/>
          </a:blip>
          <a:stretch>
            <a:fillRect/>
          </a:stretch>
        </p:blipFill>
        <p:spPr>
          <a:xfrm>
            <a:off x="2495550" y="2711075"/>
            <a:ext cx="4152900" cy="91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End Flag</a:t>
            </a:r>
            <a:endParaRPr sz="3200"/>
          </a:p>
        </p:txBody>
      </p:sp>
      <p:sp>
        <p:nvSpPr>
          <p:cNvPr id="246" name="Google Shape;246;p37"/>
          <p:cNvSpPr txBox="1"/>
          <p:nvPr/>
        </p:nvSpPr>
        <p:spPr>
          <a:xfrm>
            <a:off x="410225" y="1171825"/>
            <a:ext cx="83010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begin with, we will create a new Area2D node, as we have previously, and rename it to </a:t>
            </a:r>
            <a:r>
              <a:rPr b="1" lang="en" sz="1800">
                <a:solidFill>
                  <a:srgbClr val="FFFFFF"/>
                </a:solidFill>
                <a:latin typeface="Lucida Sans"/>
                <a:ea typeface="Lucida Sans"/>
                <a:cs typeface="Lucida Sans"/>
                <a:sym typeface="Lucida Sans"/>
              </a:rPr>
              <a:t>EndFlag</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47" name="Google Shape;247;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8" name="Google Shape;248;p37"/>
          <p:cNvPicPr preferRelativeResize="0"/>
          <p:nvPr/>
        </p:nvPicPr>
        <p:blipFill>
          <a:blip r:embed="rId3">
            <a:alphaModFix/>
          </a:blip>
          <a:stretch>
            <a:fillRect/>
          </a:stretch>
        </p:blipFill>
        <p:spPr>
          <a:xfrm>
            <a:off x="3507763" y="1824675"/>
            <a:ext cx="2105932" cy="282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End Flag</a:t>
            </a:r>
            <a:endParaRPr sz="3200"/>
          </a:p>
        </p:txBody>
      </p:sp>
      <p:sp>
        <p:nvSpPr>
          <p:cNvPr id="254" name="Google Shape;254;p38"/>
          <p:cNvSpPr txBox="1"/>
          <p:nvPr/>
        </p:nvSpPr>
        <p:spPr>
          <a:xfrm>
            <a:off x="410225" y="1171825"/>
            <a:ext cx="83010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add a sprite from the FileSystem, in our case, we will use the tile_0112.png sprite from our asset pack. Finally, make it a child of the EndFlag node and rename it to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55" name="Google Shape;255;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6" name="Google Shape;256;p38"/>
          <p:cNvPicPr preferRelativeResize="0"/>
          <p:nvPr/>
        </p:nvPicPr>
        <p:blipFill>
          <a:blip r:embed="rId3">
            <a:alphaModFix/>
          </a:blip>
          <a:stretch>
            <a:fillRect/>
          </a:stretch>
        </p:blipFill>
        <p:spPr>
          <a:xfrm>
            <a:off x="3008388" y="2184400"/>
            <a:ext cx="3124487" cy="254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End Flag</a:t>
            </a:r>
            <a:endParaRPr sz="3200"/>
          </a:p>
        </p:txBody>
      </p:sp>
      <p:sp>
        <p:nvSpPr>
          <p:cNvPr id="262" name="Google Shape;262;p39"/>
          <p:cNvSpPr txBox="1"/>
          <p:nvPr/>
        </p:nvSpPr>
        <p:spPr>
          <a:xfrm>
            <a:off x="410225" y="1171825"/>
            <a:ext cx="5745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add a </a:t>
            </a:r>
            <a:r>
              <a:rPr b="1" lang="en" sz="1800">
                <a:solidFill>
                  <a:srgbClr val="FFFFFF"/>
                </a:solidFill>
                <a:latin typeface="Lucida Sans"/>
                <a:ea typeface="Lucida Sans"/>
                <a:cs typeface="Lucida Sans"/>
                <a:sym typeface="Lucida Sans"/>
              </a:rPr>
              <a:t>CollisionShape2D </a:t>
            </a:r>
            <a:r>
              <a:rPr lang="en" sz="1800">
                <a:solidFill>
                  <a:srgbClr val="FFFFFF"/>
                </a:solidFill>
                <a:latin typeface="Lucida Sans"/>
                <a:ea typeface="Lucida Sans"/>
                <a:cs typeface="Lucida Sans"/>
                <a:sym typeface="Lucida Sans"/>
              </a:rPr>
              <a:t>node as a child of our EndFlag. This can then be a New </a:t>
            </a:r>
            <a:r>
              <a:rPr b="1" lang="en" sz="1800">
                <a:solidFill>
                  <a:srgbClr val="FFFFFF"/>
                </a:solidFill>
                <a:latin typeface="Lucida Sans"/>
                <a:ea typeface="Lucida Sans"/>
                <a:cs typeface="Lucida Sans"/>
                <a:sym typeface="Lucida Sans"/>
              </a:rPr>
              <a:t>RectangleShape2D </a:t>
            </a:r>
            <a:r>
              <a:rPr lang="en" sz="1800">
                <a:solidFill>
                  <a:srgbClr val="FFFFFF"/>
                </a:solidFill>
                <a:latin typeface="Lucida Sans"/>
                <a:ea typeface="Lucida Sans"/>
                <a:cs typeface="Lucida Sans"/>
                <a:sym typeface="Lucida Sans"/>
              </a:rPr>
              <a:t>for the Shape property, and make sure to scale the collider to the size of your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63" name="Google Shape;263;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4" name="Google Shape;264;p39"/>
          <p:cNvPicPr preferRelativeResize="0"/>
          <p:nvPr/>
        </p:nvPicPr>
        <p:blipFill>
          <a:blip r:embed="rId3">
            <a:alphaModFix/>
          </a:blip>
          <a:stretch>
            <a:fillRect/>
          </a:stretch>
        </p:blipFill>
        <p:spPr>
          <a:xfrm>
            <a:off x="6350800" y="509575"/>
            <a:ext cx="2533650" cy="4124325"/>
          </a:xfrm>
          <a:prstGeom prst="rect">
            <a:avLst/>
          </a:prstGeom>
          <a:noFill/>
          <a:ln>
            <a:noFill/>
          </a:ln>
        </p:spPr>
      </p:pic>
      <p:pic>
        <p:nvPicPr>
          <p:cNvPr id="265" name="Google Shape;265;p39"/>
          <p:cNvPicPr preferRelativeResize="0"/>
          <p:nvPr/>
        </p:nvPicPr>
        <p:blipFill>
          <a:blip r:embed="rId4">
            <a:alphaModFix/>
          </a:blip>
          <a:stretch>
            <a:fillRect/>
          </a:stretch>
        </p:blipFill>
        <p:spPr>
          <a:xfrm>
            <a:off x="3027575" y="2690800"/>
            <a:ext cx="3086100"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271" name="Google Shape;271;p40"/>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select the End Flag node and create a new script. Call it EndFlag.gd and make sure it extends from area2d.</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72" name="Google Shape;272;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3" name="Google Shape;273;p40"/>
          <p:cNvPicPr preferRelativeResize="0"/>
          <p:nvPr/>
        </p:nvPicPr>
        <p:blipFill>
          <a:blip r:embed="rId3">
            <a:alphaModFix/>
          </a:blip>
          <a:stretch>
            <a:fillRect/>
          </a:stretch>
        </p:blipFill>
        <p:spPr>
          <a:xfrm>
            <a:off x="1552525" y="2100725"/>
            <a:ext cx="2557367" cy="2825975"/>
          </a:xfrm>
          <a:prstGeom prst="rect">
            <a:avLst/>
          </a:prstGeom>
          <a:noFill/>
          <a:ln>
            <a:noFill/>
          </a:ln>
        </p:spPr>
      </p:pic>
      <p:pic>
        <p:nvPicPr>
          <p:cNvPr id="274" name="Google Shape;274;p40"/>
          <p:cNvPicPr preferRelativeResize="0"/>
          <p:nvPr/>
        </p:nvPicPr>
        <p:blipFill>
          <a:blip r:embed="rId4">
            <a:alphaModFix/>
          </a:blip>
          <a:stretch>
            <a:fillRect/>
          </a:stretch>
        </p:blipFill>
        <p:spPr>
          <a:xfrm>
            <a:off x="5539642" y="2836825"/>
            <a:ext cx="2009775" cy="647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280" name="Google Shape;280;p41"/>
          <p:cNvSpPr txBox="1"/>
          <p:nvPr/>
        </p:nvSpPr>
        <p:spPr>
          <a:xfrm>
            <a:off x="410225" y="1171825"/>
            <a:ext cx="82815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Under the Node tab, we can then add a </a:t>
            </a:r>
            <a:r>
              <a:rPr b="1" lang="en" sz="1800">
                <a:solidFill>
                  <a:srgbClr val="FFFFFF"/>
                </a:solidFill>
                <a:latin typeface="Lucida Sans"/>
                <a:ea typeface="Lucida Sans"/>
                <a:cs typeface="Lucida Sans"/>
                <a:sym typeface="Lucida Sans"/>
              </a:rPr>
              <a:t>body_entered </a:t>
            </a:r>
            <a:r>
              <a:rPr lang="en" sz="1800">
                <a:solidFill>
                  <a:srgbClr val="FFFFFF"/>
                </a:solidFill>
                <a:latin typeface="Lucida Sans"/>
                <a:ea typeface="Lucida Sans"/>
                <a:cs typeface="Lucida Sans"/>
                <a:sym typeface="Lucida Sans"/>
              </a:rPr>
              <a:t>signal to our EndFlag node, like with previous nodes.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create a variable with the </a:t>
            </a:r>
            <a:r>
              <a:rPr b="1" lang="en" sz="1800">
                <a:solidFill>
                  <a:srgbClr val="FFFFFF"/>
                </a:solidFill>
                <a:latin typeface="Lucida Sans"/>
                <a:ea typeface="Lucida Sans"/>
                <a:cs typeface="Lucida Sans"/>
                <a:sym typeface="Lucida Sans"/>
              </a:rPr>
              <a:t>@export_file</a:t>
            </a:r>
            <a:r>
              <a:rPr lang="en" sz="1800">
                <a:solidFill>
                  <a:srgbClr val="FFFFFF"/>
                </a:solidFill>
                <a:latin typeface="Lucida Sans"/>
                <a:ea typeface="Lucida Sans"/>
                <a:cs typeface="Lucida Sans"/>
                <a:sym typeface="Lucida Sans"/>
              </a:rPr>
              <a:t> tag of type with the “*.tscn” modifier. We will then call this next_scene to show it stores the next scene.</a:t>
            </a:r>
            <a:endParaRPr sz="1800">
              <a:solidFill>
                <a:srgbClr val="FFFFFF"/>
              </a:solidFill>
              <a:latin typeface="Lucida Sans"/>
              <a:ea typeface="Lucida Sans"/>
              <a:cs typeface="Lucida Sans"/>
              <a:sym typeface="Lucida Sans"/>
            </a:endParaRPr>
          </a:p>
        </p:txBody>
      </p:sp>
      <p:sp>
        <p:nvSpPr>
          <p:cNvPr id="281" name="Google Shape;281;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2" name="Google Shape;282;p41"/>
          <p:cNvPicPr preferRelativeResize="0"/>
          <p:nvPr/>
        </p:nvPicPr>
        <p:blipFill>
          <a:blip r:embed="rId3">
            <a:alphaModFix/>
          </a:blip>
          <a:stretch>
            <a:fillRect/>
          </a:stretch>
        </p:blipFill>
        <p:spPr>
          <a:xfrm>
            <a:off x="2728913" y="2950125"/>
            <a:ext cx="3686175" cy="182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288" name="Google Shape;288;p42"/>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In the _on_body_entered function, we will then add the code to get the tree and change the scene to the file stored in the variable, after checking whether the collided body is the player node.</a:t>
            </a:r>
            <a:endParaRPr sz="1800">
              <a:solidFill>
                <a:srgbClr val="FFFFFF"/>
              </a:solidFill>
              <a:latin typeface="Lucida Sans"/>
              <a:ea typeface="Lucida Sans"/>
              <a:cs typeface="Lucida Sans"/>
              <a:sym typeface="Lucida Sans"/>
            </a:endParaRPr>
          </a:p>
        </p:txBody>
      </p:sp>
      <p:sp>
        <p:nvSpPr>
          <p:cNvPr id="289" name="Google Shape;289;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0" name="Google Shape;290;p42"/>
          <p:cNvPicPr preferRelativeResize="0"/>
          <p:nvPr/>
        </p:nvPicPr>
        <p:blipFill>
          <a:blip r:embed="rId3">
            <a:alphaModFix/>
          </a:blip>
          <a:stretch>
            <a:fillRect/>
          </a:stretch>
        </p:blipFill>
        <p:spPr>
          <a:xfrm>
            <a:off x="2270338" y="2521650"/>
            <a:ext cx="4600575" cy="1724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296" name="Google Shape;296;p43"/>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return to the 2D scene view and you will find the Next Scene property is set to null.</a:t>
            </a:r>
            <a:endParaRPr sz="1800">
              <a:solidFill>
                <a:srgbClr val="FFFFFF"/>
              </a:solidFill>
              <a:latin typeface="Lucida Sans"/>
              <a:ea typeface="Lucida Sans"/>
              <a:cs typeface="Lucida Sans"/>
              <a:sym typeface="Lucida Sans"/>
            </a:endParaRPr>
          </a:p>
        </p:txBody>
      </p:sp>
      <p:sp>
        <p:nvSpPr>
          <p:cNvPr id="297" name="Google Shape;297;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8" name="Google Shape;298;p43"/>
          <p:cNvPicPr preferRelativeResize="0"/>
          <p:nvPr/>
        </p:nvPicPr>
        <p:blipFill>
          <a:blip r:embed="rId3">
            <a:alphaModFix/>
          </a:blip>
          <a:stretch>
            <a:fillRect/>
          </a:stretch>
        </p:blipFill>
        <p:spPr>
          <a:xfrm>
            <a:off x="3184988" y="1869525"/>
            <a:ext cx="2771285" cy="310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Variable</a:t>
            </a:r>
            <a:endParaRPr sz="3200"/>
          </a:p>
        </p:txBody>
      </p:sp>
      <p:sp>
        <p:nvSpPr>
          <p:cNvPr id="83" name="Google Shape;83;p17"/>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first step is to create a variable to store the score in our Player.gd script.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call this variable </a:t>
            </a:r>
            <a:r>
              <a:rPr b="1" lang="en" sz="1800">
                <a:solidFill>
                  <a:srgbClr val="FFFFFF"/>
                </a:solidFill>
                <a:latin typeface="Lucida Sans"/>
                <a:ea typeface="Lucida Sans"/>
                <a:cs typeface="Lucida Sans"/>
                <a:sym typeface="Lucida Sans"/>
              </a:rPr>
              <a:t>score</a:t>
            </a:r>
            <a:r>
              <a:rPr lang="en" sz="1800">
                <a:solidFill>
                  <a:srgbClr val="FFFFFF"/>
                </a:solidFill>
                <a:latin typeface="Lucida Sans"/>
                <a:ea typeface="Lucida Sans"/>
                <a:cs typeface="Lucida Sans"/>
                <a:sym typeface="Lucida Sans"/>
              </a:rPr>
              <a:t>, it will be of type int and give it a default value of </a:t>
            </a:r>
            <a:r>
              <a:rPr b="1" lang="en" sz="1800">
                <a:solidFill>
                  <a:srgbClr val="FFFFFF"/>
                </a:solidFill>
                <a:latin typeface="Lucida Sans"/>
                <a:ea typeface="Lucida Sans"/>
                <a:cs typeface="Lucida Sans"/>
                <a:sym typeface="Lucida Sans"/>
              </a:rPr>
              <a:t>0</a:t>
            </a:r>
            <a:r>
              <a:rPr lang="en" sz="1800">
                <a:solidFill>
                  <a:srgbClr val="FFFFFF"/>
                </a:solidFill>
                <a:latin typeface="Lucida Sans"/>
                <a:ea typeface="Lucida Sans"/>
                <a:cs typeface="Lucida Sans"/>
                <a:sym typeface="Lucida Sans"/>
              </a:rPr>
              <a:t>. This can be placed below the last gravity variable.</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a:blip r:embed="rId3">
            <a:alphaModFix/>
          </a:blip>
          <a:stretch>
            <a:fillRect/>
          </a:stretch>
        </p:blipFill>
        <p:spPr>
          <a:xfrm>
            <a:off x="2524125" y="2963024"/>
            <a:ext cx="4095750" cy="1314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304" name="Google Shape;304;p44"/>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now need to create a new scene so that we can set this value. To test the </a:t>
            </a:r>
            <a:r>
              <a:rPr b="1" lang="en" sz="1800">
                <a:solidFill>
                  <a:srgbClr val="FFFFFF"/>
                </a:solidFill>
                <a:latin typeface="Lucida Sans"/>
                <a:ea typeface="Lucida Sans"/>
                <a:cs typeface="Lucida Sans"/>
                <a:sym typeface="Lucida Sans"/>
              </a:rPr>
              <a:t>EndFlag </a:t>
            </a:r>
            <a:r>
              <a:rPr lang="en" sz="1800">
                <a:solidFill>
                  <a:srgbClr val="FFFFFF"/>
                </a:solidFill>
                <a:latin typeface="Lucida Sans"/>
                <a:ea typeface="Lucida Sans"/>
                <a:cs typeface="Lucida Sans"/>
                <a:sym typeface="Lucida Sans"/>
              </a:rPr>
              <a:t>we will set the Next Scene property to be our Level1.tscn scene that already exists in the FileSystem.</a:t>
            </a:r>
            <a:endParaRPr sz="1800">
              <a:solidFill>
                <a:srgbClr val="FFFFFF"/>
              </a:solidFill>
              <a:latin typeface="Lucida Sans"/>
              <a:ea typeface="Lucida Sans"/>
              <a:cs typeface="Lucida Sans"/>
              <a:sym typeface="Lucida Sans"/>
            </a:endParaRPr>
          </a:p>
        </p:txBody>
      </p:sp>
      <p:sp>
        <p:nvSpPr>
          <p:cNvPr id="305" name="Google Shape;305;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6" name="Google Shape;306;p44"/>
          <p:cNvPicPr preferRelativeResize="0"/>
          <p:nvPr/>
        </p:nvPicPr>
        <p:blipFill>
          <a:blip r:embed="rId3">
            <a:alphaModFix/>
          </a:blip>
          <a:stretch>
            <a:fillRect/>
          </a:stretch>
        </p:blipFill>
        <p:spPr>
          <a:xfrm>
            <a:off x="1032088" y="2220350"/>
            <a:ext cx="7077075" cy="2495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312" name="Google Shape;312;p45"/>
          <p:cNvSpPr txBox="1"/>
          <p:nvPr/>
        </p:nvSpPr>
        <p:spPr>
          <a:xfrm>
            <a:off x="410225" y="1171825"/>
            <a:ext cx="55062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we need to drag the EndFlag node into the FileSystem to create a scene out of it, allowing us to have multiple instances of the flag.</a:t>
            </a:r>
            <a:endParaRPr sz="1800">
              <a:solidFill>
                <a:srgbClr val="FFFFFF"/>
              </a:solidFill>
              <a:latin typeface="Lucida Sans"/>
              <a:ea typeface="Lucida Sans"/>
              <a:cs typeface="Lucida Sans"/>
              <a:sym typeface="Lucida Sans"/>
            </a:endParaRPr>
          </a:p>
        </p:txBody>
      </p:sp>
      <p:sp>
        <p:nvSpPr>
          <p:cNvPr id="313" name="Google Shape;313;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4" name="Google Shape;314;p45"/>
          <p:cNvPicPr preferRelativeResize="0"/>
          <p:nvPr/>
        </p:nvPicPr>
        <p:blipFill>
          <a:blip r:embed="rId3">
            <a:alphaModFix/>
          </a:blip>
          <a:stretch>
            <a:fillRect/>
          </a:stretch>
        </p:blipFill>
        <p:spPr>
          <a:xfrm>
            <a:off x="6170000" y="84475"/>
            <a:ext cx="2755048" cy="4859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Script</a:t>
            </a:r>
            <a:endParaRPr sz="3200"/>
          </a:p>
        </p:txBody>
      </p:sp>
      <p:sp>
        <p:nvSpPr>
          <p:cNvPr id="320" name="Google Shape;320;p46"/>
          <p:cNvSpPr txBox="1"/>
          <p:nvPr/>
        </p:nvSpPr>
        <p:spPr>
          <a:xfrm>
            <a:off x="410225" y="1171825"/>
            <a:ext cx="55062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also need to turn our Player node into a scene.</a:t>
            </a:r>
            <a:endParaRPr sz="1800">
              <a:solidFill>
                <a:srgbClr val="FFFFFF"/>
              </a:solidFill>
              <a:latin typeface="Lucida Sans"/>
              <a:ea typeface="Lucida Sans"/>
              <a:cs typeface="Lucida Sans"/>
              <a:sym typeface="Lucida Sans"/>
            </a:endParaRPr>
          </a:p>
        </p:txBody>
      </p:sp>
      <p:sp>
        <p:nvSpPr>
          <p:cNvPr id="321" name="Google Shape;321;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22" name="Google Shape;322;p46"/>
          <p:cNvPicPr preferRelativeResize="0"/>
          <p:nvPr/>
        </p:nvPicPr>
        <p:blipFill>
          <a:blip r:embed="rId3">
            <a:alphaModFix/>
          </a:blip>
          <a:stretch>
            <a:fillRect/>
          </a:stretch>
        </p:blipFill>
        <p:spPr>
          <a:xfrm>
            <a:off x="6013625" y="259964"/>
            <a:ext cx="2626350" cy="4623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28" name="Google Shape;328;p47"/>
          <p:cNvSpPr txBox="1"/>
          <p:nvPr/>
        </p:nvSpPr>
        <p:spPr>
          <a:xfrm>
            <a:off x="410225" y="1171825"/>
            <a:ext cx="82815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begin with, press Scene and select New Scene to create a new level.</a:t>
            </a:r>
            <a:endParaRPr sz="1800">
              <a:solidFill>
                <a:srgbClr val="FFFFFF"/>
              </a:solidFill>
              <a:latin typeface="Lucida Sans"/>
              <a:ea typeface="Lucida Sans"/>
              <a:cs typeface="Lucida Sans"/>
              <a:sym typeface="Lucida Sans"/>
            </a:endParaRPr>
          </a:p>
        </p:txBody>
      </p:sp>
      <p:sp>
        <p:nvSpPr>
          <p:cNvPr id="329" name="Google Shape;329;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0" name="Google Shape;330;p47"/>
          <p:cNvPicPr preferRelativeResize="0"/>
          <p:nvPr/>
        </p:nvPicPr>
        <p:blipFill>
          <a:blip r:embed="rId3">
            <a:alphaModFix/>
          </a:blip>
          <a:stretch>
            <a:fillRect/>
          </a:stretch>
        </p:blipFill>
        <p:spPr>
          <a:xfrm>
            <a:off x="2846600" y="1967550"/>
            <a:ext cx="3448050" cy="1857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36" name="Google Shape;336;p48"/>
          <p:cNvSpPr txBox="1"/>
          <p:nvPr/>
        </p:nvSpPr>
        <p:spPr>
          <a:xfrm>
            <a:off x="410225" y="1171825"/>
            <a:ext cx="82815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From here select 2D Scene and rename the root node to Main again.</a:t>
            </a:r>
            <a:endParaRPr sz="1800">
              <a:solidFill>
                <a:srgbClr val="FFFFFF"/>
              </a:solidFill>
              <a:latin typeface="Lucida Sans"/>
              <a:ea typeface="Lucida Sans"/>
              <a:cs typeface="Lucida Sans"/>
              <a:sym typeface="Lucida Sans"/>
            </a:endParaRPr>
          </a:p>
        </p:txBody>
      </p:sp>
      <p:sp>
        <p:nvSpPr>
          <p:cNvPr id="337" name="Google Shape;337;p4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8" name="Google Shape;338;p48"/>
          <p:cNvPicPr preferRelativeResize="0"/>
          <p:nvPr/>
        </p:nvPicPr>
        <p:blipFill>
          <a:blip r:embed="rId3">
            <a:alphaModFix/>
          </a:blip>
          <a:stretch>
            <a:fillRect/>
          </a:stretch>
        </p:blipFill>
        <p:spPr>
          <a:xfrm>
            <a:off x="3172375" y="1763425"/>
            <a:ext cx="2796502" cy="2805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44" name="Google Shape;344;p49"/>
          <p:cNvSpPr txBox="1"/>
          <p:nvPr/>
        </p:nvSpPr>
        <p:spPr>
          <a:xfrm>
            <a:off x="410225" y="1171825"/>
            <a:ext cx="82815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now save the scene as Level2.tscn (CTRL+S).</a:t>
            </a:r>
            <a:endParaRPr sz="1800">
              <a:solidFill>
                <a:srgbClr val="FFFFFF"/>
              </a:solidFill>
              <a:latin typeface="Lucida Sans"/>
              <a:ea typeface="Lucida Sans"/>
              <a:cs typeface="Lucida Sans"/>
              <a:sym typeface="Lucida Sans"/>
            </a:endParaRPr>
          </a:p>
        </p:txBody>
      </p:sp>
      <p:sp>
        <p:nvSpPr>
          <p:cNvPr id="345" name="Google Shape;345;p4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46" name="Google Shape;346;p49"/>
          <p:cNvPicPr preferRelativeResize="0"/>
          <p:nvPr/>
        </p:nvPicPr>
        <p:blipFill>
          <a:blip r:embed="rId3">
            <a:alphaModFix/>
          </a:blip>
          <a:stretch>
            <a:fillRect/>
          </a:stretch>
        </p:blipFill>
        <p:spPr>
          <a:xfrm>
            <a:off x="152400" y="1905875"/>
            <a:ext cx="8839200" cy="221624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52" name="Google Shape;352;p50"/>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return to the Level1 scene tab and copy the TileMap node (CTRL+C).</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paste that in the Level2 scene tab and paste the TileMap node (CTRL+V).</a:t>
            </a:r>
            <a:endParaRPr sz="1800">
              <a:solidFill>
                <a:srgbClr val="FFFFFF"/>
              </a:solidFill>
              <a:latin typeface="Lucida Sans"/>
              <a:ea typeface="Lucida Sans"/>
              <a:cs typeface="Lucida Sans"/>
              <a:sym typeface="Lucida Sans"/>
            </a:endParaRPr>
          </a:p>
        </p:txBody>
      </p:sp>
      <p:sp>
        <p:nvSpPr>
          <p:cNvPr id="353" name="Google Shape;353;p5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54" name="Google Shape;354;p50"/>
          <p:cNvPicPr preferRelativeResize="0"/>
          <p:nvPr/>
        </p:nvPicPr>
        <p:blipFill>
          <a:blip r:embed="rId3">
            <a:alphaModFix/>
          </a:blip>
          <a:stretch>
            <a:fillRect/>
          </a:stretch>
        </p:blipFill>
        <p:spPr>
          <a:xfrm>
            <a:off x="2250688" y="2289625"/>
            <a:ext cx="4600575" cy="2581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60" name="Google Shape;360;p51"/>
          <p:cNvSpPr txBox="1"/>
          <p:nvPr/>
        </p:nvSpPr>
        <p:spPr>
          <a:xfrm>
            <a:off x="410225" y="1171825"/>
            <a:ext cx="82815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using the Select tool to draw on the tilemap, replace the pasted tiles to redraw your TileMap for your new level. This will give us a new map to play on. From here, drag the </a:t>
            </a:r>
            <a:r>
              <a:rPr b="1" lang="en" sz="1800">
                <a:solidFill>
                  <a:srgbClr val="FFFFFF"/>
                </a:solidFill>
                <a:latin typeface="Lucida Sans"/>
                <a:ea typeface="Lucida Sans"/>
                <a:cs typeface="Lucida Sans"/>
                <a:sym typeface="Lucida Sans"/>
              </a:rPr>
              <a:t>Player</a:t>
            </a:r>
            <a:r>
              <a:rPr lang="en" sz="1800">
                <a:solidFill>
                  <a:srgbClr val="FFFFFF"/>
                </a:solidFill>
                <a:latin typeface="Lucida Sans"/>
                <a:ea typeface="Lucida Sans"/>
                <a:cs typeface="Lucida Sans"/>
                <a:sym typeface="Lucida Sans"/>
              </a:rPr>
              <a:t>, </a:t>
            </a:r>
            <a:r>
              <a:rPr b="1" lang="en" sz="1800">
                <a:solidFill>
                  <a:srgbClr val="FFFFFF"/>
                </a:solidFill>
                <a:latin typeface="Lucida Sans"/>
                <a:ea typeface="Lucida Sans"/>
                <a:cs typeface="Lucida Sans"/>
                <a:sym typeface="Lucida Sans"/>
              </a:rPr>
              <a:t>Enemy</a:t>
            </a:r>
            <a:r>
              <a:rPr lang="en" sz="1800">
                <a:solidFill>
                  <a:srgbClr val="FFFFFF"/>
                </a:solidFill>
                <a:latin typeface="Lucida Sans"/>
                <a:ea typeface="Lucida Sans"/>
                <a:cs typeface="Lucida Sans"/>
                <a:sym typeface="Lucida Sans"/>
              </a:rPr>
              <a:t>, </a:t>
            </a:r>
            <a:r>
              <a:rPr b="1" lang="en" sz="1800">
                <a:solidFill>
                  <a:srgbClr val="FFFFFF"/>
                </a:solidFill>
                <a:latin typeface="Lucida Sans"/>
                <a:ea typeface="Lucida Sans"/>
                <a:cs typeface="Lucida Sans"/>
                <a:sym typeface="Lucida Sans"/>
              </a:rPr>
              <a:t>Spikes</a:t>
            </a:r>
            <a:r>
              <a:rPr lang="en" sz="1800">
                <a:solidFill>
                  <a:srgbClr val="FFFFFF"/>
                </a:solidFill>
                <a:latin typeface="Lucida Sans"/>
                <a:ea typeface="Lucida Sans"/>
                <a:cs typeface="Lucida Sans"/>
                <a:sym typeface="Lucida Sans"/>
              </a:rPr>
              <a:t>, </a:t>
            </a:r>
            <a:r>
              <a:rPr b="1" lang="en" sz="1800">
                <a:solidFill>
                  <a:srgbClr val="FFFFFF"/>
                </a:solidFill>
                <a:latin typeface="Lucida Sans"/>
                <a:ea typeface="Lucida Sans"/>
                <a:cs typeface="Lucida Sans"/>
                <a:sym typeface="Lucida Sans"/>
              </a:rPr>
              <a:t>Coin</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EndFlag </a:t>
            </a:r>
            <a:r>
              <a:rPr lang="en" sz="1800">
                <a:solidFill>
                  <a:srgbClr val="FFFFFF"/>
                </a:solidFill>
                <a:latin typeface="Lucida Sans"/>
                <a:ea typeface="Lucida Sans"/>
                <a:cs typeface="Lucida Sans"/>
                <a:sym typeface="Lucida Sans"/>
              </a:rPr>
              <a:t>scenes into your level to create some gameplay.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61" name="Google Shape;361;p5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62" name="Google Shape;362;p51"/>
          <p:cNvPicPr preferRelativeResize="0"/>
          <p:nvPr/>
        </p:nvPicPr>
        <p:blipFill>
          <a:blip r:embed="rId3">
            <a:alphaModFix/>
          </a:blip>
          <a:stretch>
            <a:fillRect/>
          </a:stretch>
        </p:blipFill>
        <p:spPr>
          <a:xfrm>
            <a:off x="2156138" y="2435525"/>
            <a:ext cx="4942117" cy="22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Multiple Scenes</a:t>
            </a:r>
            <a:endParaRPr sz="3200"/>
          </a:p>
        </p:txBody>
      </p:sp>
      <p:sp>
        <p:nvSpPr>
          <p:cNvPr id="368" name="Google Shape;368;p52"/>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You can press the Run Current Scene (F6) button to test this scene, the normal Play button will simply run the default scene, which is currently set to Level1.</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69" name="Google Shape;369;p5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70" name="Google Shape;370;p52"/>
          <p:cNvPicPr preferRelativeResize="0"/>
          <p:nvPr/>
        </p:nvPicPr>
        <p:blipFill>
          <a:blip r:embed="rId3">
            <a:alphaModFix/>
          </a:blip>
          <a:stretch>
            <a:fillRect/>
          </a:stretch>
        </p:blipFill>
        <p:spPr>
          <a:xfrm>
            <a:off x="2986088" y="2571750"/>
            <a:ext cx="3171825" cy="476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Connecting Level1 to Level2</a:t>
            </a:r>
            <a:endParaRPr sz="3200"/>
          </a:p>
        </p:txBody>
      </p:sp>
      <p:sp>
        <p:nvSpPr>
          <p:cNvPr id="376" name="Google Shape;376;p53"/>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connect our levels, we want the EndFlag on Level1 to have a Next Scene property of Level2.tscn.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77" name="Google Shape;377;p5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78" name="Google Shape;378;p53"/>
          <p:cNvPicPr preferRelativeResize="0"/>
          <p:nvPr/>
        </p:nvPicPr>
        <p:blipFill>
          <a:blip r:embed="rId3">
            <a:alphaModFix/>
          </a:blip>
          <a:stretch>
            <a:fillRect/>
          </a:stretch>
        </p:blipFill>
        <p:spPr>
          <a:xfrm>
            <a:off x="152400" y="2165125"/>
            <a:ext cx="8839200" cy="2241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Score Variable</a:t>
            </a:r>
            <a:endParaRPr sz="3200"/>
          </a:p>
        </p:txBody>
      </p:sp>
      <p:sp>
        <p:nvSpPr>
          <p:cNvPr id="91" name="Google Shape;91;p18"/>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create an </a:t>
            </a:r>
            <a:r>
              <a:rPr b="1" lang="en" sz="1800">
                <a:solidFill>
                  <a:srgbClr val="FFFFFF"/>
                </a:solidFill>
                <a:latin typeface="Lucida Sans"/>
                <a:ea typeface="Lucida Sans"/>
                <a:cs typeface="Lucida Sans"/>
                <a:sym typeface="Lucida Sans"/>
              </a:rPr>
              <a:t>add_score</a:t>
            </a:r>
            <a:r>
              <a:rPr lang="en" sz="1800">
                <a:solidFill>
                  <a:srgbClr val="FFFFFF"/>
                </a:solidFill>
                <a:latin typeface="Lucida Sans"/>
                <a:ea typeface="Lucida Sans"/>
                <a:cs typeface="Lucida Sans"/>
                <a:sym typeface="Lucida Sans"/>
              </a:rPr>
              <a:t> function that will take a parameter named </a:t>
            </a:r>
            <a:r>
              <a:rPr b="1" lang="en" sz="1800">
                <a:solidFill>
                  <a:srgbClr val="FFFFFF"/>
                </a:solidFill>
                <a:latin typeface="Lucida Sans"/>
                <a:ea typeface="Lucida Sans"/>
                <a:cs typeface="Lucida Sans"/>
                <a:sym typeface="Lucida Sans"/>
              </a:rPr>
              <a:t>amount</a:t>
            </a:r>
            <a:r>
              <a:rPr lang="en" sz="1800">
                <a:solidFill>
                  <a:srgbClr val="FFFFFF"/>
                </a:solidFill>
                <a:latin typeface="Lucida Sans"/>
                <a:ea typeface="Lucida Sans"/>
                <a:cs typeface="Lucida Sans"/>
                <a:sym typeface="Lucida Sans"/>
              </a:rPr>
              <a:t>. This can be placed below our game_over function.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use this function to add the amount value to our score variable. This will not be everything in the function, however, this will be the base functionality for now.</a:t>
            </a:r>
            <a:endParaRPr sz="18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a:blip r:embed="rId3">
            <a:alphaModFix/>
          </a:blip>
          <a:stretch>
            <a:fillRect/>
          </a:stretch>
        </p:blipFill>
        <p:spPr>
          <a:xfrm>
            <a:off x="2909888" y="3318574"/>
            <a:ext cx="3324225" cy="657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Connecting Level1 to Level2</a:t>
            </a:r>
            <a:endParaRPr sz="3200"/>
          </a:p>
        </p:txBody>
      </p:sp>
      <p:sp>
        <p:nvSpPr>
          <p:cNvPr id="384" name="Google Shape;384;p54"/>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Now if you press Play you can touch the EndFlag and you will be teleported to the next level. You now have the skills to set up as many levels as you like and link them together using the EndFlags we set up.</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85" name="Google Shape;385;p5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Coin Node</a:t>
            </a:r>
            <a:endParaRPr sz="3200"/>
          </a:p>
        </p:txBody>
      </p:sp>
      <p:sp>
        <p:nvSpPr>
          <p:cNvPr id="99" name="Google Shape;99;p19"/>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Like with our Enemy and Spike scenes, we will begin by creating an Area2D node and naming it </a:t>
            </a:r>
            <a:r>
              <a:rPr b="1" lang="en" sz="1800">
                <a:solidFill>
                  <a:srgbClr val="FFFFFF"/>
                </a:solidFill>
                <a:latin typeface="Lucida Sans"/>
                <a:ea typeface="Lucida Sans"/>
                <a:cs typeface="Lucida Sans"/>
                <a:sym typeface="Lucida Sans"/>
              </a:rPr>
              <a:t>Coin</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00" name="Google Shape;100;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1" name="Google Shape;101;p19"/>
          <p:cNvPicPr preferRelativeResize="0"/>
          <p:nvPr/>
        </p:nvPicPr>
        <p:blipFill>
          <a:blip r:embed="rId3">
            <a:alphaModFix/>
          </a:blip>
          <a:stretch>
            <a:fillRect/>
          </a:stretch>
        </p:blipFill>
        <p:spPr>
          <a:xfrm>
            <a:off x="3419413" y="1937049"/>
            <a:ext cx="2305177" cy="2825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Coin Node</a:t>
            </a:r>
            <a:endParaRPr sz="3200"/>
          </a:p>
        </p:txBody>
      </p:sp>
      <p:sp>
        <p:nvSpPr>
          <p:cNvPr id="107" name="Google Shape;107;p20"/>
          <p:cNvSpPr txBox="1"/>
          <p:nvPr/>
        </p:nvSpPr>
        <p:spPr>
          <a:xfrm>
            <a:off x="410225" y="1171825"/>
            <a:ext cx="51345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From the Sprites folder, drag in a sprite to use for our coin. From our sprite pack, we will be using a sprite named tile_0151.png. Make the sprite a child of Coin and rename it to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9" name="Google Shape;109;p20"/>
          <p:cNvPicPr preferRelativeResize="0"/>
          <p:nvPr/>
        </p:nvPicPr>
        <p:blipFill>
          <a:blip r:embed="rId3">
            <a:alphaModFix/>
          </a:blip>
          <a:stretch>
            <a:fillRect/>
          </a:stretch>
        </p:blipFill>
        <p:spPr>
          <a:xfrm>
            <a:off x="6029463" y="809763"/>
            <a:ext cx="2543175" cy="3838575"/>
          </a:xfrm>
          <a:prstGeom prst="rect">
            <a:avLst/>
          </a:prstGeom>
          <a:noFill/>
          <a:ln>
            <a:noFill/>
          </a:ln>
        </p:spPr>
      </p:pic>
      <p:pic>
        <p:nvPicPr>
          <p:cNvPr id="110" name="Google Shape;110;p20"/>
          <p:cNvPicPr preferRelativeResize="0"/>
          <p:nvPr/>
        </p:nvPicPr>
        <p:blipFill>
          <a:blip r:embed="rId4">
            <a:alphaModFix/>
          </a:blip>
          <a:stretch>
            <a:fillRect/>
          </a:stretch>
        </p:blipFill>
        <p:spPr>
          <a:xfrm>
            <a:off x="2110700" y="2653375"/>
            <a:ext cx="2904683" cy="199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Coin Node</a:t>
            </a:r>
            <a:endParaRPr sz="3200"/>
          </a:p>
        </p:txBody>
      </p:sp>
      <p:sp>
        <p:nvSpPr>
          <p:cNvPr id="116" name="Google Shape;116;p21"/>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Create a CollisionShape2D as a child node of Coin.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17" name="Google Shape;117;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8" name="Google Shape;118;p21"/>
          <p:cNvPicPr preferRelativeResize="0"/>
          <p:nvPr/>
        </p:nvPicPr>
        <p:blipFill>
          <a:blip r:embed="rId3">
            <a:alphaModFix/>
          </a:blip>
          <a:stretch>
            <a:fillRect/>
          </a:stretch>
        </p:blipFill>
        <p:spPr>
          <a:xfrm>
            <a:off x="3649975" y="1596950"/>
            <a:ext cx="1841303" cy="310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Creating the Coin Node</a:t>
            </a:r>
            <a:endParaRPr sz="3200"/>
          </a:p>
        </p:txBody>
      </p:sp>
      <p:sp>
        <p:nvSpPr>
          <p:cNvPr id="124" name="Google Shape;124;p22"/>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create a new CircleShape2D for the Shape property and resize it to the Coin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25" name="Google Shape;125;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6" name="Google Shape;126;p22"/>
          <p:cNvPicPr preferRelativeResize="0"/>
          <p:nvPr/>
        </p:nvPicPr>
        <p:blipFill>
          <a:blip r:embed="rId3">
            <a:alphaModFix/>
          </a:blip>
          <a:stretch>
            <a:fillRect/>
          </a:stretch>
        </p:blipFill>
        <p:spPr>
          <a:xfrm>
            <a:off x="1922388" y="2012725"/>
            <a:ext cx="5296482" cy="282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Adding Movement to the Coin</a:t>
            </a:r>
            <a:endParaRPr sz="3200"/>
          </a:p>
        </p:txBody>
      </p:sp>
      <p:sp>
        <p:nvSpPr>
          <p:cNvPr id="132" name="Google Shape;132;p23"/>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want the coin to move up and down. To do this we will create a New Script on our Coin node,making sure to name it </a:t>
            </a:r>
            <a:r>
              <a:rPr b="1" lang="en" sz="1800">
                <a:solidFill>
                  <a:srgbClr val="FFFFFF"/>
                </a:solidFill>
                <a:latin typeface="Lucida Sans"/>
                <a:ea typeface="Lucida Sans"/>
                <a:cs typeface="Lucida Sans"/>
                <a:sym typeface="Lucida Sans"/>
              </a:rPr>
              <a:t>Coin.gd</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33" name="Google Shape;133;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4" name="Google Shape;134;p23"/>
          <p:cNvPicPr preferRelativeResize="0"/>
          <p:nvPr/>
        </p:nvPicPr>
        <p:blipFill>
          <a:blip r:embed="rId3">
            <a:alphaModFix/>
          </a:blip>
          <a:stretch>
            <a:fillRect/>
          </a:stretch>
        </p:blipFill>
        <p:spPr>
          <a:xfrm>
            <a:off x="3291300" y="1850550"/>
            <a:ext cx="2561392" cy="282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