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07a51475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make our player appear in the Scene Viewport.</a:t>
            </a:r>
            <a:endParaRPr/>
          </a:p>
        </p:txBody>
      </p:sp>
      <p:sp>
        <p:nvSpPr>
          <p:cNvPr id="135" name="Google Shape;135;g2a07a514758_0_5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07a5147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a07a514758_0_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7a5147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a07a514758_0_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7a51475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a07a514758_0_8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7a51475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a07a514758_0_9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07a51475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Clr>
                <a:schemeClr val="dk1"/>
              </a:buClr>
              <a:buSzPts val="1100"/>
              <a:buFont typeface="Arial"/>
              <a:buNone/>
            </a:pPr>
            <a:r>
              <a:rPr lang="en" sz="997">
                <a:solidFill>
                  <a:schemeClr val="dk1"/>
                </a:solidFill>
              </a:rPr>
              <a:t>However, if we want to apply this to every version of the player we have to go through and do it individually, which would take a lot of time. Instead, what we will do is turn our player node into a scene. </a:t>
            </a:r>
            <a:endParaRPr/>
          </a:p>
        </p:txBody>
      </p:sp>
      <p:sp>
        <p:nvSpPr>
          <p:cNvPr id="176" name="Google Shape;176;g2a07a514758_0_10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07a51475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186" name="Google Shape;186;g2a07a514758_0_1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07a51475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194" name="Google Shape;194;g2a07a514758_0_13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07a51475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204" name="Google Shape;204;g2a07a514758_0_14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07a51475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212" name="Google Shape;212;g2a07a514758_0_15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07a51475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221" name="Google Shape;221;g2a07a514758_0_1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7a51475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5389" rtl="0" algn="l">
              <a:spcBef>
                <a:spcPts val="1000"/>
              </a:spcBef>
              <a:spcAft>
                <a:spcPts val="1000"/>
              </a:spcAft>
              <a:buNone/>
            </a:pPr>
            <a:r>
              <a:t/>
            </a:r>
            <a:endParaRPr/>
          </a:p>
        </p:txBody>
      </p:sp>
      <p:sp>
        <p:nvSpPr>
          <p:cNvPr id="229" name="Google Shape;229;g2a07a514758_0_1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77ae5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f77ae5a5d_0_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07a5147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a07a514758_0_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07a5147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a07a514758_0_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7a51475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a07a514758_0_1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7a5147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a07a514758_0_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07a51475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a07a514758_0_3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07a5147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07a514758_0_4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Nodes and Scenes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38" name="Google Shape;138;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39" name="Google Shape;139;p24"/>
          <p:cNvSpPr txBox="1"/>
          <p:nvPr/>
        </p:nvSpPr>
        <p:spPr>
          <a:xfrm>
            <a:off x="508550" y="1246475"/>
            <a:ext cx="4481700" cy="3334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 </a:t>
            </a:r>
            <a:r>
              <a:rPr b="1" lang="en" sz="1800">
                <a:solidFill>
                  <a:srgbClr val="FFFFFF"/>
                </a:solidFill>
                <a:latin typeface="Lucida Sans"/>
                <a:ea typeface="Lucida Sans"/>
                <a:cs typeface="Lucida Sans"/>
                <a:sym typeface="Lucida Sans"/>
              </a:rPr>
              <a:t>Sprite2D node</a:t>
            </a:r>
            <a:r>
              <a:rPr lang="en" sz="1800">
                <a:solidFill>
                  <a:srgbClr val="FFFFFF"/>
                </a:solidFill>
                <a:latin typeface="Lucida Sans"/>
                <a:ea typeface="Lucida Sans"/>
                <a:cs typeface="Lucida Sans"/>
                <a:sym typeface="Lucida Sans"/>
              </a:rPr>
              <a:t> is used to render a 2D texture to the screen.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do this we first need to set the Texture property of the Player node.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By default, it says &lt;empty&gt; which means no value has been assigned.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drag the Player.png file (found in the FileSystem) into the property field to set it as the Texture. </a:t>
            </a:r>
            <a:endParaRPr sz="1800">
              <a:solidFill>
                <a:srgbClr val="FFFFFF"/>
              </a:solidFill>
              <a:latin typeface="Lucida Sans"/>
              <a:ea typeface="Lucida Sans"/>
              <a:cs typeface="Lucida Sans"/>
              <a:sym typeface="Lucida Sans"/>
            </a:endParaRPr>
          </a:p>
        </p:txBody>
      </p:sp>
      <p:pic>
        <p:nvPicPr>
          <p:cNvPr id="140" name="Google Shape;140;p24"/>
          <p:cNvPicPr preferRelativeResize="0"/>
          <p:nvPr/>
        </p:nvPicPr>
        <p:blipFill>
          <a:blip r:embed="rId3">
            <a:alphaModFix/>
          </a:blip>
          <a:stretch>
            <a:fillRect/>
          </a:stretch>
        </p:blipFill>
        <p:spPr>
          <a:xfrm>
            <a:off x="5142650" y="876794"/>
            <a:ext cx="3848950" cy="27107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46" name="Google Shape;146;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47" name="Google Shape;147;p25"/>
          <p:cNvSpPr txBox="1"/>
          <p:nvPr/>
        </p:nvSpPr>
        <p:spPr>
          <a:xfrm>
            <a:off x="492825" y="876800"/>
            <a:ext cx="4481700" cy="3703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In the </a:t>
            </a:r>
            <a:r>
              <a:rPr b="1" lang="en" sz="1600">
                <a:solidFill>
                  <a:srgbClr val="FFFFFF"/>
                </a:solidFill>
                <a:latin typeface="Lucida Sans"/>
                <a:ea typeface="Lucida Sans"/>
                <a:cs typeface="Lucida Sans"/>
                <a:sym typeface="Lucida Sans"/>
              </a:rPr>
              <a:t>Transform property</a:t>
            </a:r>
            <a:r>
              <a:rPr lang="en" sz="1600">
                <a:solidFill>
                  <a:srgbClr val="FFFFFF"/>
                </a:solidFill>
                <a:latin typeface="Lucida Sans"/>
                <a:ea typeface="Lucida Sans"/>
                <a:cs typeface="Lucida Sans"/>
                <a:sym typeface="Lucida Sans"/>
              </a:rPr>
              <a:t>, found in the Inspector window, you can modify the position, rotation, and scale of the Player sprite.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If you change any of the values you will notice they update inside the Viewport window.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For example, setting the position to (50, 0) will move it 50 pixels to the right.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On the other hand, setting the position to (-150, 0) will move it 150 pixels to the left of the center of the graph.</a:t>
            </a:r>
            <a:endParaRPr sz="1600">
              <a:solidFill>
                <a:srgbClr val="FFFFFF"/>
              </a:solidFill>
              <a:latin typeface="Lucida Sans"/>
              <a:ea typeface="Lucida Sans"/>
              <a:cs typeface="Lucida Sans"/>
              <a:sym typeface="Lucida Sans"/>
            </a:endParaRPr>
          </a:p>
        </p:txBody>
      </p:sp>
      <p:pic>
        <p:nvPicPr>
          <p:cNvPr id="148" name="Google Shape;148;p25"/>
          <p:cNvPicPr preferRelativeResize="0"/>
          <p:nvPr/>
        </p:nvPicPr>
        <p:blipFill>
          <a:blip r:embed="rId3">
            <a:alphaModFix/>
          </a:blip>
          <a:stretch>
            <a:fillRect/>
          </a:stretch>
        </p:blipFill>
        <p:spPr>
          <a:xfrm>
            <a:off x="5079750" y="263344"/>
            <a:ext cx="3864675" cy="2406042"/>
          </a:xfrm>
          <a:prstGeom prst="rect">
            <a:avLst/>
          </a:prstGeom>
          <a:noFill/>
          <a:ln>
            <a:noFill/>
          </a:ln>
        </p:spPr>
      </p:pic>
      <p:pic>
        <p:nvPicPr>
          <p:cNvPr id="149" name="Google Shape;149;p25"/>
          <p:cNvPicPr preferRelativeResize="0"/>
          <p:nvPr/>
        </p:nvPicPr>
        <p:blipFill>
          <a:blip r:embed="rId4">
            <a:alphaModFix/>
          </a:blip>
          <a:stretch>
            <a:fillRect/>
          </a:stretch>
        </p:blipFill>
        <p:spPr>
          <a:xfrm>
            <a:off x="5079751" y="2669376"/>
            <a:ext cx="3864674" cy="23713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55" name="Google Shape;15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Scene? </a:t>
            </a:r>
            <a:endParaRPr sz="3600"/>
          </a:p>
        </p:txBody>
      </p:sp>
      <p:sp>
        <p:nvSpPr>
          <p:cNvPr id="156" name="Google Shape;156;p26"/>
          <p:cNvSpPr txBox="1"/>
          <p:nvPr/>
        </p:nvSpPr>
        <p:spPr>
          <a:xfrm>
            <a:off x="492825" y="876800"/>
            <a:ext cx="8218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mentioned scenes multiple times above, they are collections of nodes that can be instanced at any time.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For example, levels in a game can be their own scene, and the player can be a scene that is instanced in multiple levels. Enemies can also be saved as a scene and spawned in multiple times.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Now that we know how to create nodes, we are going to take a deeper look into the concept of scenes. Currently in our TestScene level is a Player node, but we might also want multiple other objects, such as rocks, trees, or enemies. </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62" name="Google Shape;162;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Duplicating Nodes</a:t>
            </a:r>
            <a:endParaRPr sz="3600"/>
          </a:p>
        </p:txBody>
      </p:sp>
      <p:sp>
        <p:nvSpPr>
          <p:cNvPr id="163" name="Google Shape;163;p27"/>
          <p:cNvSpPr txBox="1"/>
          <p:nvPr/>
        </p:nvSpPr>
        <p:spPr>
          <a:xfrm>
            <a:off x="492825" y="876800"/>
            <a:ext cx="82185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can start by duplicating the Player node we created in the last lesson.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To do this, select the node and </a:t>
            </a:r>
            <a:r>
              <a:rPr b="1" lang="en" sz="1600">
                <a:solidFill>
                  <a:srgbClr val="FFFFFF"/>
                </a:solidFill>
                <a:latin typeface="Lucida Sans"/>
                <a:ea typeface="Lucida Sans"/>
                <a:cs typeface="Lucida Sans"/>
                <a:sym typeface="Lucida Sans"/>
              </a:rPr>
              <a:t>press CTRL+D</a:t>
            </a:r>
            <a:r>
              <a:rPr lang="en" sz="1600">
                <a:solidFill>
                  <a:srgbClr val="FFFFFF"/>
                </a:solidFill>
                <a:latin typeface="Lucida Sans"/>
                <a:ea typeface="Lucida Sans"/>
                <a:cs typeface="Lucida Sans"/>
                <a:sym typeface="Lucida Sans"/>
              </a:rPr>
              <a:t> to duplicate the player.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Alternatively, right-click the node and select Duplicate. This will create a second version of our player in the scene. </a:t>
            </a:r>
            <a:endParaRPr sz="1600">
              <a:solidFill>
                <a:srgbClr val="FFFFFF"/>
              </a:solidFill>
              <a:latin typeface="Lucida Sans"/>
              <a:ea typeface="Lucida Sans"/>
              <a:cs typeface="Lucida Sans"/>
              <a:sym typeface="Lucida Sans"/>
            </a:endParaRPr>
          </a:p>
        </p:txBody>
      </p:sp>
      <p:pic>
        <p:nvPicPr>
          <p:cNvPr id="164" name="Google Shape;164;p27"/>
          <p:cNvPicPr preferRelativeResize="0"/>
          <p:nvPr/>
        </p:nvPicPr>
        <p:blipFill>
          <a:blip r:embed="rId3">
            <a:alphaModFix/>
          </a:blip>
          <a:stretch>
            <a:fillRect/>
          </a:stretch>
        </p:blipFill>
        <p:spPr>
          <a:xfrm>
            <a:off x="4448138" y="2304250"/>
            <a:ext cx="3141281" cy="2474500"/>
          </a:xfrm>
          <a:prstGeom prst="rect">
            <a:avLst/>
          </a:prstGeom>
          <a:noFill/>
          <a:ln>
            <a:noFill/>
          </a:ln>
        </p:spPr>
      </p:pic>
      <p:pic>
        <p:nvPicPr>
          <p:cNvPr id="165" name="Google Shape;165;p27"/>
          <p:cNvPicPr preferRelativeResize="0"/>
          <p:nvPr/>
        </p:nvPicPr>
        <p:blipFill>
          <a:blip r:embed="rId4">
            <a:alphaModFix/>
          </a:blip>
          <a:stretch>
            <a:fillRect/>
          </a:stretch>
        </p:blipFill>
        <p:spPr>
          <a:xfrm>
            <a:off x="1395025" y="2885913"/>
            <a:ext cx="2695188" cy="16572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71" name="Google Shape;171;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Changing Node Properties</a:t>
            </a:r>
            <a:endParaRPr sz="3600"/>
          </a:p>
        </p:txBody>
      </p:sp>
      <p:sp>
        <p:nvSpPr>
          <p:cNvPr id="172" name="Google Shape;172;p28"/>
          <p:cNvSpPr txBox="1"/>
          <p:nvPr/>
        </p:nvSpPr>
        <p:spPr>
          <a:xfrm>
            <a:off x="492825" y="876800"/>
            <a:ext cx="8218500" cy="748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With our Player2 duplicate node selected, we can then change its position to differentiate it from the original node. We will change the position to be around (-100, 0). </a:t>
            </a:r>
            <a:endParaRPr sz="1600">
              <a:solidFill>
                <a:srgbClr val="FFFFFF"/>
              </a:solidFill>
              <a:latin typeface="Lucida Sans"/>
              <a:ea typeface="Lucida Sans"/>
              <a:cs typeface="Lucida Sans"/>
              <a:sym typeface="Lucida Sans"/>
            </a:endParaRPr>
          </a:p>
        </p:txBody>
      </p:sp>
      <p:pic>
        <p:nvPicPr>
          <p:cNvPr id="173" name="Google Shape;173;p28"/>
          <p:cNvPicPr preferRelativeResize="0"/>
          <p:nvPr/>
        </p:nvPicPr>
        <p:blipFill>
          <a:blip r:embed="rId3">
            <a:alphaModFix/>
          </a:blip>
          <a:stretch>
            <a:fillRect/>
          </a:stretch>
        </p:blipFill>
        <p:spPr>
          <a:xfrm>
            <a:off x="-1375" y="1690510"/>
            <a:ext cx="9144001" cy="34529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79" name="Google Shape;179;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Changing Node Properties</a:t>
            </a:r>
            <a:endParaRPr sz="3600"/>
          </a:p>
        </p:txBody>
      </p:sp>
      <p:sp>
        <p:nvSpPr>
          <p:cNvPr id="180" name="Google Shape;180;p29"/>
          <p:cNvSpPr txBox="1"/>
          <p:nvPr/>
        </p:nvSpPr>
        <p:spPr>
          <a:xfrm>
            <a:off x="492825" y="876800"/>
            <a:ext cx="82185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can then duplicate the node again to create 3 player nodes and change its position to something else, for example (-100, 100).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Now we have 3 duplicates of our Player in our test scene, if we select the original Player node, we can change the color by changing the </a:t>
            </a:r>
            <a:r>
              <a:rPr b="1" lang="en" sz="1600">
                <a:solidFill>
                  <a:srgbClr val="FFFFFF"/>
                </a:solidFill>
                <a:latin typeface="Lucida Sans"/>
                <a:ea typeface="Lucida Sans"/>
                <a:cs typeface="Lucida Sans"/>
                <a:sym typeface="Lucida Sans"/>
              </a:rPr>
              <a:t>Modulate </a:t>
            </a:r>
            <a:r>
              <a:rPr lang="en" sz="1600">
                <a:solidFill>
                  <a:srgbClr val="FFFFFF"/>
                </a:solidFill>
                <a:latin typeface="Lucida Sans"/>
                <a:ea typeface="Lucida Sans"/>
                <a:cs typeface="Lucida Sans"/>
                <a:sym typeface="Lucida Sans"/>
              </a:rPr>
              <a:t>value, underneath the </a:t>
            </a:r>
            <a:r>
              <a:rPr b="1" lang="en" sz="1600">
                <a:solidFill>
                  <a:srgbClr val="FFFFFF"/>
                </a:solidFill>
                <a:latin typeface="Lucida Sans"/>
                <a:ea typeface="Lucida Sans"/>
                <a:cs typeface="Lucida Sans"/>
                <a:sym typeface="Lucida Sans"/>
              </a:rPr>
              <a:t>Visibility </a:t>
            </a:r>
            <a:r>
              <a:rPr lang="en" sz="1600">
                <a:solidFill>
                  <a:srgbClr val="FFFFFF"/>
                </a:solidFill>
                <a:latin typeface="Lucida Sans"/>
                <a:ea typeface="Lucida Sans"/>
                <a:cs typeface="Lucida Sans"/>
                <a:sym typeface="Lucida Sans"/>
              </a:rPr>
              <a:t>dropdown. </a:t>
            </a:r>
            <a:endParaRPr sz="1600">
              <a:solidFill>
                <a:srgbClr val="FFFFFF"/>
              </a:solidFill>
              <a:latin typeface="Lucida Sans"/>
              <a:ea typeface="Lucida Sans"/>
              <a:cs typeface="Lucida Sans"/>
              <a:sym typeface="Lucida Sans"/>
            </a:endParaRPr>
          </a:p>
        </p:txBody>
      </p:sp>
      <p:pic>
        <p:nvPicPr>
          <p:cNvPr id="181" name="Google Shape;181;p29"/>
          <p:cNvPicPr preferRelativeResize="0"/>
          <p:nvPr/>
        </p:nvPicPr>
        <p:blipFill>
          <a:blip r:embed="rId3">
            <a:alphaModFix/>
          </a:blip>
          <a:stretch>
            <a:fillRect/>
          </a:stretch>
        </p:blipFill>
        <p:spPr>
          <a:xfrm>
            <a:off x="152400" y="2516600"/>
            <a:ext cx="5094888" cy="2474500"/>
          </a:xfrm>
          <a:prstGeom prst="rect">
            <a:avLst/>
          </a:prstGeom>
          <a:noFill/>
          <a:ln>
            <a:noFill/>
          </a:ln>
        </p:spPr>
      </p:pic>
      <p:pic>
        <p:nvPicPr>
          <p:cNvPr id="182" name="Google Shape;182;p29"/>
          <p:cNvPicPr preferRelativeResize="0"/>
          <p:nvPr/>
        </p:nvPicPr>
        <p:blipFill>
          <a:blip r:embed="rId4">
            <a:alphaModFix/>
          </a:blip>
          <a:stretch>
            <a:fillRect/>
          </a:stretch>
        </p:blipFill>
        <p:spPr>
          <a:xfrm>
            <a:off x="3700361" y="2516600"/>
            <a:ext cx="5272013" cy="2474500"/>
          </a:xfrm>
          <a:prstGeom prst="rect">
            <a:avLst/>
          </a:prstGeom>
          <a:noFill/>
          <a:ln>
            <a:noFill/>
          </a:ln>
        </p:spPr>
      </p:pic>
      <p:sp>
        <p:nvSpPr>
          <p:cNvPr id="183" name="Google Shape;183;p29"/>
          <p:cNvSpPr/>
          <p:nvPr/>
        </p:nvSpPr>
        <p:spPr>
          <a:xfrm rot="511651">
            <a:off x="6637734" y="3502207"/>
            <a:ext cx="1045963" cy="5032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89" name="Google Shape;189;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190" name="Google Shape;190;p30"/>
          <p:cNvSpPr txBox="1"/>
          <p:nvPr/>
        </p:nvSpPr>
        <p:spPr>
          <a:xfrm>
            <a:off x="492825" y="876800"/>
            <a:ext cx="51540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To begin with, </a:t>
            </a:r>
            <a:r>
              <a:rPr b="1" lang="en" sz="1600">
                <a:solidFill>
                  <a:srgbClr val="FFFFFF"/>
                </a:solidFill>
                <a:latin typeface="Lucida Sans"/>
                <a:ea typeface="Lucida Sans"/>
                <a:cs typeface="Lucida Sans"/>
                <a:sym typeface="Lucida Sans"/>
              </a:rPr>
              <a:t>delete </a:t>
            </a:r>
            <a:r>
              <a:rPr lang="en" sz="1600">
                <a:solidFill>
                  <a:srgbClr val="FFFFFF"/>
                </a:solidFill>
                <a:latin typeface="Lucida Sans"/>
                <a:ea typeface="Lucida Sans"/>
                <a:cs typeface="Lucida Sans"/>
                <a:sym typeface="Lucida Sans"/>
              </a:rPr>
              <a:t>the duplicate nodes, as we will not be using them.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Then, select our Player node and </a:t>
            </a:r>
            <a:r>
              <a:rPr b="1" lang="en" sz="1600">
                <a:solidFill>
                  <a:srgbClr val="FFFFFF"/>
                </a:solidFill>
                <a:latin typeface="Lucida Sans"/>
                <a:ea typeface="Lucida Sans"/>
                <a:cs typeface="Lucida Sans"/>
                <a:sym typeface="Lucida Sans"/>
              </a:rPr>
              <a:t>right-click it</a:t>
            </a:r>
            <a:r>
              <a:rPr lang="en" sz="1600">
                <a:solidFill>
                  <a:srgbClr val="FFFFFF"/>
                </a:solidFill>
                <a:latin typeface="Lucida Sans"/>
                <a:ea typeface="Lucida Sans"/>
                <a:cs typeface="Lucida Sans"/>
                <a:sym typeface="Lucida Sans"/>
              </a:rPr>
              <a:t>, then press </a:t>
            </a:r>
            <a:r>
              <a:rPr b="1" lang="en" sz="1600">
                <a:solidFill>
                  <a:srgbClr val="FFFFFF"/>
                </a:solidFill>
                <a:latin typeface="Lucida Sans"/>
                <a:ea typeface="Lucida Sans"/>
                <a:cs typeface="Lucida Sans"/>
                <a:sym typeface="Lucida Sans"/>
              </a:rPr>
              <a:t>Save Branch as Scene</a:t>
            </a:r>
            <a:r>
              <a:rPr lang="en" sz="1600">
                <a:solidFill>
                  <a:srgbClr val="FFFFFF"/>
                </a:solidFill>
                <a:latin typeface="Lucida Sans"/>
                <a:ea typeface="Lucida Sans"/>
                <a:cs typeface="Lucida Sans"/>
                <a:sym typeface="Lucida Sans"/>
              </a:rPr>
              <a: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In the pop-up window, name the scene </a:t>
            </a:r>
            <a:r>
              <a:rPr b="1" lang="en" sz="1600">
                <a:solidFill>
                  <a:srgbClr val="FFFFFF"/>
                </a:solidFill>
                <a:latin typeface="Lucida Sans"/>
                <a:ea typeface="Lucida Sans"/>
                <a:cs typeface="Lucida Sans"/>
                <a:sym typeface="Lucida Sans"/>
              </a:rPr>
              <a:t>Player.tscn</a:t>
            </a:r>
            <a:r>
              <a:rPr lang="en" sz="1600">
                <a:solidFill>
                  <a:srgbClr val="FFFFFF"/>
                </a:solidFill>
                <a:latin typeface="Lucida Sans"/>
                <a:ea typeface="Lucida Sans"/>
                <a:cs typeface="Lucida Sans"/>
                <a:sym typeface="Lucida Sans"/>
              </a:rPr>
              <a:t> and press </a:t>
            </a:r>
            <a:r>
              <a:rPr b="1" lang="en" sz="1600">
                <a:solidFill>
                  <a:srgbClr val="FFFFFF"/>
                </a:solidFill>
                <a:latin typeface="Lucida Sans"/>
                <a:ea typeface="Lucida Sans"/>
                <a:cs typeface="Lucida Sans"/>
                <a:sym typeface="Lucida Sans"/>
              </a:rPr>
              <a:t>Save</a:t>
            </a:r>
            <a:r>
              <a:rPr lang="en" sz="1600">
                <a:solidFill>
                  <a:srgbClr val="FFFFFF"/>
                </a:solidFill>
                <a:latin typeface="Lucida Sans"/>
                <a:ea typeface="Lucida Sans"/>
                <a:cs typeface="Lucida Sans"/>
                <a:sym typeface="Lucida Sans"/>
              </a:rPr>
              <a:t>.</a:t>
            </a:r>
            <a:endParaRPr sz="1600">
              <a:solidFill>
                <a:srgbClr val="FFFFFF"/>
              </a:solidFill>
              <a:latin typeface="Lucida Sans"/>
              <a:ea typeface="Lucida Sans"/>
              <a:cs typeface="Lucida Sans"/>
              <a:sym typeface="Lucida Sans"/>
            </a:endParaRPr>
          </a:p>
        </p:txBody>
      </p:sp>
      <p:pic>
        <p:nvPicPr>
          <p:cNvPr id="191" name="Google Shape;191;p30"/>
          <p:cNvPicPr preferRelativeResize="0"/>
          <p:nvPr/>
        </p:nvPicPr>
        <p:blipFill>
          <a:blip r:embed="rId3">
            <a:alphaModFix/>
          </a:blip>
          <a:stretch>
            <a:fillRect/>
          </a:stretch>
        </p:blipFill>
        <p:spPr>
          <a:xfrm>
            <a:off x="5807100" y="431363"/>
            <a:ext cx="2951400" cy="42807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97" name="Google Shape;197;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198" name="Google Shape;198;p31"/>
          <p:cNvSpPr txBox="1"/>
          <p:nvPr/>
        </p:nvSpPr>
        <p:spPr>
          <a:xfrm>
            <a:off x="492825" y="876800"/>
            <a:ext cx="5154000" cy="1241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You’ll now be able to see our </a:t>
            </a:r>
            <a:r>
              <a:rPr b="1" lang="en" sz="1600">
                <a:solidFill>
                  <a:srgbClr val="FFFFFF"/>
                </a:solidFill>
                <a:latin typeface="Lucida Sans"/>
                <a:ea typeface="Lucida Sans"/>
                <a:cs typeface="Lucida Sans"/>
                <a:sym typeface="Lucida Sans"/>
              </a:rPr>
              <a:t>Player.tscn</a:t>
            </a:r>
            <a:r>
              <a:rPr lang="en" sz="1600">
                <a:solidFill>
                  <a:srgbClr val="FFFFFF"/>
                </a:solidFill>
                <a:latin typeface="Lucida Sans"/>
                <a:ea typeface="Lucida Sans"/>
                <a:cs typeface="Lucida Sans"/>
                <a:sym typeface="Lucida Sans"/>
              </a:rPr>
              <a:t> scene inside the FileSystem window.</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If you now double-click the Player.tscn scene, it will open it in a new scene window.</a:t>
            </a:r>
            <a:endParaRPr sz="1600">
              <a:solidFill>
                <a:srgbClr val="FFFFFF"/>
              </a:solidFill>
              <a:latin typeface="Lucida Sans"/>
              <a:ea typeface="Lucida Sans"/>
              <a:cs typeface="Lucida Sans"/>
              <a:sym typeface="Lucida Sans"/>
            </a:endParaRPr>
          </a:p>
        </p:txBody>
      </p:sp>
      <p:pic>
        <p:nvPicPr>
          <p:cNvPr id="199" name="Google Shape;199;p31"/>
          <p:cNvPicPr preferRelativeResize="0"/>
          <p:nvPr/>
        </p:nvPicPr>
        <p:blipFill>
          <a:blip r:embed="rId3">
            <a:alphaModFix/>
          </a:blip>
          <a:stretch>
            <a:fillRect/>
          </a:stretch>
        </p:blipFill>
        <p:spPr>
          <a:xfrm>
            <a:off x="844475" y="2734325"/>
            <a:ext cx="5537700" cy="2274197"/>
          </a:xfrm>
          <a:prstGeom prst="rect">
            <a:avLst/>
          </a:prstGeom>
          <a:noFill/>
          <a:ln>
            <a:noFill/>
          </a:ln>
        </p:spPr>
      </p:pic>
      <p:pic>
        <p:nvPicPr>
          <p:cNvPr id="200" name="Google Shape;200;p31"/>
          <p:cNvPicPr preferRelativeResize="0"/>
          <p:nvPr/>
        </p:nvPicPr>
        <p:blipFill>
          <a:blip r:embed="rId4">
            <a:alphaModFix/>
          </a:blip>
          <a:stretch>
            <a:fillRect/>
          </a:stretch>
        </p:blipFill>
        <p:spPr>
          <a:xfrm>
            <a:off x="5842500" y="414225"/>
            <a:ext cx="2868871" cy="2720800"/>
          </a:xfrm>
          <a:prstGeom prst="rect">
            <a:avLst/>
          </a:prstGeom>
          <a:noFill/>
          <a:ln>
            <a:noFill/>
          </a:ln>
        </p:spPr>
      </p:pic>
      <p:sp>
        <p:nvSpPr>
          <p:cNvPr id="201" name="Google Shape;201;p31"/>
          <p:cNvSpPr/>
          <p:nvPr/>
        </p:nvSpPr>
        <p:spPr>
          <a:xfrm rot="-1499017">
            <a:off x="5245718" y="2807641"/>
            <a:ext cx="967423" cy="794288"/>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207" name="Google Shape;207;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208" name="Google Shape;208;p32"/>
          <p:cNvSpPr txBox="1"/>
          <p:nvPr/>
        </p:nvSpPr>
        <p:spPr>
          <a:xfrm>
            <a:off x="492825" y="876800"/>
            <a:ext cx="29598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Return to the </a:t>
            </a:r>
            <a:r>
              <a:rPr b="1" lang="en" sz="1600">
                <a:solidFill>
                  <a:srgbClr val="FFFFFF"/>
                </a:solidFill>
                <a:latin typeface="Lucida Sans"/>
                <a:ea typeface="Lucida Sans"/>
                <a:cs typeface="Lucida Sans"/>
                <a:sym typeface="Lucida Sans"/>
              </a:rPr>
              <a:t>TestScene </a:t>
            </a:r>
            <a:r>
              <a:rPr lang="en" sz="1600">
                <a:solidFill>
                  <a:srgbClr val="FFFFFF"/>
                </a:solidFill>
                <a:latin typeface="Lucida Sans"/>
                <a:ea typeface="Lucida Sans"/>
                <a:cs typeface="Lucida Sans"/>
                <a:sym typeface="Lucida Sans"/>
              </a:rPr>
              <a:t>if you opened the Player window by pressing the TestScene tab.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can then drag the </a:t>
            </a:r>
            <a:r>
              <a:rPr b="1" lang="en" sz="1600">
                <a:solidFill>
                  <a:srgbClr val="FFFFFF"/>
                </a:solidFill>
                <a:latin typeface="Lucida Sans"/>
                <a:ea typeface="Lucida Sans"/>
                <a:cs typeface="Lucida Sans"/>
                <a:sym typeface="Lucida Sans"/>
              </a:rPr>
              <a:t>Player.tscn scene</a:t>
            </a:r>
            <a:r>
              <a:rPr lang="en" sz="1600">
                <a:solidFill>
                  <a:srgbClr val="FFFFFF"/>
                </a:solidFill>
                <a:latin typeface="Lucida Sans"/>
                <a:ea typeface="Lucida Sans"/>
                <a:cs typeface="Lucida Sans"/>
                <a:sym typeface="Lucida Sans"/>
              </a:rPr>
              <a:t> into our TestScene level to create another instance of it.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can do this as many times as you like, to make as many Player nodes as you want</a:t>
            </a:r>
            <a:endParaRPr sz="1600">
              <a:solidFill>
                <a:srgbClr val="FFFFFF"/>
              </a:solidFill>
              <a:latin typeface="Lucida Sans"/>
              <a:ea typeface="Lucida Sans"/>
              <a:cs typeface="Lucida Sans"/>
              <a:sym typeface="Lucida Sans"/>
            </a:endParaRPr>
          </a:p>
        </p:txBody>
      </p:sp>
      <p:pic>
        <p:nvPicPr>
          <p:cNvPr id="209" name="Google Shape;209;p32"/>
          <p:cNvPicPr preferRelativeResize="0"/>
          <p:nvPr/>
        </p:nvPicPr>
        <p:blipFill>
          <a:blip r:embed="rId3">
            <a:alphaModFix/>
          </a:blip>
          <a:stretch>
            <a:fillRect/>
          </a:stretch>
        </p:blipFill>
        <p:spPr>
          <a:xfrm>
            <a:off x="3605025" y="876794"/>
            <a:ext cx="5150879" cy="3540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215" name="Google Shape;21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216" name="Google Shape;216;p33"/>
          <p:cNvSpPr txBox="1"/>
          <p:nvPr/>
        </p:nvSpPr>
        <p:spPr>
          <a:xfrm>
            <a:off x="492825" y="876800"/>
            <a:ext cx="2959800" cy="3703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Now, if we want to change the color this time, we can do it by editing the Player Scene. With the Player scene open, change the </a:t>
            </a:r>
            <a:r>
              <a:rPr b="1" lang="en" sz="1600">
                <a:solidFill>
                  <a:srgbClr val="FFFFFF"/>
                </a:solidFill>
                <a:latin typeface="Lucida Sans"/>
                <a:ea typeface="Lucida Sans"/>
                <a:cs typeface="Lucida Sans"/>
                <a:sym typeface="Lucida Sans"/>
              </a:rPr>
              <a:t>Modulate </a:t>
            </a:r>
            <a:r>
              <a:rPr lang="en" sz="1600">
                <a:solidFill>
                  <a:srgbClr val="FFFFFF"/>
                </a:solidFill>
                <a:latin typeface="Lucida Sans"/>
                <a:ea typeface="Lucida Sans"/>
                <a:cs typeface="Lucida Sans"/>
                <a:sym typeface="Lucida Sans"/>
              </a:rPr>
              <a:t>value to a new color.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Then save the scene </a:t>
            </a:r>
            <a:r>
              <a:rPr b="1" lang="en" sz="1600">
                <a:solidFill>
                  <a:srgbClr val="FFFFFF"/>
                </a:solidFill>
                <a:latin typeface="Lucida Sans"/>
                <a:ea typeface="Lucida Sans"/>
                <a:cs typeface="Lucida Sans"/>
                <a:sym typeface="Lucida Sans"/>
              </a:rPr>
              <a:t>(CTRL+S)</a:t>
            </a:r>
            <a:r>
              <a:rPr lang="en" sz="1600">
                <a:solidFill>
                  <a:srgbClr val="FFFFFF"/>
                </a:solidFill>
                <a:latin typeface="Lucida Sans"/>
                <a:ea typeface="Lucida Sans"/>
                <a:cs typeface="Lucida Sans"/>
                <a:sym typeface="Lucida Sans"/>
              </a:rPr>
              <a:t> and return to the TestScene.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will now see that every instance of the Player scene is the color we assigned in the original scene. </a:t>
            </a:r>
            <a:endParaRPr sz="1600">
              <a:solidFill>
                <a:srgbClr val="FFFFFF"/>
              </a:solidFill>
              <a:latin typeface="Lucida Sans"/>
              <a:ea typeface="Lucida Sans"/>
              <a:cs typeface="Lucida Sans"/>
              <a:sym typeface="Lucida Sans"/>
            </a:endParaRPr>
          </a:p>
        </p:txBody>
      </p:sp>
      <p:pic>
        <p:nvPicPr>
          <p:cNvPr id="217" name="Google Shape;217;p33"/>
          <p:cNvPicPr preferRelativeResize="0"/>
          <p:nvPr/>
        </p:nvPicPr>
        <p:blipFill>
          <a:blip r:embed="rId3">
            <a:alphaModFix/>
          </a:blip>
          <a:stretch>
            <a:fillRect/>
          </a:stretch>
        </p:blipFill>
        <p:spPr>
          <a:xfrm>
            <a:off x="3452625" y="724394"/>
            <a:ext cx="5386574" cy="2670098"/>
          </a:xfrm>
          <a:prstGeom prst="rect">
            <a:avLst/>
          </a:prstGeom>
          <a:noFill/>
          <a:ln>
            <a:noFill/>
          </a:ln>
        </p:spPr>
      </p:pic>
      <p:pic>
        <p:nvPicPr>
          <p:cNvPr id="218" name="Google Shape;218;p33"/>
          <p:cNvPicPr preferRelativeResize="0"/>
          <p:nvPr/>
        </p:nvPicPr>
        <p:blipFill>
          <a:blip r:embed="rId4">
            <a:alphaModFix/>
          </a:blip>
          <a:stretch>
            <a:fillRect/>
          </a:stretch>
        </p:blipFill>
        <p:spPr>
          <a:xfrm>
            <a:off x="4294095" y="2622620"/>
            <a:ext cx="3897876" cy="229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3457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concept of nodes in Godot and their importance in game development.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create and modify nodes in the Godot Engine.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concept of scenes and how they are used in Godot.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create and use scenes in the Godot Engine.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how to duplicate nodes and change their properties.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save nodes as scenes and use them in other scenes.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how to add child nodes to a scene and modify their properties.</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224" name="Google Shape;224;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225" name="Google Shape;225;p34"/>
          <p:cNvSpPr txBox="1"/>
          <p:nvPr/>
        </p:nvSpPr>
        <p:spPr>
          <a:xfrm>
            <a:off x="492825" y="876800"/>
            <a:ext cx="38091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can also add nodes to our scenes, so in the </a:t>
            </a:r>
            <a:r>
              <a:rPr b="1" lang="en" sz="1600">
                <a:solidFill>
                  <a:srgbClr val="FFFFFF"/>
                </a:solidFill>
                <a:latin typeface="Lucida Sans"/>
                <a:ea typeface="Lucida Sans"/>
                <a:cs typeface="Lucida Sans"/>
                <a:sym typeface="Lucida Sans"/>
              </a:rPr>
              <a:t>Player Scene</a:t>
            </a:r>
            <a:r>
              <a:rPr lang="en" sz="1600">
                <a:solidFill>
                  <a:srgbClr val="FFFFFF"/>
                </a:solidFill>
                <a:latin typeface="Lucida Sans"/>
                <a:ea typeface="Lucida Sans"/>
                <a:cs typeface="Lucida Sans"/>
                <a:sym typeface="Lucida Sans"/>
              </a:rPr>
              <a:t>, right-click the root node and press Add Child Node.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will add another </a:t>
            </a:r>
            <a:r>
              <a:rPr b="1" lang="en" sz="1600">
                <a:solidFill>
                  <a:srgbClr val="FFFFFF"/>
                </a:solidFill>
                <a:latin typeface="Lucida Sans"/>
                <a:ea typeface="Lucida Sans"/>
                <a:cs typeface="Lucida Sans"/>
                <a:sym typeface="Lucida Sans"/>
              </a:rPr>
              <a:t>Sprite2D node</a:t>
            </a:r>
            <a:r>
              <a:rPr lang="en" sz="1600">
                <a:solidFill>
                  <a:srgbClr val="FFFFFF"/>
                </a:solidFill>
                <a:latin typeface="Lucida Sans"/>
                <a:ea typeface="Lucida Sans"/>
                <a:cs typeface="Lucida Sans"/>
                <a:sym typeface="Lucida Sans"/>
              </a:rPr>
              <a:t> to the scene.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This time, we will set the Texture property to be our </a:t>
            </a:r>
            <a:r>
              <a:rPr b="1" lang="en" sz="1600">
                <a:solidFill>
                  <a:srgbClr val="FFFFFF"/>
                </a:solidFill>
                <a:latin typeface="Lucida Sans"/>
                <a:ea typeface="Lucida Sans"/>
                <a:cs typeface="Lucida Sans"/>
                <a:sym typeface="Lucida Sans"/>
              </a:rPr>
              <a:t>Coin.png texture</a:t>
            </a:r>
            <a:r>
              <a:rPr lang="en" sz="1600">
                <a:solidFill>
                  <a:srgbClr val="FFFFFF"/>
                </a:solidFill>
                <a:latin typeface="Lucida Sans"/>
                <a:ea typeface="Lucida Sans"/>
                <a:cs typeface="Lucida Sans"/>
                <a:sym typeface="Lucida Sans"/>
              </a:rPr>
              <a: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will the coin above the Player sprite’s head by setting the Position property to (0, -50).</a:t>
            </a:r>
            <a:endParaRPr sz="1600">
              <a:solidFill>
                <a:srgbClr val="FFFFFF"/>
              </a:solidFill>
              <a:latin typeface="Lucida Sans"/>
              <a:ea typeface="Lucida Sans"/>
              <a:cs typeface="Lucida Sans"/>
              <a:sym typeface="Lucida Sans"/>
            </a:endParaRPr>
          </a:p>
        </p:txBody>
      </p:sp>
      <p:pic>
        <p:nvPicPr>
          <p:cNvPr id="226" name="Google Shape;226;p34"/>
          <p:cNvPicPr preferRelativeResize="0"/>
          <p:nvPr/>
        </p:nvPicPr>
        <p:blipFill>
          <a:blip r:embed="rId3">
            <a:alphaModFix/>
          </a:blip>
          <a:stretch>
            <a:fillRect/>
          </a:stretch>
        </p:blipFill>
        <p:spPr>
          <a:xfrm>
            <a:off x="4462200" y="1212281"/>
            <a:ext cx="4537275" cy="2718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232" name="Google Shape;232;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Scene </a:t>
            </a:r>
            <a:endParaRPr sz="3600"/>
          </a:p>
        </p:txBody>
      </p:sp>
      <p:sp>
        <p:nvSpPr>
          <p:cNvPr id="233" name="Google Shape;233;p35"/>
          <p:cNvSpPr txBox="1"/>
          <p:nvPr/>
        </p:nvSpPr>
        <p:spPr>
          <a:xfrm>
            <a:off x="492825" y="876800"/>
            <a:ext cx="8218500" cy="502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600">
                <a:solidFill>
                  <a:srgbClr val="FFFFFF"/>
                </a:solidFill>
                <a:latin typeface="Lucida Sans"/>
                <a:ea typeface="Lucida Sans"/>
                <a:cs typeface="Lucida Sans"/>
                <a:sym typeface="Lucida Sans"/>
              </a:rPr>
              <a:t>Save </a:t>
            </a:r>
            <a:r>
              <a:rPr lang="en" sz="1600">
                <a:solidFill>
                  <a:srgbClr val="FFFFFF"/>
                </a:solidFill>
                <a:latin typeface="Lucida Sans"/>
                <a:ea typeface="Lucida Sans"/>
                <a:cs typeface="Lucida Sans"/>
                <a:sym typeface="Lucida Sans"/>
              </a:rPr>
              <a:t>the scene and return to the TestScene and you will see the coin appears above every instance of the player, as expected. </a:t>
            </a:r>
            <a:endParaRPr sz="1600">
              <a:solidFill>
                <a:srgbClr val="FFFFFF"/>
              </a:solidFill>
              <a:latin typeface="Lucida Sans"/>
              <a:ea typeface="Lucida Sans"/>
              <a:cs typeface="Lucida Sans"/>
              <a:sym typeface="Lucida Sans"/>
            </a:endParaRPr>
          </a:p>
        </p:txBody>
      </p:sp>
      <p:pic>
        <p:nvPicPr>
          <p:cNvPr id="234" name="Google Shape;234;p35"/>
          <p:cNvPicPr preferRelativeResize="0"/>
          <p:nvPr/>
        </p:nvPicPr>
        <p:blipFill>
          <a:blip r:embed="rId3">
            <a:alphaModFix/>
          </a:blip>
          <a:stretch>
            <a:fillRect/>
          </a:stretch>
        </p:blipFill>
        <p:spPr>
          <a:xfrm>
            <a:off x="1332125" y="1749975"/>
            <a:ext cx="6477000" cy="281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Nodes and Scenes</a:t>
            </a:r>
            <a:endParaRPr sz="3600"/>
          </a:p>
        </p:txBody>
      </p:sp>
      <p:sp>
        <p:nvSpPr>
          <p:cNvPr id="83" name="Google Shape;83;p17"/>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this lesson, we will be covering the concepts of nodes and scenes inside Godot. In a Godot game, everything is made up of nodes, like how everything in the real world is made up of atoms. Everything that has a position in space or any other logic behind it will be part of a node, so they are an important thing to understand for game development inside the Godot Engine. </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90" name="Google Shape;90;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91" name="Google Shape;91;p18"/>
          <p:cNvSpPr txBox="1"/>
          <p:nvPr/>
        </p:nvSpPr>
        <p:spPr>
          <a:xfrm>
            <a:off x="410225" y="1171824"/>
            <a:ext cx="8320800" cy="3611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 node is a fundamental element in Godot.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Everything in a Godot project, such as the player, enemies, environments, lights, backgrounds, and camera, is made up of nodes.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Nodes can have children nodes, which can have children nodes, and so on. This creates a hierarchy of nodes, which is the basis of a Godot game.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Scene window, we already have one node which we created previously, our Node2D that acts as our scene root.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root node is essentially the utmost node in a scene – it is at the top of the hierarchy, and everything attached to it will build up our scene. </a:t>
            </a:r>
            <a:endParaRPr sz="1800">
              <a:solidFill>
                <a:srgbClr val="FFFFFF"/>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97" name="Google Shape;97;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98" name="Google Shape;98;p19"/>
          <p:cNvSpPr txBox="1"/>
          <p:nvPr/>
        </p:nvSpPr>
        <p:spPr>
          <a:xfrm>
            <a:off x="410225" y="1171825"/>
            <a:ext cx="5661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select the Node2D node, you will see some options appear in the Inspector window. These allow you to modify the values of the node that you have selected, such as its transform. Since our </a:t>
            </a:r>
            <a:r>
              <a:rPr b="1" lang="en" sz="1800">
                <a:solidFill>
                  <a:srgbClr val="FFFFFF"/>
                </a:solidFill>
                <a:latin typeface="Lucida Sans"/>
                <a:ea typeface="Lucida Sans"/>
                <a:cs typeface="Lucida Sans"/>
                <a:sym typeface="Lucida Sans"/>
              </a:rPr>
              <a:t>Node2D</a:t>
            </a:r>
            <a:r>
              <a:rPr lang="en" sz="1800">
                <a:solidFill>
                  <a:srgbClr val="FFFFFF"/>
                </a:solidFill>
                <a:latin typeface="Lucida Sans"/>
                <a:ea typeface="Lucida Sans"/>
                <a:cs typeface="Lucida Sans"/>
                <a:sym typeface="Lucida Sans"/>
              </a:rPr>
              <a:t> is a root node it is best to leave the values as their defaults. </a:t>
            </a:r>
            <a:endParaRPr sz="1800">
              <a:solidFill>
                <a:srgbClr val="FFFFFF"/>
              </a:solidFill>
              <a:latin typeface="Lucida Sans"/>
              <a:ea typeface="Lucida Sans"/>
              <a:cs typeface="Lucida Sans"/>
              <a:sym typeface="Lucida Sans"/>
            </a:endParaRPr>
          </a:p>
        </p:txBody>
      </p:sp>
      <p:pic>
        <p:nvPicPr>
          <p:cNvPr id="99" name="Google Shape;99;p19"/>
          <p:cNvPicPr preferRelativeResize="0"/>
          <p:nvPr/>
        </p:nvPicPr>
        <p:blipFill>
          <a:blip r:embed="rId3">
            <a:alphaModFix/>
          </a:blip>
          <a:stretch>
            <a:fillRect/>
          </a:stretch>
        </p:blipFill>
        <p:spPr>
          <a:xfrm>
            <a:off x="1880300" y="2843724"/>
            <a:ext cx="2552700" cy="2181225"/>
          </a:xfrm>
          <a:prstGeom prst="rect">
            <a:avLst/>
          </a:prstGeom>
          <a:noFill/>
          <a:ln>
            <a:noFill/>
          </a:ln>
        </p:spPr>
      </p:pic>
      <p:pic>
        <p:nvPicPr>
          <p:cNvPr id="100" name="Google Shape;100;p19"/>
          <p:cNvPicPr preferRelativeResize="0"/>
          <p:nvPr/>
        </p:nvPicPr>
        <p:blipFill>
          <a:blip r:embed="rId4">
            <a:alphaModFix/>
          </a:blip>
          <a:stretch>
            <a:fillRect/>
          </a:stretch>
        </p:blipFill>
        <p:spPr>
          <a:xfrm>
            <a:off x="6223925" y="876794"/>
            <a:ext cx="2225961" cy="35401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07" name="Google Shape;107;p20"/>
          <p:cNvSpPr txBox="1"/>
          <p:nvPr/>
        </p:nvSpPr>
        <p:spPr>
          <a:xfrm>
            <a:off x="410225" y="1171825"/>
            <a:ext cx="27357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Instead of modifying the root node, we can add a new node to the scene by pressing plus button at the top left corner of the Scene window.</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p:txBody>
      </p:sp>
      <p:pic>
        <p:nvPicPr>
          <p:cNvPr id="108" name="Google Shape;108;p20"/>
          <p:cNvPicPr preferRelativeResize="0"/>
          <p:nvPr/>
        </p:nvPicPr>
        <p:blipFill>
          <a:blip r:embed="rId3">
            <a:alphaModFix/>
          </a:blip>
          <a:stretch>
            <a:fillRect/>
          </a:stretch>
        </p:blipFill>
        <p:spPr>
          <a:xfrm>
            <a:off x="3712425" y="867450"/>
            <a:ext cx="4998951" cy="40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14" name="Google Shape;114;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15" name="Google Shape;115;p21"/>
          <p:cNvSpPr txBox="1"/>
          <p:nvPr/>
        </p:nvSpPr>
        <p:spPr>
          <a:xfrm>
            <a:off x="410225" y="1171825"/>
            <a:ext cx="44817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open the Create New Node window, which contains a list of nodes that can be chosen from. The list is divided into </a:t>
            </a:r>
            <a:r>
              <a:rPr b="1" lang="en" sz="1800">
                <a:solidFill>
                  <a:srgbClr val="FFFFFF"/>
                </a:solidFill>
                <a:latin typeface="Lucida Sans"/>
                <a:ea typeface="Lucida Sans"/>
                <a:cs typeface="Lucida Sans"/>
                <a:sym typeface="Lucida Sans"/>
              </a:rPr>
              <a:t>2D</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3D</a:t>
            </a:r>
            <a:r>
              <a:rPr lang="en" sz="1800">
                <a:solidFill>
                  <a:srgbClr val="FFFFFF"/>
                </a:solidFill>
                <a:latin typeface="Lucida Sans"/>
                <a:ea typeface="Lucida Sans"/>
                <a:cs typeface="Lucida Sans"/>
                <a:sym typeface="Lucida Sans"/>
              </a:rPr>
              <a:t> sections, and each type has its own list of nodes.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Under the Node2D section, you find the </a:t>
            </a:r>
            <a:r>
              <a:rPr b="1" lang="en" sz="1800">
                <a:solidFill>
                  <a:srgbClr val="FFFFFF"/>
                </a:solidFill>
                <a:latin typeface="Lucida Sans"/>
                <a:ea typeface="Lucida Sans"/>
                <a:cs typeface="Lucida Sans"/>
                <a:sym typeface="Lucida Sans"/>
              </a:rPr>
              <a:t>Sprite2D node</a:t>
            </a:r>
            <a:r>
              <a:rPr lang="en" sz="1800">
                <a:solidFill>
                  <a:srgbClr val="FFFFFF"/>
                </a:solidFill>
                <a:latin typeface="Lucida Sans"/>
                <a:ea typeface="Lucida Sans"/>
                <a:cs typeface="Lucida Sans"/>
                <a:sym typeface="Lucida Sans"/>
              </a:rPr>
              <a:t>, which you can double-click to create (or use the Create button). </a:t>
            </a:r>
            <a:endParaRPr sz="1800">
              <a:solidFill>
                <a:srgbClr val="FFFFFF"/>
              </a:solidFill>
              <a:latin typeface="Lucida Sans"/>
              <a:ea typeface="Lucida Sans"/>
              <a:cs typeface="Lucida Sans"/>
              <a:sym typeface="Lucida Sans"/>
            </a:endParaRPr>
          </a:p>
        </p:txBody>
      </p:sp>
      <p:pic>
        <p:nvPicPr>
          <p:cNvPr id="116" name="Google Shape;116;p21"/>
          <p:cNvPicPr preferRelativeResize="0"/>
          <p:nvPr/>
        </p:nvPicPr>
        <p:blipFill>
          <a:blip r:embed="rId3">
            <a:alphaModFix/>
          </a:blip>
          <a:stretch>
            <a:fillRect/>
          </a:stretch>
        </p:blipFill>
        <p:spPr>
          <a:xfrm>
            <a:off x="5044175" y="806019"/>
            <a:ext cx="3470295" cy="40465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22" name="Google Shape;122;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23" name="Google Shape;123;p22"/>
          <p:cNvSpPr txBox="1"/>
          <p:nvPr/>
        </p:nvSpPr>
        <p:spPr>
          <a:xfrm>
            <a:off x="429875" y="782450"/>
            <a:ext cx="4481700" cy="3703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a:t>
            </a:r>
            <a:r>
              <a:rPr b="1" lang="en" sz="1600">
                <a:solidFill>
                  <a:srgbClr val="FFFFFF"/>
                </a:solidFill>
                <a:latin typeface="Lucida Sans"/>
                <a:ea typeface="Lucida Sans"/>
                <a:cs typeface="Lucida Sans"/>
                <a:sym typeface="Lucida Sans"/>
              </a:rPr>
              <a:t>Sprite2D node</a:t>
            </a:r>
            <a:r>
              <a:rPr lang="en" sz="1600">
                <a:solidFill>
                  <a:srgbClr val="FFFFFF"/>
                </a:solidFill>
                <a:latin typeface="Lucida Sans"/>
                <a:ea typeface="Lucida Sans"/>
                <a:cs typeface="Lucida Sans"/>
                <a:sym typeface="Lucida Sans"/>
              </a:rPr>
              <a:t> is a general-purpose node used for displaying sprites, as per the Description.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will notice the new </a:t>
            </a:r>
            <a:r>
              <a:rPr b="1" lang="en" sz="1600">
                <a:solidFill>
                  <a:srgbClr val="FFFFFF"/>
                </a:solidFill>
                <a:latin typeface="Lucida Sans"/>
                <a:ea typeface="Lucida Sans"/>
                <a:cs typeface="Lucida Sans"/>
                <a:sym typeface="Lucida Sans"/>
              </a:rPr>
              <a:t>Sprite2D</a:t>
            </a:r>
            <a:r>
              <a:rPr lang="en" sz="1600">
                <a:solidFill>
                  <a:srgbClr val="FFFFFF"/>
                </a:solidFill>
                <a:latin typeface="Lucida Sans"/>
                <a:ea typeface="Lucida Sans"/>
                <a:cs typeface="Lucida Sans"/>
                <a:sym typeface="Lucida Sans"/>
              </a:rPr>
              <a:t> is added as a child of the root node.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Nodes inherit their position, rotation, and scale from their parent node, so if you move the Node2D root node, it will also move the Sprite2D by the same distance.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Nodes can effectively have an infinite number of children, and each child can have an infinite number, and so on. </a:t>
            </a:r>
            <a:endParaRPr sz="1600">
              <a:solidFill>
                <a:srgbClr val="FFFFFF"/>
              </a:solidFill>
              <a:latin typeface="Lucida Sans"/>
              <a:ea typeface="Lucida Sans"/>
              <a:cs typeface="Lucida Sans"/>
              <a:sym typeface="Lucida Sans"/>
            </a:endParaRPr>
          </a:p>
        </p:txBody>
      </p:sp>
      <p:pic>
        <p:nvPicPr>
          <p:cNvPr id="124" name="Google Shape;124;p22"/>
          <p:cNvPicPr preferRelativeResize="0"/>
          <p:nvPr/>
        </p:nvPicPr>
        <p:blipFill>
          <a:blip r:embed="rId3">
            <a:alphaModFix/>
          </a:blip>
          <a:stretch>
            <a:fillRect/>
          </a:stretch>
        </p:blipFill>
        <p:spPr>
          <a:xfrm>
            <a:off x="5343025" y="782444"/>
            <a:ext cx="3470295" cy="40465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30" name="Google Shape;130;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What is a Node? </a:t>
            </a:r>
            <a:endParaRPr sz="3600"/>
          </a:p>
        </p:txBody>
      </p:sp>
      <p:sp>
        <p:nvSpPr>
          <p:cNvPr id="131" name="Google Shape;131;p23"/>
          <p:cNvSpPr txBox="1"/>
          <p:nvPr/>
        </p:nvSpPr>
        <p:spPr>
          <a:xfrm>
            <a:off x="461350" y="2174500"/>
            <a:ext cx="44817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rename the sprite by double-clicking, to help with project organization. We will rename ours to Player.</a:t>
            </a:r>
            <a:endParaRPr sz="1800">
              <a:solidFill>
                <a:srgbClr val="FFFFFF"/>
              </a:solidFill>
              <a:latin typeface="Lucida Sans"/>
              <a:ea typeface="Lucida Sans"/>
              <a:cs typeface="Lucida Sans"/>
              <a:sym typeface="Lucida Sans"/>
            </a:endParaRPr>
          </a:p>
        </p:txBody>
      </p:sp>
      <p:pic>
        <p:nvPicPr>
          <p:cNvPr id="132" name="Google Shape;132;p23"/>
          <p:cNvPicPr preferRelativeResize="0"/>
          <p:nvPr/>
        </p:nvPicPr>
        <p:blipFill>
          <a:blip r:embed="rId3">
            <a:alphaModFix/>
          </a:blip>
          <a:stretch>
            <a:fillRect/>
          </a:stretch>
        </p:blipFill>
        <p:spPr>
          <a:xfrm>
            <a:off x="5095450" y="876794"/>
            <a:ext cx="2341569" cy="40935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