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07a5158f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a07a5158fa_0_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7a5158f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a07a5158fa_0_8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07a5158f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a07a5158fa_0_8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7a5158f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a07a5158fa_0_9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07a5158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a07a5158fa_0_10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7a5158f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a07a5158fa_0_11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07a5158f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a07a5158fa_0_12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07a5158f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a07a5158fa_0_13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07a5158f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a07a5158fa_0_1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07a5158f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a07a5158fa_0_15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07a5158f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a07a5158fa_0_1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07a5158f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a07a5158fa_0_16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07a5158f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a07a5158fa_0_17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07a5158f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a07a5158fa_0_18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07a5158f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a07a5158fa_0_19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07a5158f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a07a5158fa_0_21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07a5158f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a07a5158fa_0_22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77ae5a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9f77ae5a5d_0_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07a5158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a07a5158fa_0_1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7a5158f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07a5158fa_0_2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07a5158f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a07a5158fa_0_4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07a5158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a07a5158fa_0_5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7a5158f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a07a5158fa_0_6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Nodes Tools</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43" name="Google Shape;143;p24"/>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now Duplicate that sprite twice (using the </a:t>
            </a:r>
            <a:r>
              <a:rPr b="1" lang="en" sz="1800">
                <a:solidFill>
                  <a:srgbClr val="FFFFFF"/>
                </a:solidFill>
                <a:latin typeface="Lucida Sans"/>
                <a:ea typeface="Lucida Sans"/>
                <a:cs typeface="Lucida Sans"/>
                <a:sym typeface="Lucida Sans"/>
              </a:rPr>
              <a:t>CTRL+D</a:t>
            </a:r>
            <a:r>
              <a:rPr lang="en" sz="1800">
                <a:solidFill>
                  <a:srgbClr val="FFFFFF"/>
                </a:solidFill>
                <a:latin typeface="Lucida Sans"/>
                <a:ea typeface="Lucida Sans"/>
                <a:cs typeface="Lucida Sans"/>
                <a:sym typeface="Lucida Sans"/>
              </a:rPr>
              <a:t>) shortcut and move them into position.</a:t>
            </a:r>
            <a:endParaRPr sz="1800">
              <a:solidFill>
                <a:srgbClr val="FFFFFF"/>
              </a:solidFill>
              <a:latin typeface="Lucida Sans"/>
              <a:ea typeface="Lucida Sans"/>
              <a:cs typeface="Lucida Sans"/>
              <a:sym typeface="Lucida Sans"/>
            </a:endParaRPr>
          </a:p>
        </p:txBody>
      </p:sp>
      <p:sp>
        <p:nvSpPr>
          <p:cNvPr id="144" name="Google Shape;144;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5" name="Google Shape;145;p24"/>
          <p:cNvPicPr preferRelativeResize="0"/>
          <p:nvPr/>
        </p:nvPicPr>
        <p:blipFill>
          <a:blip r:embed="rId3">
            <a:alphaModFix/>
          </a:blip>
          <a:stretch>
            <a:fillRect/>
          </a:stretch>
        </p:blipFill>
        <p:spPr>
          <a:xfrm>
            <a:off x="2612988" y="1927249"/>
            <a:ext cx="3918015" cy="3103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51" name="Google Shape;151;p25"/>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will now Scale the middle coin, holding Shift to make it scale uniformly.</a:t>
            </a:r>
            <a:endParaRPr sz="1800">
              <a:solidFill>
                <a:srgbClr val="FFFFFF"/>
              </a:solidFill>
              <a:latin typeface="Lucida Sans"/>
              <a:ea typeface="Lucida Sans"/>
              <a:cs typeface="Lucida Sans"/>
              <a:sym typeface="Lucida Sans"/>
            </a:endParaRPr>
          </a:p>
        </p:txBody>
      </p:sp>
      <p:sp>
        <p:nvSpPr>
          <p:cNvPr id="152" name="Google Shape;152;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3" name="Google Shape;153;p25"/>
          <p:cNvPicPr preferRelativeResize="0"/>
          <p:nvPr/>
        </p:nvPicPr>
        <p:blipFill>
          <a:blip r:embed="rId3">
            <a:alphaModFix/>
          </a:blip>
          <a:stretch>
            <a:fillRect/>
          </a:stretch>
        </p:blipFill>
        <p:spPr>
          <a:xfrm>
            <a:off x="2576075" y="1969599"/>
            <a:ext cx="3991845" cy="3103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59" name="Google Shape;159;p26"/>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then Duplicate this smaller coin and move it into position on the right.</a:t>
            </a:r>
            <a:endParaRPr sz="1800">
              <a:solidFill>
                <a:srgbClr val="FFFFFF"/>
              </a:solidFill>
              <a:latin typeface="Lucida Sans"/>
              <a:ea typeface="Lucida Sans"/>
              <a:cs typeface="Lucida Sans"/>
              <a:sym typeface="Lucida Sans"/>
            </a:endParaRPr>
          </a:p>
        </p:txBody>
      </p:sp>
      <p:sp>
        <p:nvSpPr>
          <p:cNvPr id="160" name="Google Shape;160;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1" name="Google Shape;161;p26"/>
          <p:cNvPicPr preferRelativeResize="0"/>
          <p:nvPr/>
        </p:nvPicPr>
        <p:blipFill>
          <a:blip r:embed="rId3">
            <a:alphaModFix/>
          </a:blip>
          <a:stretch>
            <a:fillRect/>
          </a:stretch>
        </p:blipFill>
        <p:spPr>
          <a:xfrm>
            <a:off x="2267250" y="1906624"/>
            <a:ext cx="4609493" cy="31031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67" name="Google Shape;167;p27"/>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then Duplicate, Move and Scale another node to the right of this.</a:t>
            </a:r>
            <a:endParaRPr sz="1800">
              <a:solidFill>
                <a:srgbClr val="FFFFFF"/>
              </a:solidFill>
              <a:latin typeface="Lucida Sans"/>
              <a:ea typeface="Lucida Sans"/>
              <a:cs typeface="Lucida Sans"/>
              <a:sym typeface="Lucida Sans"/>
            </a:endParaRPr>
          </a:p>
        </p:txBody>
      </p:sp>
      <p:sp>
        <p:nvSpPr>
          <p:cNvPr id="168" name="Google Shape;168;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9" name="Google Shape;169;p27"/>
          <p:cNvPicPr preferRelativeResize="0"/>
          <p:nvPr/>
        </p:nvPicPr>
        <p:blipFill>
          <a:blip r:embed="rId3">
            <a:alphaModFix/>
          </a:blip>
          <a:stretch>
            <a:fillRect/>
          </a:stretch>
        </p:blipFill>
        <p:spPr>
          <a:xfrm>
            <a:off x="2267250" y="1906624"/>
            <a:ext cx="4609493" cy="31031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75" name="Google Shape;175;p28"/>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Then Rotate this into position, like with the scale tool, hold down Control to make the rotation snap, allowing you to align the coin easier.</a:t>
            </a:r>
            <a:endParaRPr sz="1800">
              <a:solidFill>
                <a:srgbClr val="FFFFFF"/>
              </a:solidFill>
              <a:latin typeface="Lucida Sans"/>
              <a:ea typeface="Lucida Sans"/>
              <a:cs typeface="Lucida Sans"/>
              <a:sym typeface="Lucida Sans"/>
            </a:endParaRPr>
          </a:p>
        </p:txBody>
      </p:sp>
      <p:sp>
        <p:nvSpPr>
          <p:cNvPr id="176" name="Google Shape;176;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7" name="Google Shape;177;p28"/>
          <p:cNvPicPr preferRelativeResize="0"/>
          <p:nvPr/>
        </p:nvPicPr>
        <p:blipFill>
          <a:blip r:embed="rId3">
            <a:alphaModFix/>
          </a:blip>
          <a:stretch>
            <a:fillRect/>
          </a:stretch>
        </p:blipFill>
        <p:spPr>
          <a:xfrm>
            <a:off x="2505438" y="1903649"/>
            <a:ext cx="4130385" cy="3103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83" name="Google Shape;183;p29"/>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Finally, Duplicate and Move this square sprite to the left as well to complete the pattern.</a:t>
            </a:r>
            <a:endParaRPr sz="1800">
              <a:solidFill>
                <a:srgbClr val="FFFFFF"/>
              </a:solidFill>
              <a:latin typeface="Lucida Sans"/>
              <a:ea typeface="Lucida Sans"/>
              <a:cs typeface="Lucida Sans"/>
              <a:sym typeface="Lucida Sans"/>
            </a:endParaRPr>
          </a:p>
        </p:txBody>
      </p:sp>
      <p:sp>
        <p:nvSpPr>
          <p:cNvPr id="184" name="Google Shape;184;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5" name="Google Shape;185;p29"/>
          <p:cNvPicPr preferRelativeResize="0"/>
          <p:nvPr/>
        </p:nvPicPr>
        <p:blipFill>
          <a:blip r:embed="rId3">
            <a:alphaModFix/>
          </a:blip>
          <a:stretch>
            <a:fillRect/>
          </a:stretch>
        </p:blipFill>
        <p:spPr>
          <a:xfrm>
            <a:off x="2372225" y="1935124"/>
            <a:ext cx="4396808" cy="31031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91" name="Google Shape;191;p30"/>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Having a good understanding of these tools is extremely important to making games in Godot, as it can help with anything from aligning colliders to sprites to dragging scenes into a level. Be sure to keep practicing using them until you’re sure you understand them fully. </a:t>
            </a:r>
            <a:endParaRPr sz="1800">
              <a:solidFill>
                <a:srgbClr val="FFFFFF"/>
              </a:solidFill>
              <a:latin typeface="Lucida Sans"/>
              <a:ea typeface="Lucida Sans"/>
              <a:cs typeface="Lucida Sans"/>
              <a:sym typeface="Lucida Sans"/>
            </a:endParaRPr>
          </a:p>
        </p:txBody>
      </p:sp>
      <p:sp>
        <p:nvSpPr>
          <p:cNvPr id="192" name="Google Shape;192;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Parenting</a:t>
            </a:r>
            <a:endParaRPr sz="3600"/>
          </a:p>
        </p:txBody>
      </p:sp>
      <p:sp>
        <p:nvSpPr>
          <p:cNvPr id="198" name="Google Shape;198;p31"/>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Parenting is an important concept to understand when working with the Godot Engine. It is used to create relationships between nodes, allowing them to inherit properties such as position, rotation and scale.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Any node that isn’t the root node will be a child of at least one parent, so it is important to understand the effects of this. </a:t>
            </a:r>
            <a:endParaRPr sz="1800">
              <a:solidFill>
                <a:srgbClr val="FFFFFF"/>
              </a:solidFill>
              <a:latin typeface="Lucida Sans"/>
              <a:ea typeface="Lucida Sans"/>
              <a:cs typeface="Lucida Sans"/>
              <a:sym typeface="Lucida Sans"/>
            </a:endParaRPr>
          </a:p>
        </p:txBody>
      </p:sp>
      <p:sp>
        <p:nvSpPr>
          <p:cNvPr id="199" name="Google Shape;199;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Parenting</a:t>
            </a:r>
            <a:endParaRPr sz="3600"/>
          </a:p>
        </p:txBody>
      </p:sp>
      <p:sp>
        <p:nvSpPr>
          <p:cNvPr id="205" name="Google Shape;205;p32"/>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start, we need to create a new node. To do this, click on the plus icon in the Scene tab. For this test, we will use a Sprite2D node, which we can find by searching for sprite.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then press the Create button to add it to our scene. </a:t>
            </a:r>
            <a:endParaRPr sz="1800">
              <a:solidFill>
                <a:srgbClr val="FFFFFF"/>
              </a:solidFill>
              <a:latin typeface="Lucida Sans"/>
              <a:ea typeface="Lucida Sans"/>
              <a:cs typeface="Lucida Sans"/>
              <a:sym typeface="Lucida Sans"/>
            </a:endParaRPr>
          </a:p>
        </p:txBody>
      </p:sp>
      <p:sp>
        <p:nvSpPr>
          <p:cNvPr id="206" name="Google Shape;206;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7" name="Google Shape;207;p32"/>
          <p:cNvPicPr preferRelativeResize="0"/>
          <p:nvPr/>
        </p:nvPicPr>
        <p:blipFill>
          <a:blip r:embed="rId3">
            <a:alphaModFix/>
          </a:blip>
          <a:stretch>
            <a:fillRect/>
          </a:stretch>
        </p:blipFill>
        <p:spPr>
          <a:xfrm>
            <a:off x="3385788" y="2758549"/>
            <a:ext cx="2369672" cy="2271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Parenting</a:t>
            </a:r>
            <a:endParaRPr sz="3600"/>
          </a:p>
        </p:txBody>
      </p:sp>
      <p:sp>
        <p:nvSpPr>
          <p:cNvPr id="213" name="Google Shape;213;p33"/>
          <p:cNvSpPr txBox="1"/>
          <p:nvPr/>
        </p:nvSpPr>
        <p:spPr>
          <a:xfrm>
            <a:off x="410225" y="1171824"/>
            <a:ext cx="83208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you look in the Scene tab, you will notice the new node (Sprite2D) will be a child of the root node (Node2D), unless you specify otherwise. This is evidenced by the fact it is indented by one stage to the right below the root node. Every child node will be indented below its parent, so you can see it is a child node. This is a similar concept to the way folders can have subfolders which can have more subfolders.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14" name="Google Shape;214;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5" name="Google Shape;215;p33"/>
          <p:cNvPicPr preferRelativeResize="0"/>
          <p:nvPr/>
        </p:nvPicPr>
        <p:blipFill>
          <a:blip r:embed="rId3">
            <a:alphaModFix/>
          </a:blip>
          <a:stretch>
            <a:fillRect/>
          </a:stretch>
        </p:blipFill>
        <p:spPr>
          <a:xfrm>
            <a:off x="3198175" y="3021649"/>
            <a:ext cx="2744900" cy="1717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identify and use the different tools for moving, rotating, and scaling nodes in Godot.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understand the concept of parenting nodes and be able to create and add child nodes to a parent node.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recognize how properties are inherited by child nodes from their parent nodes.</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Parenting</a:t>
            </a:r>
            <a:endParaRPr sz="3600"/>
          </a:p>
        </p:txBody>
      </p:sp>
      <p:sp>
        <p:nvSpPr>
          <p:cNvPr id="221" name="Google Shape;221;p34"/>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chemeClr val="lt1"/>
                </a:solidFill>
                <a:latin typeface="Lucida Sans"/>
                <a:ea typeface="Lucida Sans"/>
                <a:cs typeface="Lucida Sans"/>
                <a:sym typeface="Lucida Sans"/>
              </a:rPr>
              <a:t>You can also use the dropdown arrow next to a parent node to hide its child nodes in the Scene, this can help for the organization of larger projects. </a:t>
            </a:r>
            <a:endParaRPr sz="1800">
              <a:solidFill>
                <a:schemeClr val="lt1"/>
              </a:solidFill>
              <a:latin typeface="Lucida Sans"/>
              <a:ea typeface="Lucida Sans"/>
              <a:cs typeface="Lucida Sans"/>
              <a:sym typeface="Lucida Sans"/>
            </a:endParaRPr>
          </a:p>
          <a:p>
            <a:pPr indent="0" lvl="0" marL="0" rtl="0" algn="l">
              <a:spcBef>
                <a:spcPts val="0"/>
              </a:spcBef>
              <a:spcAft>
                <a:spcPts val="0"/>
              </a:spcAft>
              <a:buNone/>
            </a:pPr>
            <a:r>
              <a:t/>
            </a:r>
            <a:endParaRPr sz="1800">
              <a:solidFill>
                <a:schemeClr val="lt1"/>
              </a:solidFill>
              <a:latin typeface="Lucida Sans"/>
              <a:ea typeface="Lucida Sans"/>
              <a:cs typeface="Lucida Sans"/>
              <a:sym typeface="Lucida Sans"/>
            </a:endParaRPr>
          </a:p>
          <a:p>
            <a:pPr indent="0" lvl="0" marL="0" rtl="0" algn="l">
              <a:spcBef>
                <a:spcPts val="0"/>
              </a:spcBef>
              <a:spcAft>
                <a:spcPts val="0"/>
              </a:spcAft>
              <a:buNone/>
            </a:pPr>
            <a:r>
              <a:rPr lang="en" sz="1800">
                <a:solidFill>
                  <a:schemeClr val="lt1"/>
                </a:solidFill>
                <a:latin typeface="Lucida Sans"/>
                <a:ea typeface="Lucida Sans"/>
                <a:cs typeface="Lucida Sans"/>
                <a:sym typeface="Lucida Sans"/>
              </a:rPr>
              <a:t>We can also set the Texture property of the new sprite node to the Player.png value.</a:t>
            </a:r>
            <a:endParaRPr sz="1800">
              <a:solidFill>
                <a:srgbClr val="FFFFFF"/>
              </a:solidFill>
              <a:latin typeface="Lucida Sans"/>
              <a:ea typeface="Lucida Sans"/>
              <a:cs typeface="Lucida Sans"/>
              <a:sym typeface="Lucida Sans"/>
            </a:endParaRPr>
          </a:p>
        </p:txBody>
      </p:sp>
      <p:sp>
        <p:nvSpPr>
          <p:cNvPr id="222" name="Google Shape;222;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3" name="Google Shape;223;p34"/>
          <p:cNvPicPr preferRelativeResize="0"/>
          <p:nvPr/>
        </p:nvPicPr>
        <p:blipFill>
          <a:blip r:embed="rId3">
            <a:alphaModFix/>
          </a:blip>
          <a:stretch>
            <a:fillRect/>
          </a:stretch>
        </p:blipFill>
        <p:spPr>
          <a:xfrm>
            <a:off x="2565613" y="3035449"/>
            <a:ext cx="4010025" cy="93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Parenting</a:t>
            </a:r>
            <a:endParaRPr sz="3600"/>
          </a:p>
        </p:txBody>
      </p:sp>
      <p:sp>
        <p:nvSpPr>
          <p:cNvPr id="229" name="Google Shape;229;p35"/>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chemeClr val="lt1"/>
                </a:solidFill>
                <a:latin typeface="Lucida Sans"/>
                <a:ea typeface="Lucida Sans"/>
                <a:cs typeface="Lucida Sans"/>
                <a:sym typeface="Lucida Sans"/>
              </a:rPr>
              <a:t>Once you have created a node, you can create a child node for it. To do this, right-click on the node and select the Add Child Node button.</a:t>
            </a:r>
            <a:endParaRPr sz="1800">
              <a:solidFill>
                <a:srgbClr val="FFFFFF"/>
              </a:solidFill>
              <a:latin typeface="Lucida Sans"/>
              <a:ea typeface="Lucida Sans"/>
              <a:cs typeface="Lucida Sans"/>
              <a:sym typeface="Lucida Sans"/>
            </a:endParaRPr>
          </a:p>
        </p:txBody>
      </p:sp>
      <p:sp>
        <p:nvSpPr>
          <p:cNvPr id="230" name="Google Shape;230;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1" name="Google Shape;231;p35"/>
          <p:cNvPicPr preferRelativeResize="0"/>
          <p:nvPr/>
        </p:nvPicPr>
        <p:blipFill>
          <a:blip r:embed="rId3">
            <a:alphaModFix/>
          </a:blip>
          <a:stretch>
            <a:fillRect/>
          </a:stretch>
        </p:blipFill>
        <p:spPr>
          <a:xfrm>
            <a:off x="2881525" y="1919374"/>
            <a:ext cx="3380942" cy="2529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Parenting</a:t>
            </a:r>
            <a:endParaRPr sz="3600"/>
          </a:p>
        </p:txBody>
      </p:sp>
      <p:sp>
        <p:nvSpPr>
          <p:cNvPr id="237" name="Google Shape;237;p36"/>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chemeClr val="lt1"/>
                </a:solidFill>
                <a:latin typeface="Lucida Sans"/>
                <a:ea typeface="Lucida Sans"/>
                <a:cs typeface="Lucida Sans"/>
                <a:sym typeface="Lucida Sans"/>
              </a:rPr>
              <a:t>This will bring up the Create New Node window again. For this character, if we want to give our Sprite 2D node a collider, we can search for the Collision Shape 2D node and create it. </a:t>
            </a:r>
            <a:endParaRPr sz="1800">
              <a:solidFill>
                <a:schemeClr val="lt1"/>
              </a:solidFill>
              <a:latin typeface="Lucida Sans"/>
              <a:ea typeface="Lucida Sans"/>
              <a:cs typeface="Lucida Sans"/>
              <a:sym typeface="Lucida Sans"/>
            </a:endParaRPr>
          </a:p>
          <a:p>
            <a:pPr indent="0" lvl="0" marL="0" rtl="0" algn="l">
              <a:spcBef>
                <a:spcPts val="0"/>
              </a:spcBef>
              <a:spcAft>
                <a:spcPts val="0"/>
              </a:spcAft>
              <a:buNone/>
            </a:pPr>
            <a:r>
              <a:t/>
            </a:r>
            <a:endParaRPr sz="1800">
              <a:solidFill>
                <a:schemeClr val="lt1"/>
              </a:solidFill>
              <a:latin typeface="Lucida Sans"/>
              <a:ea typeface="Lucida Sans"/>
              <a:cs typeface="Lucida Sans"/>
              <a:sym typeface="Lucida Sans"/>
            </a:endParaRPr>
          </a:p>
          <a:p>
            <a:pPr indent="0" lvl="0" marL="0" rtl="0" algn="l">
              <a:spcBef>
                <a:spcPts val="0"/>
              </a:spcBef>
              <a:spcAft>
                <a:spcPts val="0"/>
              </a:spcAft>
              <a:buNone/>
            </a:pPr>
            <a:r>
              <a:rPr lang="en" sz="1800">
                <a:solidFill>
                  <a:schemeClr val="lt1"/>
                </a:solidFill>
                <a:latin typeface="Lucida Sans"/>
                <a:ea typeface="Lucida Sans"/>
                <a:cs typeface="Lucida Sans"/>
                <a:sym typeface="Lucida Sans"/>
              </a:rPr>
              <a:t>This node will now be a child of the Sprite2D node, which will be shown by an indent in the Scene tab.</a:t>
            </a:r>
            <a:endParaRPr sz="1800">
              <a:solidFill>
                <a:schemeClr val="lt1"/>
              </a:solidFill>
              <a:latin typeface="Lucida Sans"/>
              <a:ea typeface="Lucida Sans"/>
              <a:cs typeface="Lucida Sans"/>
              <a:sym typeface="Lucida Sans"/>
            </a:endParaRPr>
          </a:p>
        </p:txBody>
      </p:sp>
      <p:sp>
        <p:nvSpPr>
          <p:cNvPr id="238" name="Google Shape;238;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9" name="Google Shape;239;p36"/>
          <p:cNvPicPr preferRelativeResize="0"/>
          <p:nvPr/>
        </p:nvPicPr>
        <p:blipFill>
          <a:blip r:embed="rId3">
            <a:alphaModFix/>
          </a:blip>
          <a:stretch>
            <a:fillRect/>
          </a:stretch>
        </p:blipFill>
        <p:spPr>
          <a:xfrm>
            <a:off x="3503500" y="3035449"/>
            <a:ext cx="2136991" cy="1994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Parenting</a:t>
            </a:r>
            <a:endParaRPr sz="3600"/>
          </a:p>
        </p:txBody>
      </p:sp>
      <p:sp>
        <p:nvSpPr>
          <p:cNvPr id="245" name="Google Shape;245;p37"/>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chemeClr val="lt1"/>
                </a:solidFill>
                <a:latin typeface="Lucida Sans"/>
                <a:ea typeface="Lucida Sans"/>
                <a:cs typeface="Lucida Sans"/>
                <a:sym typeface="Lucida Sans"/>
              </a:rPr>
              <a:t>We can add a Shape property to the CollisionShape2D node, we will be using the RectangleShape2D option. </a:t>
            </a:r>
            <a:endParaRPr sz="1800">
              <a:solidFill>
                <a:schemeClr val="lt1"/>
              </a:solidFill>
              <a:latin typeface="Lucida Sans"/>
              <a:ea typeface="Lucida Sans"/>
              <a:cs typeface="Lucida Sans"/>
              <a:sym typeface="Lucida Sans"/>
            </a:endParaRPr>
          </a:p>
          <a:p>
            <a:pPr indent="0" lvl="0" marL="0" rtl="0" algn="l">
              <a:spcBef>
                <a:spcPts val="0"/>
              </a:spcBef>
              <a:spcAft>
                <a:spcPts val="0"/>
              </a:spcAft>
              <a:buNone/>
            </a:pPr>
            <a:r>
              <a:t/>
            </a:r>
            <a:endParaRPr sz="1800">
              <a:solidFill>
                <a:schemeClr val="lt1"/>
              </a:solidFill>
              <a:latin typeface="Lucida Sans"/>
              <a:ea typeface="Lucida Sans"/>
              <a:cs typeface="Lucida Sans"/>
              <a:sym typeface="Lucida Sans"/>
            </a:endParaRPr>
          </a:p>
          <a:p>
            <a:pPr indent="0" lvl="0" marL="0" rtl="0" algn="l">
              <a:spcBef>
                <a:spcPts val="0"/>
              </a:spcBef>
              <a:spcAft>
                <a:spcPts val="0"/>
              </a:spcAft>
              <a:buNone/>
            </a:pPr>
            <a:r>
              <a:rPr lang="en" sz="1800">
                <a:solidFill>
                  <a:schemeClr val="lt1"/>
                </a:solidFill>
                <a:latin typeface="Lucida Sans"/>
                <a:ea typeface="Lucida Sans"/>
                <a:cs typeface="Lucida Sans"/>
                <a:sym typeface="Lucida Sans"/>
              </a:rPr>
              <a:t>This can then be scaled to the size of the player sprite using the orange circles on the edge of the rectangle in the viewport. </a:t>
            </a:r>
            <a:endParaRPr sz="1800">
              <a:solidFill>
                <a:schemeClr val="lt1"/>
              </a:solidFill>
              <a:latin typeface="Lucida Sans"/>
              <a:ea typeface="Lucida Sans"/>
              <a:cs typeface="Lucida Sans"/>
              <a:sym typeface="Lucida Sans"/>
            </a:endParaRPr>
          </a:p>
        </p:txBody>
      </p:sp>
      <p:sp>
        <p:nvSpPr>
          <p:cNvPr id="246" name="Google Shape;246;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7" name="Google Shape;247;p37"/>
          <p:cNvPicPr preferRelativeResize="0"/>
          <p:nvPr/>
        </p:nvPicPr>
        <p:blipFill>
          <a:blip r:embed="rId3">
            <a:alphaModFix/>
          </a:blip>
          <a:stretch>
            <a:fillRect/>
          </a:stretch>
        </p:blipFill>
        <p:spPr>
          <a:xfrm>
            <a:off x="1498513" y="2711349"/>
            <a:ext cx="3505610" cy="2271876"/>
          </a:xfrm>
          <a:prstGeom prst="rect">
            <a:avLst/>
          </a:prstGeom>
          <a:noFill/>
          <a:ln>
            <a:noFill/>
          </a:ln>
        </p:spPr>
      </p:pic>
      <p:pic>
        <p:nvPicPr>
          <p:cNvPr id="248" name="Google Shape;248;p37"/>
          <p:cNvPicPr preferRelativeResize="0"/>
          <p:nvPr/>
        </p:nvPicPr>
        <p:blipFill>
          <a:blip r:embed="rId4">
            <a:alphaModFix/>
          </a:blip>
          <a:stretch>
            <a:fillRect/>
          </a:stretch>
        </p:blipFill>
        <p:spPr>
          <a:xfrm>
            <a:off x="5156522" y="2711349"/>
            <a:ext cx="2280496" cy="1833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Inheriting Properties </a:t>
            </a:r>
            <a:endParaRPr sz="3600"/>
          </a:p>
        </p:txBody>
      </p:sp>
      <p:sp>
        <p:nvSpPr>
          <p:cNvPr id="254" name="Google Shape;254;p38"/>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chemeClr val="lt1"/>
                </a:solidFill>
                <a:latin typeface="Lucida Sans"/>
                <a:ea typeface="Lucida Sans"/>
                <a:cs typeface="Lucida Sans"/>
                <a:sym typeface="Lucida Sans"/>
              </a:rPr>
              <a:t>Once a node is a child of another node, it will inherit the properties of its parent. This means that if the parent node is moved, rotated, or scaled, the child node will also move, rotate or scale accordingly. This can be tested by selecting the Sprite2D parent node in the Scene tab.</a:t>
            </a:r>
            <a:endParaRPr sz="1800">
              <a:solidFill>
                <a:schemeClr val="lt1"/>
              </a:solidFill>
              <a:latin typeface="Lucida Sans"/>
              <a:ea typeface="Lucida Sans"/>
              <a:cs typeface="Lucida Sans"/>
              <a:sym typeface="Lucida Sans"/>
            </a:endParaRPr>
          </a:p>
        </p:txBody>
      </p:sp>
      <p:sp>
        <p:nvSpPr>
          <p:cNvPr id="255" name="Google Shape;255;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56" name="Google Shape;256;p38"/>
          <p:cNvPicPr preferRelativeResize="0"/>
          <p:nvPr/>
        </p:nvPicPr>
        <p:blipFill>
          <a:blip r:embed="rId3">
            <a:alphaModFix/>
          </a:blip>
          <a:stretch>
            <a:fillRect/>
          </a:stretch>
        </p:blipFill>
        <p:spPr>
          <a:xfrm>
            <a:off x="1819275" y="2442024"/>
            <a:ext cx="5505450" cy="2524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Inheriting Properties </a:t>
            </a:r>
            <a:endParaRPr sz="3600"/>
          </a:p>
        </p:txBody>
      </p:sp>
      <p:sp>
        <p:nvSpPr>
          <p:cNvPr id="262" name="Google Shape;262;p39"/>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chemeClr val="lt1"/>
                </a:solidFill>
                <a:latin typeface="Lucida Sans"/>
                <a:ea typeface="Lucida Sans"/>
                <a:cs typeface="Lucida Sans"/>
                <a:sym typeface="Lucida Sans"/>
              </a:rPr>
              <a:t>If you then move the node with the </a:t>
            </a:r>
            <a:r>
              <a:rPr b="1" lang="en" sz="1800">
                <a:solidFill>
                  <a:schemeClr val="lt1"/>
                </a:solidFill>
                <a:latin typeface="Lucida Sans"/>
                <a:ea typeface="Lucida Sans"/>
                <a:cs typeface="Lucida Sans"/>
                <a:sym typeface="Lucida Sans"/>
              </a:rPr>
              <a:t>Move </a:t>
            </a:r>
            <a:r>
              <a:rPr lang="en" sz="1800">
                <a:solidFill>
                  <a:schemeClr val="lt1"/>
                </a:solidFill>
                <a:latin typeface="Lucida Sans"/>
                <a:ea typeface="Lucida Sans"/>
                <a:cs typeface="Lucida Sans"/>
                <a:sym typeface="Lucida Sans"/>
              </a:rPr>
              <a:t>mode by pressing </a:t>
            </a:r>
            <a:r>
              <a:rPr b="1" lang="en" sz="1800">
                <a:solidFill>
                  <a:schemeClr val="lt1"/>
                </a:solidFill>
                <a:latin typeface="Lucida Sans"/>
                <a:ea typeface="Lucida Sans"/>
                <a:cs typeface="Lucida Sans"/>
                <a:sym typeface="Lucida Sans"/>
              </a:rPr>
              <a:t>W</a:t>
            </a:r>
            <a:r>
              <a:rPr lang="en" sz="1800">
                <a:solidFill>
                  <a:schemeClr val="lt1"/>
                </a:solidFill>
                <a:latin typeface="Lucida Sans"/>
                <a:ea typeface="Lucida Sans"/>
                <a:cs typeface="Lucida Sans"/>
                <a:sym typeface="Lucida Sans"/>
              </a:rPr>
              <a:t>, you will notice the CollisionShape2D node moves with its parent, as it is inheriting the property from its parent node. The same will be true for the rotate and scale tools. </a:t>
            </a:r>
            <a:endParaRPr sz="1800">
              <a:solidFill>
                <a:schemeClr val="lt1"/>
              </a:solidFill>
              <a:latin typeface="Lucida Sans"/>
              <a:ea typeface="Lucida Sans"/>
              <a:cs typeface="Lucida Sans"/>
              <a:sym typeface="Lucida Sans"/>
            </a:endParaRPr>
          </a:p>
        </p:txBody>
      </p:sp>
      <p:sp>
        <p:nvSpPr>
          <p:cNvPr id="263" name="Google Shape;263;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4" name="Google Shape;264;p39"/>
          <p:cNvPicPr preferRelativeResize="0"/>
          <p:nvPr/>
        </p:nvPicPr>
        <p:blipFill>
          <a:blip r:embed="rId3">
            <a:alphaModFix/>
          </a:blip>
          <a:stretch>
            <a:fillRect/>
          </a:stretch>
        </p:blipFill>
        <p:spPr>
          <a:xfrm>
            <a:off x="1819275" y="2442024"/>
            <a:ext cx="5505450" cy="2524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Inheriting Properties </a:t>
            </a:r>
            <a:endParaRPr sz="3600"/>
          </a:p>
        </p:txBody>
      </p:sp>
      <p:sp>
        <p:nvSpPr>
          <p:cNvPr id="270" name="Google Shape;270;p40"/>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chemeClr val="lt1"/>
                </a:solidFill>
                <a:latin typeface="Lucida Sans"/>
                <a:ea typeface="Lucida Sans"/>
                <a:cs typeface="Lucida Sans"/>
                <a:sym typeface="Lucida Sans"/>
              </a:rPr>
              <a:t>This is useful for creating relationships between nodes, such as having a camera follow a player. For example, if you wanted your player to hold an item, you can make the item a child of the player and it will move with the player.</a:t>
            </a:r>
            <a:endParaRPr sz="1800">
              <a:solidFill>
                <a:schemeClr val="lt1"/>
              </a:solidFill>
              <a:latin typeface="Lucida Sans"/>
              <a:ea typeface="Lucida Sans"/>
              <a:cs typeface="Lucida Sans"/>
              <a:sym typeface="Lucida Sans"/>
            </a:endParaRPr>
          </a:p>
        </p:txBody>
      </p:sp>
      <p:sp>
        <p:nvSpPr>
          <p:cNvPr id="271" name="Google Shape;271;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Node Tools</a:t>
            </a:r>
            <a:endParaRPr sz="3600"/>
          </a:p>
        </p:txBody>
      </p:sp>
      <p:sp>
        <p:nvSpPr>
          <p:cNvPr id="83" name="Google Shape;83;p17"/>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this lesson, we will be looking at the different tools we can use to move, rotate and scale our nodes in Godot, directly from the viewport window. In the top left of the window, there are 4 tools that can be selected for use in the viewport, we will cover them now.</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85" name="Google Shape;85;p17"/>
          <p:cNvPicPr preferRelativeResize="0"/>
          <p:nvPr/>
        </p:nvPicPr>
        <p:blipFill>
          <a:blip r:embed="rId3">
            <a:alphaModFix/>
          </a:blip>
          <a:stretch>
            <a:fillRect/>
          </a:stretch>
        </p:blipFill>
        <p:spPr>
          <a:xfrm>
            <a:off x="-46586" y="2932761"/>
            <a:ext cx="9237175" cy="9128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Select Mode</a:t>
            </a:r>
            <a:endParaRPr sz="3600"/>
          </a:p>
        </p:txBody>
      </p:sp>
      <p:sp>
        <p:nvSpPr>
          <p:cNvPr id="91" name="Google Shape;91;p18"/>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When we use the </a:t>
            </a:r>
            <a:r>
              <a:rPr b="1" lang="en" sz="1800">
                <a:solidFill>
                  <a:srgbClr val="FFFFFF"/>
                </a:solidFill>
                <a:latin typeface="Lucida Sans"/>
                <a:ea typeface="Lucida Sans"/>
                <a:cs typeface="Lucida Sans"/>
                <a:sym typeface="Lucida Sans"/>
              </a:rPr>
              <a:t>Select Mode</a:t>
            </a:r>
            <a:r>
              <a:rPr lang="en" sz="1800">
                <a:solidFill>
                  <a:srgbClr val="FFFFFF"/>
                </a:solidFill>
                <a:latin typeface="Lucida Sans"/>
                <a:ea typeface="Lucida Sans"/>
                <a:cs typeface="Lucida Sans"/>
                <a:sym typeface="Lucida Sans"/>
              </a:rPr>
              <a:t>, we can select a node by clicking on it. This will highlight the node for use with the other tools.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also choose the </a:t>
            </a:r>
            <a:r>
              <a:rPr b="1" lang="en" sz="1800">
                <a:solidFill>
                  <a:srgbClr val="FFFFFF"/>
                </a:solidFill>
                <a:latin typeface="Lucida Sans"/>
                <a:ea typeface="Lucida Sans"/>
                <a:cs typeface="Lucida Sans"/>
                <a:sym typeface="Lucida Sans"/>
              </a:rPr>
              <a:t>Select Mode</a:t>
            </a:r>
            <a:r>
              <a:rPr lang="en" sz="1800">
                <a:solidFill>
                  <a:srgbClr val="FFFFFF"/>
                </a:solidFill>
                <a:latin typeface="Lucida Sans"/>
                <a:ea typeface="Lucida Sans"/>
                <a:cs typeface="Lucida Sans"/>
                <a:sym typeface="Lucida Sans"/>
              </a:rPr>
              <a:t> using the keyboard shortcut </a:t>
            </a:r>
            <a:r>
              <a:rPr b="1" lang="en" sz="1800">
                <a:solidFill>
                  <a:srgbClr val="FFFFFF"/>
                </a:solidFill>
                <a:latin typeface="Lucida Sans"/>
                <a:ea typeface="Lucida Sans"/>
                <a:cs typeface="Lucida Sans"/>
                <a:sym typeface="Lucida Sans"/>
              </a:rPr>
              <a:t>Q</a:t>
            </a:r>
            <a:r>
              <a:rPr lang="en" sz="1800">
                <a:solidFill>
                  <a:srgbClr val="FFFFFF"/>
                </a:solidFill>
                <a:latin typeface="Lucida Sans"/>
                <a:ea typeface="Lucida Sans"/>
                <a:cs typeface="Lucida Sans"/>
                <a:sym typeface="Lucida Sans"/>
              </a:rPr>
              <a:t>. </a:t>
            </a:r>
            <a:endParaRPr sz="1800">
              <a:solidFill>
                <a:srgbClr val="FFFFFF"/>
              </a:solidFill>
              <a:latin typeface="Lucida Sans"/>
              <a:ea typeface="Lucida Sans"/>
              <a:cs typeface="Lucida Sans"/>
              <a:sym typeface="Lucida Sans"/>
            </a:endParaRPr>
          </a:p>
        </p:txBody>
      </p:sp>
      <p:sp>
        <p:nvSpPr>
          <p:cNvPr id="92" name="Google Shape;92;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3" name="Google Shape;93;p18"/>
          <p:cNvPicPr preferRelativeResize="0"/>
          <p:nvPr/>
        </p:nvPicPr>
        <p:blipFill>
          <a:blip r:embed="rId3">
            <a:alphaModFix/>
          </a:blip>
          <a:stretch>
            <a:fillRect/>
          </a:stretch>
        </p:blipFill>
        <p:spPr>
          <a:xfrm>
            <a:off x="3861013" y="2615049"/>
            <a:ext cx="1419225" cy="1619250"/>
          </a:xfrm>
          <a:prstGeom prst="rect">
            <a:avLst/>
          </a:prstGeom>
          <a:noFill/>
          <a:ln>
            <a:noFill/>
          </a:ln>
        </p:spPr>
      </p:pic>
      <p:pic>
        <p:nvPicPr>
          <p:cNvPr id="94" name="Google Shape;94;p18"/>
          <p:cNvPicPr preferRelativeResize="0"/>
          <p:nvPr/>
        </p:nvPicPr>
        <p:blipFill>
          <a:blip r:embed="rId4">
            <a:alphaModFix/>
          </a:blip>
          <a:stretch>
            <a:fillRect/>
          </a:stretch>
        </p:blipFill>
        <p:spPr>
          <a:xfrm>
            <a:off x="1505125" y="3118399"/>
            <a:ext cx="1400175" cy="35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Move Mode</a:t>
            </a:r>
            <a:endParaRPr sz="3600"/>
          </a:p>
        </p:txBody>
      </p:sp>
      <p:sp>
        <p:nvSpPr>
          <p:cNvPr id="100" name="Google Shape;100;p19"/>
          <p:cNvSpPr txBox="1"/>
          <p:nvPr/>
        </p:nvSpPr>
        <p:spPr>
          <a:xfrm>
            <a:off x="410225" y="1171824"/>
            <a:ext cx="83208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When we enable the </a:t>
            </a:r>
            <a:r>
              <a:rPr b="1" lang="en" sz="1800">
                <a:solidFill>
                  <a:srgbClr val="FFFFFF"/>
                </a:solidFill>
                <a:latin typeface="Lucida Sans"/>
                <a:ea typeface="Lucida Sans"/>
                <a:cs typeface="Lucida Sans"/>
                <a:sym typeface="Lucida Sans"/>
              </a:rPr>
              <a:t>Move Mode</a:t>
            </a:r>
            <a:r>
              <a:rPr lang="en" sz="1800">
                <a:solidFill>
                  <a:srgbClr val="FFFFFF"/>
                </a:solidFill>
                <a:latin typeface="Lucida Sans"/>
                <a:ea typeface="Lucida Sans"/>
                <a:cs typeface="Lucida Sans"/>
                <a:sym typeface="Lucida Sans"/>
              </a:rPr>
              <a:t>, we can move the node around by clicking and dragging on it or by using the red and green arrows to move the node along the x and y axes respectively. This will directly change the Position property in the Inspector window.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Alternatively, to choose the </a:t>
            </a:r>
            <a:r>
              <a:rPr b="1" lang="en" sz="1800">
                <a:solidFill>
                  <a:srgbClr val="FFFFFF"/>
                </a:solidFill>
                <a:latin typeface="Lucida Sans"/>
                <a:ea typeface="Lucida Sans"/>
                <a:cs typeface="Lucida Sans"/>
                <a:sym typeface="Lucida Sans"/>
              </a:rPr>
              <a:t>Move Mode</a:t>
            </a:r>
            <a:r>
              <a:rPr lang="en" sz="1800">
                <a:solidFill>
                  <a:srgbClr val="FFFFFF"/>
                </a:solidFill>
                <a:latin typeface="Lucida Sans"/>
                <a:ea typeface="Lucida Sans"/>
                <a:cs typeface="Lucida Sans"/>
                <a:sym typeface="Lucida Sans"/>
              </a:rPr>
              <a:t>, we can use the keyboard shortcut </a:t>
            </a:r>
            <a:r>
              <a:rPr b="1" lang="en" sz="1800">
                <a:solidFill>
                  <a:srgbClr val="FFFFFF"/>
                </a:solidFill>
                <a:latin typeface="Lucida Sans"/>
                <a:ea typeface="Lucida Sans"/>
                <a:cs typeface="Lucida Sans"/>
                <a:sym typeface="Lucida Sans"/>
              </a:rPr>
              <a:t>W</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01" name="Google Shape;101;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2" name="Google Shape;102;p19"/>
          <p:cNvPicPr preferRelativeResize="0"/>
          <p:nvPr/>
        </p:nvPicPr>
        <p:blipFill>
          <a:blip r:embed="rId3">
            <a:alphaModFix/>
          </a:blip>
          <a:stretch>
            <a:fillRect/>
          </a:stretch>
        </p:blipFill>
        <p:spPr>
          <a:xfrm>
            <a:off x="1701750" y="3273324"/>
            <a:ext cx="2228201" cy="1717776"/>
          </a:xfrm>
          <a:prstGeom prst="rect">
            <a:avLst/>
          </a:prstGeom>
          <a:noFill/>
          <a:ln>
            <a:noFill/>
          </a:ln>
        </p:spPr>
      </p:pic>
      <p:pic>
        <p:nvPicPr>
          <p:cNvPr id="103" name="Google Shape;103;p19"/>
          <p:cNvPicPr preferRelativeResize="0"/>
          <p:nvPr/>
        </p:nvPicPr>
        <p:blipFill>
          <a:blip r:embed="rId4">
            <a:alphaModFix/>
          </a:blip>
          <a:stretch>
            <a:fillRect/>
          </a:stretch>
        </p:blipFill>
        <p:spPr>
          <a:xfrm>
            <a:off x="5277776" y="3273324"/>
            <a:ext cx="2237223" cy="1717776"/>
          </a:xfrm>
          <a:prstGeom prst="rect">
            <a:avLst/>
          </a:prstGeom>
          <a:noFill/>
          <a:ln>
            <a:noFill/>
          </a:ln>
        </p:spPr>
      </p:pic>
      <p:sp>
        <p:nvSpPr>
          <p:cNvPr id="104" name="Google Shape;104;p19"/>
          <p:cNvSpPr/>
          <p:nvPr/>
        </p:nvSpPr>
        <p:spPr>
          <a:xfrm>
            <a:off x="3877300" y="4160425"/>
            <a:ext cx="15651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Rotate Mode </a:t>
            </a:r>
            <a:endParaRPr sz="3600"/>
          </a:p>
        </p:txBody>
      </p:sp>
      <p:sp>
        <p:nvSpPr>
          <p:cNvPr id="110" name="Google Shape;110;p20"/>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Next to the Move Mode is the </a:t>
            </a:r>
            <a:r>
              <a:rPr b="1" lang="en" sz="1800">
                <a:solidFill>
                  <a:srgbClr val="FFFFFF"/>
                </a:solidFill>
                <a:latin typeface="Lucida Sans"/>
                <a:ea typeface="Lucida Sans"/>
                <a:cs typeface="Lucida Sans"/>
                <a:sym typeface="Lucida Sans"/>
              </a:rPr>
              <a:t>Rotate Mode</a:t>
            </a:r>
            <a:r>
              <a:rPr lang="en" sz="1800">
                <a:solidFill>
                  <a:srgbClr val="FFFFFF"/>
                </a:solidFill>
                <a:latin typeface="Lucida Sans"/>
                <a:ea typeface="Lucida Sans"/>
                <a:cs typeface="Lucida Sans"/>
                <a:sym typeface="Lucida Sans"/>
              </a:rPr>
              <a:t>. You can use this to rotate objects around their pivot by dragging away from the sprite.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also choose the </a:t>
            </a:r>
            <a:r>
              <a:rPr b="1" lang="en" sz="1800">
                <a:solidFill>
                  <a:srgbClr val="FFFFFF"/>
                </a:solidFill>
                <a:latin typeface="Lucida Sans"/>
                <a:ea typeface="Lucida Sans"/>
                <a:cs typeface="Lucida Sans"/>
                <a:sym typeface="Lucida Sans"/>
              </a:rPr>
              <a:t>Rotate Mode</a:t>
            </a:r>
            <a:r>
              <a:rPr lang="en" sz="1800">
                <a:solidFill>
                  <a:srgbClr val="FFFFFF"/>
                </a:solidFill>
                <a:latin typeface="Lucida Sans"/>
                <a:ea typeface="Lucida Sans"/>
                <a:cs typeface="Lucida Sans"/>
                <a:sym typeface="Lucida Sans"/>
              </a:rPr>
              <a:t> by using the keyboard shortcut, </a:t>
            </a:r>
            <a:r>
              <a:rPr b="1" lang="en" sz="1800">
                <a:solidFill>
                  <a:srgbClr val="FFFFFF"/>
                </a:solidFill>
                <a:latin typeface="Lucida Sans"/>
                <a:ea typeface="Lucida Sans"/>
                <a:cs typeface="Lucida Sans"/>
                <a:sym typeface="Lucida Sans"/>
              </a:rPr>
              <a:t>E</a:t>
            </a:r>
            <a:endParaRPr b="1" sz="1800">
              <a:solidFill>
                <a:srgbClr val="FFFFFF"/>
              </a:solidFill>
              <a:latin typeface="Lucida Sans"/>
              <a:ea typeface="Lucida Sans"/>
              <a:cs typeface="Lucida Sans"/>
              <a:sym typeface="Lucida Sans"/>
            </a:endParaRPr>
          </a:p>
        </p:txBody>
      </p:sp>
      <p:sp>
        <p:nvSpPr>
          <p:cNvPr id="111" name="Google Shape;111;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2" name="Google Shape;112;p20"/>
          <p:cNvPicPr preferRelativeResize="0"/>
          <p:nvPr/>
        </p:nvPicPr>
        <p:blipFill>
          <a:blip r:embed="rId3">
            <a:alphaModFix/>
          </a:blip>
          <a:stretch>
            <a:fillRect/>
          </a:stretch>
        </p:blipFill>
        <p:spPr>
          <a:xfrm>
            <a:off x="2620575" y="2473474"/>
            <a:ext cx="3902861" cy="2549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Scale Mode</a:t>
            </a:r>
            <a:endParaRPr sz="3600"/>
          </a:p>
        </p:txBody>
      </p:sp>
      <p:sp>
        <p:nvSpPr>
          <p:cNvPr id="118" name="Google Shape;118;p21"/>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final mode is the </a:t>
            </a:r>
            <a:r>
              <a:rPr b="1" lang="en" sz="1800">
                <a:solidFill>
                  <a:srgbClr val="FFFFFF"/>
                </a:solidFill>
                <a:latin typeface="Lucida Sans"/>
                <a:ea typeface="Lucida Sans"/>
                <a:cs typeface="Lucida Sans"/>
                <a:sym typeface="Lucida Sans"/>
              </a:rPr>
              <a:t>Scale Mode</a:t>
            </a:r>
            <a:r>
              <a:rPr lang="en" sz="1800">
                <a:solidFill>
                  <a:srgbClr val="FFFFFF"/>
                </a:solidFill>
                <a:latin typeface="Lucida Sans"/>
                <a:ea typeface="Lucida Sans"/>
                <a:cs typeface="Lucida Sans"/>
                <a:sym typeface="Lucida Sans"/>
              </a:rPr>
              <a:t>, which we can use to scale the node by clicking and dragging on it. You can also click and drag on the red and green boxes to scale the node along the specific axes. </a:t>
            </a:r>
            <a:endParaRPr sz="1800">
              <a:solidFill>
                <a:srgbClr val="FFFFFF"/>
              </a:solidFill>
              <a:latin typeface="Lucida Sans"/>
              <a:ea typeface="Lucida Sans"/>
              <a:cs typeface="Lucida Sans"/>
              <a:sym typeface="Lucida Sans"/>
            </a:endParaRPr>
          </a:p>
        </p:txBody>
      </p:sp>
      <p:sp>
        <p:nvSpPr>
          <p:cNvPr id="119" name="Google Shape;119;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0" name="Google Shape;120;p21"/>
          <p:cNvPicPr preferRelativeResize="0"/>
          <p:nvPr/>
        </p:nvPicPr>
        <p:blipFill>
          <a:blip r:embed="rId3">
            <a:alphaModFix/>
          </a:blip>
          <a:stretch>
            <a:fillRect/>
          </a:stretch>
        </p:blipFill>
        <p:spPr>
          <a:xfrm>
            <a:off x="2326288" y="2141524"/>
            <a:ext cx="4491417" cy="2825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a:t>
            </a:r>
            <a:endParaRPr sz="3600"/>
          </a:p>
        </p:txBody>
      </p:sp>
      <p:sp>
        <p:nvSpPr>
          <p:cNvPr id="126" name="Google Shape;126;p22"/>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As a challenge, try to create a new Sprite node with the coin texture, and then duplicate, position, rotate and scale the nodes to match the image below. </a:t>
            </a:r>
            <a:endParaRPr sz="1800">
              <a:solidFill>
                <a:srgbClr val="FFFFFF"/>
              </a:solidFill>
              <a:latin typeface="Lucida Sans"/>
              <a:ea typeface="Lucida Sans"/>
              <a:cs typeface="Lucida Sans"/>
              <a:sym typeface="Lucida Sans"/>
            </a:endParaRPr>
          </a:p>
        </p:txBody>
      </p:sp>
      <p:sp>
        <p:nvSpPr>
          <p:cNvPr id="127" name="Google Shape;127;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8" name="Google Shape;128;p22"/>
          <p:cNvPicPr preferRelativeResize="0"/>
          <p:nvPr/>
        </p:nvPicPr>
        <p:blipFill>
          <a:blip r:embed="rId3">
            <a:alphaModFix/>
          </a:blip>
          <a:stretch>
            <a:fillRect/>
          </a:stretch>
        </p:blipFill>
        <p:spPr>
          <a:xfrm>
            <a:off x="3381375" y="2220174"/>
            <a:ext cx="2381250" cy="220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Challenge Solution</a:t>
            </a:r>
            <a:endParaRPr sz="3600"/>
          </a:p>
        </p:txBody>
      </p:sp>
      <p:sp>
        <p:nvSpPr>
          <p:cNvPr id="134" name="Google Shape;134;p23"/>
          <p:cNvSpPr txBox="1"/>
          <p:nvPr/>
        </p:nvSpPr>
        <p:spPr>
          <a:xfrm>
            <a:off x="410225" y="1171824"/>
            <a:ext cx="83208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Firstly, we need to create our </a:t>
            </a:r>
            <a:r>
              <a:rPr b="1" lang="en" sz="1800">
                <a:solidFill>
                  <a:srgbClr val="FFFFFF"/>
                </a:solidFill>
                <a:latin typeface="Lucida Sans"/>
                <a:ea typeface="Lucida Sans"/>
                <a:cs typeface="Lucida Sans"/>
                <a:sym typeface="Lucida Sans"/>
              </a:rPr>
              <a:t>Sprite2D node</a:t>
            </a:r>
            <a:r>
              <a:rPr lang="en" sz="1800">
                <a:solidFill>
                  <a:srgbClr val="FFFFFF"/>
                </a:solidFill>
                <a:latin typeface="Lucida Sans"/>
                <a:ea typeface="Lucida Sans"/>
                <a:cs typeface="Lucida Sans"/>
                <a:sym typeface="Lucida Sans"/>
              </a:rPr>
              <a:t> to drag and drop the Coin.png file into the scene. This will automatically create a Sprite2D node and assign the texture to it and is easier than creating it through the create node menu.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With the Move Tool selected, you can then move the coin into the first position.</a:t>
            </a:r>
            <a:endParaRPr sz="1800">
              <a:solidFill>
                <a:srgbClr val="FFFFFF"/>
              </a:solidFill>
              <a:latin typeface="Lucida Sans"/>
              <a:ea typeface="Lucida Sans"/>
              <a:cs typeface="Lucida Sans"/>
              <a:sym typeface="Lucida Sans"/>
            </a:endParaRPr>
          </a:p>
        </p:txBody>
      </p:sp>
      <p:sp>
        <p:nvSpPr>
          <p:cNvPr id="135" name="Google Shape;135;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6" name="Google Shape;136;p23"/>
          <p:cNvPicPr preferRelativeResize="0"/>
          <p:nvPr/>
        </p:nvPicPr>
        <p:blipFill>
          <a:blip r:embed="rId3">
            <a:alphaModFix/>
          </a:blip>
          <a:stretch>
            <a:fillRect/>
          </a:stretch>
        </p:blipFill>
        <p:spPr>
          <a:xfrm>
            <a:off x="1271200" y="3304774"/>
            <a:ext cx="3360616" cy="1717776"/>
          </a:xfrm>
          <a:prstGeom prst="rect">
            <a:avLst/>
          </a:prstGeom>
          <a:noFill/>
          <a:ln>
            <a:noFill/>
          </a:ln>
        </p:spPr>
      </p:pic>
      <p:pic>
        <p:nvPicPr>
          <p:cNvPr id="137" name="Google Shape;137;p23"/>
          <p:cNvPicPr preferRelativeResize="0"/>
          <p:nvPr/>
        </p:nvPicPr>
        <p:blipFill>
          <a:blip r:embed="rId4">
            <a:alphaModFix/>
          </a:blip>
          <a:stretch>
            <a:fillRect/>
          </a:stretch>
        </p:blipFill>
        <p:spPr>
          <a:xfrm>
            <a:off x="5735841" y="3265449"/>
            <a:ext cx="2134207" cy="1717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