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Arial Black"/>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ArialBlack-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dc51bae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29dc51baec8_0_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aba6cdc1f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2aba6cdc1f7_0_5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ba6cdc1f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2aba6cdc1f7_0_6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ba6cdc1f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2aba6cdc1f7_0_7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aba6cdc1f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2aba6cdc1f7_0_89: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aba6cdc1f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2aba6cdc1f7_0_96: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aba6cdc1f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2aba6cdc1f7_0_10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ba6cdc1f7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2aba6cdc1f7_0_11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aba6cdc1f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2aba6cdc1f7_0_119: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aba6cdc1f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2aba6cdc1f7_0_13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aba6cdc1f7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2aba6cdc1f7_0_14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dc51baec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29dc51baec8_0_7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aba6cdc1f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2aba6cdc1f7_0_15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aba6cdc1f7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2aba6cdc1f7_0_16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aba6cdc1f7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2aba6cdc1f7_0_17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aba6cdc1f7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2aba6cdc1f7_0_179: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aba6cdc1f7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2aba6cdc1f7_0_18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aba6cdc1f7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2aba6cdc1f7_0_19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aba6cdc1f7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2aba6cdc1f7_0_21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aba6cdc1f7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2aba6cdc1f7_0_219: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aba6cdc1f7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2aba6cdc1f7_0_22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aba6cdc1f7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g2aba6cdc1f7_0_23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07a5158f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2a07a5158fa_0_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aba6cdc1f7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2aba6cdc1f7_0_249: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aba6cdc1f7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2aba6cdc1f7_0_259: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f77ae5a5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29f77ae5a5d_0_3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ba6cdc1f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2aba6cdc1f7_0_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ba6cdc1f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2aba6cdc1f7_0_16: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ba6cdc1f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2aba6cdc1f7_0_2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ba6cdc1f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2aba6cdc1f7_0_3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aba6cdc1f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2aba6cdc1f7_0_4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p:cSld name="OBJECT_1">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52" name="Google Shape;52;p13"/>
          <p:cNvPicPr preferRelativeResize="0"/>
          <p:nvPr/>
        </p:nvPicPr>
        <p:blipFill rotWithShape="1">
          <a:blip r:embed="rId3">
            <a:alphaModFix/>
          </a:blip>
          <a:srcRect b="0" l="0" r="0" t="0"/>
          <a:stretch/>
        </p:blipFill>
        <p:spPr>
          <a:xfrm>
            <a:off x="7688785" y="4684941"/>
            <a:ext cx="1268788" cy="320191"/>
          </a:xfrm>
          <a:prstGeom prst="rect">
            <a:avLst/>
          </a:prstGeom>
          <a:noFill/>
          <a:ln>
            <a:noFill/>
          </a:ln>
        </p:spPr>
      </p:pic>
      <p:sp>
        <p:nvSpPr>
          <p:cNvPr id="53" name="Google Shape;53;p13"/>
          <p:cNvSpPr txBox="1"/>
          <p:nvPr>
            <p:ph type="ctrTitle"/>
          </p:nvPr>
        </p:nvSpPr>
        <p:spPr>
          <a:xfrm>
            <a:off x="2186490" y="1946005"/>
            <a:ext cx="4771200" cy="9222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800">
                <a:solidFill>
                  <a:schemeClr val="lt1"/>
                </a:solidFill>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 name="Google Shape;54;p13"/>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800"/>
              <a:buNone/>
              <a:defRPr/>
            </a:lvl1pPr>
            <a:lvl2pPr lvl="1" rtl="0" algn="l">
              <a:spcBef>
                <a:spcPts val="1200"/>
              </a:spcBef>
              <a:spcAft>
                <a:spcPts val="0"/>
              </a:spcAft>
              <a:buSzPts val="1400"/>
              <a:buNone/>
              <a:defRPr/>
            </a:lvl2pPr>
            <a:lvl3pPr lvl="2" rtl="0" algn="l">
              <a:spcBef>
                <a:spcPts val="1200"/>
              </a:spcBef>
              <a:spcAft>
                <a:spcPts val="0"/>
              </a:spcAft>
              <a:buSzPts val="1400"/>
              <a:buNone/>
              <a:defRPr/>
            </a:lvl3pPr>
            <a:lvl4pPr lvl="3" rtl="0" algn="l">
              <a:spcBef>
                <a:spcPts val="1200"/>
              </a:spcBef>
              <a:spcAft>
                <a:spcPts val="0"/>
              </a:spcAft>
              <a:buSzPts val="1400"/>
              <a:buNone/>
              <a:defRPr/>
            </a:lvl4pPr>
            <a:lvl5pPr lvl="4" rtl="0" algn="l">
              <a:spcBef>
                <a:spcPts val="1200"/>
              </a:spcBef>
              <a:spcAft>
                <a:spcPts val="0"/>
              </a:spcAft>
              <a:buSzPts val="1400"/>
              <a:buNone/>
              <a:defRPr/>
            </a:lvl5pPr>
            <a:lvl6pPr lvl="5" rtl="0" algn="l">
              <a:spcBef>
                <a:spcPts val="1200"/>
              </a:spcBef>
              <a:spcAft>
                <a:spcPts val="0"/>
              </a:spcAft>
              <a:buSzPts val="1400"/>
              <a:buNone/>
              <a:defRPr/>
            </a:lvl6pPr>
            <a:lvl7pPr lvl="6" rtl="0" algn="l">
              <a:spcBef>
                <a:spcPts val="1200"/>
              </a:spcBef>
              <a:spcAft>
                <a:spcPts val="0"/>
              </a:spcAft>
              <a:buSzPts val="1400"/>
              <a:buNone/>
              <a:defRPr/>
            </a:lvl7pPr>
            <a:lvl8pPr lvl="7" rtl="0" algn="l">
              <a:spcBef>
                <a:spcPts val="1200"/>
              </a:spcBef>
              <a:spcAft>
                <a:spcPts val="0"/>
              </a:spcAft>
              <a:buSzPts val="1400"/>
              <a:buNone/>
              <a:defRPr/>
            </a:lvl8pPr>
            <a:lvl9pPr lvl="8" rtl="0" algn="l">
              <a:spcBef>
                <a:spcPts val="1200"/>
              </a:spcBef>
              <a:spcAft>
                <a:spcPts val="1200"/>
              </a:spcAft>
              <a:buSzPts val="1400"/>
              <a:buNone/>
              <a:defRPr/>
            </a:lvl9pPr>
          </a:lstStyle>
          <a:p/>
        </p:txBody>
      </p:sp>
      <p:sp>
        <p:nvSpPr>
          <p:cNvPr id="55" name="Google Shape;55;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6" name="Google Shape;56;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7" name="Google Shape;57;p13"/>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8" name="Shape 58"/>
        <p:cNvGrpSpPr/>
        <p:nvPr/>
      </p:nvGrpSpPr>
      <p:grpSpPr>
        <a:xfrm>
          <a:off x="0" y="0"/>
          <a:ext cx="0" cy="0"/>
          <a:chOff x="0" y="0"/>
          <a:chExt cx="0" cy="0"/>
        </a:xfrm>
      </p:grpSpPr>
      <p:sp>
        <p:nvSpPr>
          <p:cNvPr id="59" name="Google Shape;59;p14"/>
          <p:cNvSpPr txBox="1"/>
          <p:nvPr>
            <p:ph type="title"/>
          </p:nvPr>
        </p:nvSpPr>
        <p:spPr>
          <a:xfrm>
            <a:off x="683419" y="441873"/>
            <a:ext cx="6647100" cy="5907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800">
                <a:solidFill>
                  <a:schemeClr val="lt1"/>
                </a:solidFill>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4"/>
          <p:cNvSpPr txBox="1"/>
          <p:nvPr>
            <p:ph idx="1" type="body"/>
          </p:nvPr>
        </p:nvSpPr>
        <p:spPr>
          <a:xfrm>
            <a:off x="683419" y="1384516"/>
            <a:ext cx="7614600" cy="23766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700">
                <a:solidFill>
                  <a:srgbClr val="FFFF00"/>
                </a:solidFill>
                <a:latin typeface="Lucida Sans"/>
                <a:ea typeface="Lucida Sans"/>
                <a:cs typeface="Lucida Sans"/>
                <a:sym typeface="Lucida Sans"/>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61" name="Google Shape;61;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2" name="Google Shape;62;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3" name="Google Shape;63;p14"/>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2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ctrTitle"/>
          </p:nvPr>
        </p:nvSpPr>
        <p:spPr>
          <a:xfrm>
            <a:off x="431325" y="931444"/>
            <a:ext cx="8281500" cy="917700"/>
          </a:xfrm>
          <a:prstGeom prst="rect">
            <a:avLst/>
          </a:prstGeom>
          <a:noFill/>
          <a:ln>
            <a:noFill/>
          </a:ln>
        </p:spPr>
        <p:txBody>
          <a:bodyPr anchorCtr="0" anchor="t" bIns="0" lIns="0" spcFirstLastPara="1" rIns="0" wrap="square" tIns="9525">
            <a:spAutoFit/>
          </a:bodyPr>
          <a:lstStyle/>
          <a:p>
            <a:pPr indent="0" lvl="0" marL="12700" rtl="0" algn="ctr">
              <a:lnSpc>
                <a:spcPct val="100000"/>
              </a:lnSpc>
              <a:spcBef>
                <a:spcPts val="0"/>
              </a:spcBef>
              <a:spcAft>
                <a:spcPts val="0"/>
              </a:spcAft>
              <a:buNone/>
            </a:pPr>
            <a:r>
              <a:rPr lang="en" sz="5900"/>
              <a:t>Intro to 3D </a:t>
            </a:r>
            <a:r>
              <a:rPr lang="en" sz="5900"/>
              <a:t>Scenes</a:t>
            </a:r>
            <a:endParaRPr sz="5900"/>
          </a:p>
        </p:txBody>
      </p:sp>
      <p:sp>
        <p:nvSpPr>
          <p:cNvPr id="69" name="Google Shape;69;p15"/>
          <p:cNvSpPr txBox="1"/>
          <p:nvPr/>
        </p:nvSpPr>
        <p:spPr>
          <a:xfrm>
            <a:off x="3744130" y="3109917"/>
            <a:ext cx="1653000" cy="2559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1600">
                <a:solidFill>
                  <a:srgbClr val="FFFFFF"/>
                </a:solidFill>
                <a:latin typeface="Lucida Sans"/>
                <a:ea typeface="Lucida Sans"/>
                <a:cs typeface="Lucida Sans"/>
                <a:sym typeface="Lucida Sans"/>
              </a:rPr>
              <a:t>Mack 2023</a:t>
            </a:r>
            <a:endParaRPr sz="1600">
              <a:latin typeface="Lucida Sans"/>
              <a:ea typeface="Lucida Sans"/>
              <a:cs typeface="Lucida Sans"/>
              <a:sym typeface="Lucida Sans"/>
            </a:endParaRPr>
          </a:p>
        </p:txBody>
      </p:sp>
      <p:sp>
        <p:nvSpPr>
          <p:cNvPr id="70" name="Google Shape;70;p1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3D Objects</a:t>
            </a:r>
            <a:endParaRPr sz="3600"/>
          </a:p>
        </p:txBody>
      </p:sp>
      <p:sp>
        <p:nvSpPr>
          <p:cNvPr id="140" name="Google Shape;140;p24"/>
          <p:cNvSpPr txBox="1"/>
          <p:nvPr/>
        </p:nvSpPr>
        <p:spPr>
          <a:xfrm>
            <a:off x="410225" y="1171825"/>
            <a:ext cx="5370300" cy="1671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When using the move tool, you will notice there is an extra axis, the Z axis. This is for the depth of an object, which is something that doesn’t exist in 2D. This value can also be edited from a node’s transform property.</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141" name="Google Shape;141;p24"/>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42" name="Google Shape;142;p24"/>
          <p:cNvPicPr preferRelativeResize="0"/>
          <p:nvPr/>
        </p:nvPicPr>
        <p:blipFill>
          <a:blip r:embed="rId3">
            <a:alphaModFix/>
          </a:blip>
          <a:stretch>
            <a:fillRect/>
          </a:stretch>
        </p:blipFill>
        <p:spPr>
          <a:xfrm>
            <a:off x="5972400" y="115714"/>
            <a:ext cx="2948493" cy="4912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3D Objects</a:t>
            </a:r>
            <a:endParaRPr sz="3600"/>
          </a:p>
        </p:txBody>
      </p:sp>
      <p:sp>
        <p:nvSpPr>
          <p:cNvPr id="148" name="Google Shape;148;p25"/>
          <p:cNvSpPr txBox="1"/>
          <p:nvPr/>
        </p:nvSpPr>
        <p:spPr>
          <a:xfrm>
            <a:off x="410225" y="1171825"/>
            <a:ext cx="4623300" cy="13950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In addition to using the arrows to move. You will also notice that in 3D, you have three boxes to fill in for the position property. These can be used to move along multiple axes at the same time.</a:t>
            </a:r>
            <a:endParaRPr sz="1800">
              <a:solidFill>
                <a:srgbClr val="FFFFFF"/>
              </a:solidFill>
              <a:latin typeface="Lucida Sans"/>
              <a:ea typeface="Lucida Sans"/>
              <a:cs typeface="Lucida Sans"/>
              <a:sym typeface="Lucida Sans"/>
            </a:endParaRPr>
          </a:p>
        </p:txBody>
      </p:sp>
      <p:sp>
        <p:nvSpPr>
          <p:cNvPr id="149" name="Google Shape;149;p2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50" name="Google Shape;150;p25"/>
          <p:cNvPicPr preferRelativeResize="0"/>
          <p:nvPr/>
        </p:nvPicPr>
        <p:blipFill>
          <a:blip r:embed="rId3">
            <a:alphaModFix/>
          </a:blip>
          <a:stretch>
            <a:fillRect/>
          </a:stretch>
        </p:blipFill>
        <p:spPr>
          <a:xfrm>
            <a:off x="5280175" y="1097519"/>
            <a:ext cx="3058675" cy="29484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Units of Measurement</a:t>
            </a:r>
            <a:endParaRPr sz="3600"/>
          </a:p>
        </p:txBody>
      </p:sp>
      <p:sp>
        <p:nvSpPr>
          <p:cNvPr id="156" name="Google Shape;156;p26"/>
          <p:cNvSpPr txBox="1"/>
          <p:nvPr/>
        </p:nvSpPr>
        <p:spPr>
          <a:xfrm>
            <a:off x="410225" y="1171825"/>
            <a:ext cx="83013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Another difference in 3D is the units of measurement. In 2D, distances are measured in pixels, whereas in 3D, distances are measured in meters. You will notice this inside the transform values as well, where the units are labeled.</a:t>
            </a:r>
            <a:endParaRPr sz="1800">
              <a:solidFill>
                <a:srgbClr val="FFFFFF"/>
              </a:solidFill>
              <a:latin typeface="Lucida Sans"/>
              <a:ea typeface="Lucida Sans"/>
              <a:cs typeface="Lucida Sans"/>
              <a:sym typeface="Lucida Sans"/>
            </a:endParaRPr>
          </a:p>
        </p:txBody>
      </p:sp>
      <p:sp>
        <p:nvSpPr>
          <p:cNvPr id="157" name="Google Shape;157;p26"/>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58" name="Google Shape;158;p26"/>
          <p:cNvPicPr preferRelativeResize="0"/>
          <p:nvPr/>
        </p:nvPicPr>
        <p:blipFill>
          <a:blip r:embed="rId3">
            <a:alphaModFix/>
          </a:blip>
          <a:stretch>
            <a:fillRect/>
          </a:stretch>
        </p:blipFill>
        <p:spPr>
          <a:xfrm>
            <a:off x="2610850" y="2604850"/>
            <a:ext cx="3900050" cy="1717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Units of Measurement</a:t>
            </a:r>
            <a:endParaRPr sz="3600"/>
          </a:p>
        </p:txBody>
      </p:sp>
      <p:sp>
        <p:nvSpPr>
          <p:cNvPr id="164" name="Google Shape;164;p27"/>
          <p:cNvSpPr txBox="1"/>
          <p:nvPr/>
        </p:nvSpPr>
        <p:spPr>
          <a:xfrm>
            <a:off x="410225" y="1171825"/>
            <a:ext cx="83013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Another difference in 3D is the units of measurement. In 2D, distances are measured in pixels, whereas in 3D, distances are measured in meters. You will notice this inside the transform values as well, where the units are labeled.</a:t>
            </a:r>
            <a:endParaRPr sz="1800">
              <a:solidFill>
                <a:srgbClr val="FFFFFF"/>
              </a:solidFill>
              <a:latin typeface="Lucida Sans"/>
              <a:ea typeface="Lucida Sans"/>
              <a:cs typeface="Lucida Sans"/>
              <a:sym typeface="Lucida Sans"/>
            </a:endParaRPr>
          </a:p>
        </p:txBody>
      </p:sp>
      <p:sp>
        <p:nvSpPr>
          <p:cNvPr id="165" name="Google Shape;165;p2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66" name="Google Shape;166;p27"/>
          <p:cNvPicPr preferRelativeResize="0"/>
          <p:nvPr/>
        </p:nvPicPr>
        <p:blipFill>
          <a:blip r:embed="rId3">
            <a:alphaModFix/>
          </a:blip>
          <a:stretch>
            <a:fillRect/>
          </a:stretch>
        </p:blipFill>
        <p:spPr>
          <a:xfrm>
            <a:off x="2610850" y="2604850"/>
            <a:ext cx="3900050" cy="1717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Materials</a:t>
            </a:r>
            <a:endParaRPr sz="3600"/>
          </a:p>
        </p:txBody>
      </p:sp>
      <p:sp>
        <p:nvSpPr>
          <p:cNvPr id="172" name="Google Shape;172;p28"/>
          <p:cNvSpPr txBox="1"/>
          <p:nvPr/>
        </p:nvSpPr>
        <p:spPr>
          <a:xfrm>
            <a:off x="410225" y="1171824"/>
            <a:ext cx="8320800" cy="13950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Materials are an important part of 3D rendering, as they tell the computer how to render an object to the screen. In fact, to display our snowman in grey, the MeshInstance nodes already have a default material assigned to them, this allows the meshes to be drawn on the screen, cast shadows, and interact with the lighting of the game.</a:t>
            </a:r>
            <a:endParaRPr sz="1800">
              <a:solidFill>
                <a:srgbClr val="FFFFFF"/>
              </a:solidFill>
              <a:latin typeface="Lucida Sans"/>
              <a:ea typeface="Lucida Sans"/>
              <a:cs typeface="Lucida Sans"/>
              <a:sym typeface="Lucida Sans"/>
            </a:endParaRPr>
          </a:p>
        </p:txBody>
      </p:sp>
      <p:sp>
        <p:nvSpPr>
          <p:cNvPr id="173" name="Google Shape;173;p2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a Material</a:t>
            </a:r>
            <a:endParaRPr sz="3600"/>
          </a:p>
        </p:txBody>
      </p:sp>
      <p:sp>
        <p:nvSpPr>
          <p:cNvPr id="179" name="Google Shape;179;p29"/>
          <p:cNvSpPr txBox="1"/>
          <p:nvPr/>
        </p:nvSpPr>
        <p:spPr>
          <a:xfrm>
            <a:off x="410225" y="1171824"/>
            <a:ext cx="8320800" cy="13950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In Godot, materials are stored as resources and can be modified to change the look of an object.</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Before creating a material, we first want to create a folder in the file system called </a:t>
            </a:r>
            <a:r>
              <a:rPr b="1" lang="en" sz="1800">
                <a:solidFill>
                  <a:srgbClr val="FFFFFF"/>
                </a:solidFill>
                <a:latin typeface="Lucida Sans"/>
                <a:ea typeface="Lucida Sans"/>
                <a:cs typeface="Lucida Sans"/>
                <a:sym typeface="Lucida Sans"/>
              </a:rPr>
              <a:t>Materials</a:t>
            </a:r>
            <a:r>
              <a:rPr lang="en" sz="1800">
                <a:solidFill>
                  <a:srgbClr val="FFFFFF"/>
                </a:solidFill>
                <a:latin typeface="Lucida Sans"/>
                <a:ea typeface="Lucida Sans"/>
                <a:cs typeface="Lucida Sans"/>
                <a:sym typeface="Lucida Sans"/>
              </a:rPr>
              <a:t>.</a:t>
            </a:r>
            <a:endParaRPr sz="1800">
              <a:solidFill>
                <a:srgbClr val="FFFFFF"/>
              </a:solidFill>
              <a:latin typeface="Lucida Sans"/>
              <a:ea typeface="Lucida Sans"/>
              <a:cs typeface="Lucida Sans"/>
              <a:sym typeface="Lucida Sans"/>
            </a:endParaRPr>
          </a:p>
        </p:txBody>
      </p:sp>
      <p:sp>
        <p:nvSpPr>
          <p:cNvPr id="180" name="Google Shape;180;p2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81" name="Google Shape;181;p29"/>
          <p:cNvPicPr preferRelativeResize="0"/>
          <p:nvPr/>
        </p:nvPicPr>
        <p:blipFill>
          <a:blip r:embed="rId3">
            <a:alphaModFix/>
          </a:blip>
          <a:stretch>
            <a:fillRect/>
          </a:stretch>
        </p:blipFill>
        <p:spPr>
          <a:xfrm>
            <a:off x="2290763" y="2640574"/>
            <a:ext cx="4562475" cy="1876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a Material</a:t>
            </a:r>
            <a:endParaRPr sz="3600"/>
          </a:p>
        </p:txBody>
      </p:sp>
      <p:sp>
        <p:nvSpPr>
          <p:cNvPr id="187" name="Google Shape;187;p30"/>
          <p:cNvSpPr txBox="1"/>
          <p:nvPr/>
        </p:nvSpPr>
        <p:spPr>
          <a:xfrm>
            <a:off x="410225" y="1171824"/>
            <a:ext cx="83208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Then </a:t>
            </a:r>
            <a:r>
              <a:rPr b="1" lang="en" sz="1800">
                <a:solidFill>
                  <a:srgbClr val="FFFFFF"/>
                </a:solidFill>
                <a:latin typeface="Lucida Sans"/>
                <a:ea typeface="Lucida Sans"/>
                <a:cs typeface="Lucida Sans"/>
                <a:sym typeface="Lucida Sans"/>
              </a:rPr>
              <a:t>right-click</a:t>
            </a:r>
            <a:r>
              <a:rPr lang="en" sz="1800">
                <a:solidFill>
                  <a:srgbClr val="FFFFFF"/>
                </a:solidFill>
                <a:latin typeface="Lucida Sans"/>
                <a:ea typeface="Lucida Sans"/>
                <a:cs typeface="Lucida Sans"/>
                <a:sym typeface="Lucida Sans"/>
              </a:rPr>
              <a:t> and select </a:t>
            </a:r>
            <a:r>
              <a:rPr b="1" lang="en" sz="1800">
                <a:solidFill>
                  <a:srgbClr val="FFFFFF"/>
                </a:solidFill>
                <a:latin typeface="Lucida Sans"/>
                <a:ea typeface="Lucida Sans"/>
                <a:cs typeface="Lucida Sans"/>
                <a:sym typeface="Lucida Sans"/>
              </a:rPr>
              <a:t>New </a:t>
            </a:r>
            <a:r>
              <a:rPr lang="en" sz="1800">
                <a:solidFill>
                  <a:srgbClr val="FFFFFF"/>
                </a:solidFill>
                <a:latin typeface="Lucida Sans"/>
                <a:ea typeface="Lucida Sans"/>
                <a:cs typeface="Lucida Sans"/>
                <a:sym typeface="Lucida Sans"/>
              </a:rPr>
              <a:t>and then </a:t>
            </a:r>
            <a:r>
              <a:rPr b="1" lang="en" sz="1800">
                <a:solidFill>
                  <a:srgbClr val="FFFFFF"/>
                </a:solidFill>
                <a:latin typeface="Lucida Sans"/>
                <a:ea typeface="Lucida Sans"/>
                <a:cs typeface="Lucida Sans"/>
                <a:sym typeface="Lucida Sans"/>
              </a:rPr>
              <a:t>Resource</a:t>
            </a:r>
            <a:r>
              <a:rPr lang="en" sz="1800">
                <a:solidFill>
                  <a:srgbClr val="FFFFFF"/>
                </a:solidFill>
                <a:latin typeface="Lucida Sans"/>
                <a:ea typeface="Lucida Sans"/>
                <a:cs typeface="Lucida Sans"/>
                <a:sym typeface="Lucida Sans"/>
              </a:rPr>
              <a:t>, and search for </a:t>
            </a:r>
            <a:r>
              <a:rPr i="1" lang="en" sz="1800">
                <a:solidFill>
                  <a:srgbClr val="FFFFFF"/>
                </a:solidFill>
                <a:latin typeface="Lucida Sans"/>
                <a:ea typeface="Lucida Sans"/>
                <a:cs typeface="Lucida Sans"/>
                <a:sym typeface="Lucida Sans"/>
              </a:rPr>
              <a:t>material</a:t>
            </a:r>
            <a:r>
              <a:rPr lang="en" sz="1800">
                <a:solidFill>
                  <a:srgbClr val="FFFFFF"/>
                </a:solidFill>
                <a:latin typeface="Lucida Sans"/>
                <a:ea typeface="Lucida Sans"/>
                <a:cs typeface="Lucida Sans"/>
                <a:sym typeface="Lucida Sans"/>
              </a:rPr>
              <a:t>. We can then select </a:t>
            </a:r>
            <a:r>
              <a:rPr b="1" lang="en" sz="1800">
                <a:solidFill>
                  <a:srgbClr val="FFFFFF"/>
                </a:solidFill>
                <a:latin typeface="Lucida Sans"/>
                <a:ea typeface="Lucida Sans"/>
                <a:cs typeface="Lucida Sans"/>
                <a:sym typeface="Lucida Sans"/>
              </a:rPr>
              <a:t>StandardMaterial3D</a:t>
            </a:r>
            <a:r>
              <a:rPr lang="en" sz="1800">
                <a:solidFill>
                  <a:srgbClr val="FFFFFF"/>
                </a:solidFill>
                <a:latin typeface="Lucida Sans"/>
                <a:ea typeface="Lucida Sans"/>
                <a:cs typeface="Lucida Sans"/>
                <a:sym typeface="Lucida Sans"/>
              </a:rPr>
              <a:t> and give it a name, we will call ours </a:t>
            </a:r>
            <a:r>
              <a:rPr i="1" lang="en" sz="1800">
                <a:solidFill>
                  <a:srgbClr val="FFFFFF"/>
                </a:solidFill>
                <a:latin typeface="Lucida Sans"/>
                <a:ea typeface="Lucida Sans"/>
                <a:cs typeface="Lucida Sans"/>
                <a:sym typeface="Lucida Sans"/>
              </a:rPr>
              <a:t>TestMaterial.tres</a:t>
            </a:r>
            <a:r>
              <a:rPr lang="en" sz="1800">
                <a:solidFill>
                  <a:srgbClr val="FFFFFF"/>
                </a:solidFill>
                <a:latin typeface="Lucida Sans"/>
                <a:ea typeface="Lucida Sans"/>
                <a:cs typeface="Lucida Sans"/>
                <a:sym typeface="Lucida Sans"/>
              </a:rPr>
              <a:t>.</a:t>
            </a:r>
            <a:endParaRPr sz="1800">
              <a:solidFill>
                <a:srgbClr val="FFFFFF"/>
              </a:solidFill>
              <a:latin typeface="Lucida Sans"/>
              <a:ea typeface="Lucida Sans"/>
              <a:cs typeface="Lucida Sans"/>
              <a:sym typeface="Lucida Sans"/>
            </a:endParaRPr>
          </a:p>
        </p:txBody>
      </p:sp>
      <p:sp>
        <p:nvSpPr>
          <p:cNvPr id="188" name="Google Shape;188;p30"/>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89" name="Google Shape;189;p30"/>
          <p:cNvPicPr preferRelativeResize="0"/>
          <p:nvPr/>
        </p:nvPicPr>
        <p:blipFill>
          <a:blip r:embed="rId3">
            <a:alphaModFix/>
          </a:blip>
          <a:stretch>
            <a:fillRect/>
          </a:stretch>
        </p:blipFill>
        <p:spPr>
          <a:xfrm>
            <a:off x="152400" y="2165124"/>
            <a:ext cx="4512296" cy="2825976"/>
          </a:xfrm>
          <a:prstGeom prst="rect">
            <a:avLst/>
          </a:prstGeom>
          <a:noFill/>
          <a:ln>
            <a:noFill/>
          </a:ln>
        </p:spPr>
      </p:pic>
      <p:pic>
        <p:nvPicPr>
          <p:cNvPr id="190" name="Google Shape;190;p30"/>
          <p:cNvPicPr preferRelativeResize="0"/>
          <p:nvPr/>
        </p:nvPicPr>
        <p:blipFill>
          <a:blip r:embed="rId4">
            <a:alphaModFix/>
          </a:blip>
          <a:stretch>
            <a:fillRect/>
          </a:stretch>
        </p:blipFill>
        <p:spPr>
          <a:xfrm>
            <a:off x="4817096" y="2165124"/>
            <a:ext cx="4004497" cy="22518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a Material</a:t>
            </a:r>
            <a:endParaRPr sz="3600"/>
          </a:p>
        </p:txBody>
      </p:sp>
      <p:sp>
        <p:nvSpPr>
          <p:cNvPr id="196" name="Google Shape;196;p31"/>
          <p:cNvSpPr txBox="1"/>
          <p:nvPr/>
        </p:nvSpPr>
        <p:spPr>
          <a:xfrm>
            <a:off x="410225" y="1171825"/>
            <a:ext cx="5220900" cy="56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This will create our </a:t>
            </a:r>
            <a:r>
              <a:rPr i="1" lang="en" sz="1800">
                <a:solidFill>
                  <a:srgbClr val="FFFFFF"/>
                </a:solidFill>
                <a:latin typeface="Lucida Sans"/>
                <a:ea typeface="Lucida Sans"/>
                <a:cs typeface="Lucida Sans"/>
                <a:sym typeface="Lucida Sans"/>
              </a:rPr>
              <a:t>TestMaterial.tres</a:t>
            </a:r>
            <a:r>
              <a:rPr lang="en" sz="1800">
                <a:solidFill>
                  <a:srgbClr val="FFFFFF"/>
                </a:solidFill>
                <a:latin typeface="Lucida Sans"/>
                <a:ea typeface="Lucida Sans"/>
                <a:cs typeface="Lucida Sans"/>
                <a:sym typeface="Lucida Sans"/>
              </a:rPr>
              <a:t> file in the materials folder.</a:t>
            </a:r>
            <a:endParaRPr sz="1800">
              <a:solidFill>
                <a:srgbClr val="FFFFFF"/>
              </a:solidFill>
              <a:latin typeface="Lucida Sans"/>
              <a:ea typeface="Lucida Sans"/>
              <a:cs typeface="Lucida Sans"/>
              <a:sym typeface="Lucida Sans"/>
            </a:endParaRPr>
          </a:p>
        </p:txBody>
      </p:sp>
      <p:sp>
        <p:nvSpPr>
          <p:cNvPr id="197" name="Google Shape;197;p31"/>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98" name="Google Shape;198;p31"/>
          <p:cNvPicPr preferRelativeResize="0"/>
          <p:nvPr/>
        </p:nvPicPr>
        <p:blipFill>
          <a:blip r:embed="rId3">
            <a:alphaModFix/>
          </a:blip>
          <a:stretch>
            <a:fillRect/>
          </a:stretch>
        </p:blipFill>
        <p:spPr>
          <a:xfrm>
            <a:off x="5752025" y="250425"/>
            <a:ext cx="3048525" cy="4709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Modifying a Material</a:t>
            </a:r>
            <a:endParaRPr sz="3600"/>
          </a:p>
        </p:txBody>
      </p:sp>
      <p:sp>
        <p:nvSpPr>
          <p:cNvPr id="204" name="Google Shape;204;p32"/>
          <p:cNvSpPr txBox="1"/>
          <p:nvPr/>
        </p:nvSpPr>
        <p:spPr>
          <a:xfrm>
            <a:off x="410225" y="1171825"/>
            <a:ext cx="5645700" cy="27804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Once the material is created, it can be modified in the Inspector window.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There are a variety of properties that can be changed, such as the texture, roughness, shininess, color, and transparency.</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To change the color of the material, we will open the </a:t>
            </a:r>
            <a:r>
              <a:rPr b="1" lang="en" sz="1800">
                <a:solidFill>
                  <a:srgbClr val="FFFFFF"/>
                </a:solidFill>
                <a:latin typeface="Lucida Sans"/>
                <a:ea typeface="Lucida Sans"/>
                <a:cs typeface="Lucida Sans"/>
                <a:sym typeface="Lucida Sans"/>
              </a:rPr>
              <a:t>Albedo </a:t>
            </a:r>
            <a:r>
              <a:rPr lang="en" sz="1800">
                <a:solidFill>
                  <a:srgbClr val="FFFFFF"/>
                </a:solidFill>
                <a:latin typeface="Lucida Sans"/>
                <a:ea typeface="Lucida Sans"/>
                <a:cs typeface="Lucida Sans"/>
                <a:sym typeface="Lucida Sans"/>
              </a:rPr>
              <a:t>dropdown and change the color property to a color you like.</a:t>
            </a:r>
            <a:endParaRPr sz="1800">
              <a:solidFill>
                <a:srgbClr val="FFFFFF"/>
              </a:solidFill>
              <a:latin typeface="Lucida Sans"/>
              <a:ea typeface="Lucida Sans"/>
              <a:cs typeface="Lucida Sans"/>
              <a:sym typeface="Lucida Sans"/>
            </a:endParaRPr>
          </a:p>
        </p:txBody>
      </p:sp>
      <p:sp>
        <p:nvSpPr>
          <p:cNvPr id="205" name="Google Shape;205;p32"/>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06" name="Google Shape;206;p32"/>
          <p:cNvPicPr preferRelativeResize="0"/>
          <p:nvPr/>
        </p:nvPicPr>
        <p:blipFill>
          <a:blip r:embed="rId3">
            <a:alphaModFix/>
          </a:blip>
          <a:stretch>
            <a:fillRect/>
          </a:stretch>
        </p:blipFill>
        <p:spPr>
          <a:xfrm>
            <a:off x="6365400" y="68739"/>
            <a:ext cx="2557553" cy="50060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Modifying a Material</a:t>
            </a:r>
            <a:endParaRPr sz="3600"/>
          </a:p>
        </p:txBody>
      </p:sp>
      <p:sp>
        <p:nvSpPr>
          <p:cNvPr id="212" name="Google Shape;212;p33"/>
          <p:cNvSpPr txBox="1"/>
          <p:nvPr/>
        </p:nvSpPr>
        <p:spPr>
          <a:xfrm>
            <a:off x="410225" y="1171825"/>
            <a:ext cx="3655800" cy="1671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You can also change the roughness and metallic values to give the material a more reflective or matte look, you will see this change represented in the sphere preview at the top.</a:t>
            </a:r>
            <a:endParaRPr sz="1800">
              <a:solidFill>
                <a:srgbClr val="FFFFFF"/>
              </a:solidFill>
              <a:latin typeface="Lucida Sans"/>
              <a:ea typeface="Lucida Sans"/>
              <a:cs typeface="Lucida Sans"/>
              <a:sym typeface="Lucida Sans"/>
            </a:endParaRPr>
          </a:p>
        </p:txBody>
      </p:sp>
      <p:sp>
        <p:nvSpPr>
          <p:cNvPr id="213" name="Google Shape;213;p33"/>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14" name="Google Shape;214;p33"/>
          <p:cNvPicPr preferRelativeResize="0"/>
          <p:nvPr/>
        </p:nvPicPr>
        <p:blipFill>
          <a:blip r:embed="rId3">
            <a:alphaModFix/>
          </a:blip>
          <a:stretch>
            <a:fillRect/>
          </a:stretch>
        </p:blipFill>
        <p:spPr>
          <a:xfrm>
            <a:off x="4218425" y="876794"/>
            <a:ext cx="3218594" cy="37832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p:nvPr/>
        </p:nvSpPr>
        <p:spPr>
          <a:xfrm>
            <a:off x="7594700" y="4679425"/>
            <a:ext cx="1462800" cy="4641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
        <p:nvSpPr>
          <p:cNvPr id="76" name="Google Shape;76;p16"/>
          <p:cNvSpPr txBox="1"/>
          <p:nvPr>
            <p:ph type="ctrTitle"/>
          </p:nvPr>
        </p:nvSpPr>
        <p:spPr>
          <a:xfrm>
            <a:off x="429875" y="160694"/>
            <a:ext cx="8281500" cy="917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5900"/>
              <a:t>Learning Objectives</a:t>
            </a:r>
            <a:endParaRPr sz="5900"/>
          </a:p>
        </p:txBody>
      </p:sp>
      <p:sp>
        <p:nvSpPr>
          <p:cNvPr id="77" name="Google Shape;77;p16"/>
          <p:cNvSpPr txBox="1"/>
          <p:nvPr/>
        </p:nvSpPr>
        <p:spPr>
          <a:xfrm>
            <a:off x="431250" y="1440175"/>
            <a:ext cx="8281500" cy="17337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Understand the basics of creating and manipulating 3D scenes in Godot</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Learn how to navigate and manipulate a 3D scene in the Godot editor</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Create a simple 3D scene with objects and apply basic materials</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Apply lighting and camera settings to enhance the 3D scene</a:t>
            </a:r>
            <a:endParaRPr sz="1600">
              <a:solidFill>
                <a:srgbClr val="FFFFFF"/>
              </a:solidFill>
              <a:latin typeface="Lucida Sans"/>
              <a:ea typeface="Lucida Sans"/>
              <a:cs typeface="Lucida Sans"/>
              <a:sym typeface="Lucida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Applying a Material</a:t>
            </a:r>
            <a:endParaRPr sz="3600"/>
          </a:p>
        </p:txBody>
      </p:sp>
      <p:sp>
        <p:nvSpPr>
          <p:cNvPr id="220" name="Google Shape;220;p34"/>
          <p:cNvSpPr txBox="1"/>
          <p:nvPr/>
        </p:nvSpPr>
        <p:spPr>
          <a:xfrm>
            <a:off x="410225" y="1171825"/>
            <a:ext cx="36558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To apply the material to a mesh, simply click and drag the material onto the mesh.</a:t>
            </a:r>
            <a:endParaRPr sz="1800">
              <a:solidFill>
                <a:srgbClr val="FFFFFF"/>
              </a:solidFill>
              <a:latin typeface="Lucida Sans"/>
              <a:ea typeface="Lucida Sans"/>
              <a:cs typeface="Lucida Sans"/>
              <a:sym typeface="Lucida Sans"/>
            </a:endParaRPr>
          </a:p>
        </p:txBody>
      </p:sp>
      <p:sp>
        <p:nvSpPr>
          <p:cNvPr id="221" name="Google Shape;221;p34"/>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22" name="Google Shape;222;p34"/>
          <p:cNvPicPr preferRelativeResize="0"/>
          <p:nvPr/>
        </p:nvPicPr>
        <p:blipFill>
          <a:blip r:embed="rId3">
            <a:alphaModFix/>
          </a:blip>
          <a:stretch>
            <a:fillRect/>
          </a:stretch>
        </p:blipFill>
        <p:spPr>
          <a:xfrm>
            <a:off x="4218425" y="876794"/>
            <a:ext cx="3218594" cy="383813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Applying a Material</a:t>
            </a:r>
            <a:endParaRPr sz="3600"/>
          </a:p>
        </p:txBody>
      </p:sp>
      <p:sp>
        <p:nvSpPr>
          <p:cNvPr id="228" name="Google Shape;228;p35"/>
          <p:cNvSpPr txBox="1"/>
          <p:nvPr/>
        </p:nvSpPr>
        <p:spPr>
          <a:xfrm>
            <a:off x="410225" y="1171825"/>
            <a:ext cx="36558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You can then drag this material onto any MeshInstance3D node to change its material to the new one.</a:t>
            </a:r>
            <a:endParaRPr sz="1800">
              <a:solidFill>
                <a:srgbClr val="FFFFFF"/>
              </a:solidFill>
              <a:latin typeface="Lucida Sans"/>
              <a:ea typeface="Lucida Sans"/>
              <a:cs typeface="Lucida Sans"/>
              <a:sym typeface="Lucida Sans"/>
            </a:endParaRPr>
          </a:p>
        </p:txBody>
      </p:sp>
      <p:sp>
        <p:nvSpPr>
          <p:cNvPr id="229" name="Google Shape;229;p3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30" name="Google Shape;230;p35"/>
          <p:cNvPicPr preferRelativeResize="0"/>
          <p:nvPr/>
        </p:nvPicPr>
        <p:blipFill>
          <a:blip r:embed="rId3">
            <a:alphaModFix/>
          </a:blip>
          <a:stretch>
            <a:fillRect/>
          </a:stretch>
        </p:blipFill>
        <p:spPr>
          <a:xfrm>
            <a:off x="4218425" y="876794"/>
            <a:ext cx="3218594" cy="389264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Lights</a:t>
            </a:r>
            <a:endParaRPr sz="3600"/>
          </a:p>
        </p:txBody>
      </p:sp>
      <p:sp>
        <p:nvSpPr>
          <p:cNvPr id="236" name="Google Shape;236;p36"/>
          <p:cNvSpPr txBox="1"/>
          <p:nvPr/>
        </p:nvSpPr>
        <p:spPr>
          <a:xfrm>
            <a:off x="410225" y="1171825"/>
            <a:ext cx="8382600" cy="19491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Lighting is an important part of creating a 3D game, it sets the mood and theme of the game and can be used to create interesting effects. In this article, we will look at the different types of lighting nodes available in Godot Engine, and how to use them.</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To begin with, we need a </a:t>
            </a:r>
            <a:r>
              <a:rPr i="1" lang="en" sz="1800">
                <a:solidFill>
                  <a:srgbClr val="FFFFFF"/>
                </a:solidFill>
                <a:latin typeface="Lucida Sans"/>
                <a:ea typeface="Lucida Sans"/>
                <a:cs typeface="Lucida Sans"/>
                <a:sym typeface="Lucida Sans"/>
              </a:rPr>
              <a:t>MeshInstance3D</a:t>
            </a:r>
            <a:r>
              <a:rPr lang="en" sz="1800">
                <a:solidFill>
                  <a:srgbClr val="FFFFFF"/>
                </a:solidFill>
                <a:latin typeface="Lucida Sans"/>
                <a:ea typeface="Lucida Sans"/>
                <a:cs typeface="Lucida Sans"/>
                <a:sym typeface="Lucida Sans"/>
              </a:rPr>
              <a:t> node to show the effects of the light, which for our case we will add a </a:t>
            </a:r>
            <a:r>
              <a:rPr i="1" lang="en" sz="1800">
                <a:solidFill>
                  <a:srgbClr val="FFFFFF"/>
                </a:solidFill>
                <a:latin typeface="Lucida Sans"/>
                <a:ea typeface="Lucida Sans"/>
                <a:cs typeface="Lucida Sans"/>
                <a:sym typeface="Lucida Sans"/>
              </a:rPr>
              <a:t>Mesh </a:t>
            </a:r>
            <a:r>
              <a:rPr lang="en" sz="1800">
                <a:solidFill>
                  <a:srgbClr val="FFFFFF"/>
                </a:solidFill>
                <a:latin typeface="Lucida Sans"/>
                <a:ea typeface="Lucida Sans"/>
                <a:cs typeface="Lucida Sans"/>
                <a:sym typeface="Lucida Sans"/>
              </a:rPr>
              <a:t>property of </a:t>
            </a:r>
            <a:r>
              <a:rPr i="1" lang="en" sz="1800">
                <a:solidFill>
                  <a:srgbClr val="FFFFFF"/>
                </a:solidFill>
                <a:latin typeface="Lucida Sans"/>
                <a:ea typeface="Lucida Sans"/>
                <a:cs typeface="Lucida Sans"/>
                <a:sym typeface="Lucida Sans"/>
              </a:rPr>
              <a:t>SphereMesh</a:t>
            </a:r>
            <a:r>
              <a:rPr lang="en" sz="1800">
                <a:solidFill>
                  <a:srgbClr val="FFFFFF"/>
                </a:solidFill>
                <a:latin typeface="Lucida Sans"/>
                <a:ea typeface="Lucida Sans"/>
                <a:cs typeface="Lucida Sans"/>
                <a:sym typeface="Lucida Sans"/>
              </a:rPr>
              <a:t>.</a:t>
            </a:r>
            <a:endParaRPr sz="1800">
              <a:solidFill>
                <a:srgbClr val="FFFFFF"/>
              </a:solidFill>
              <a:latin typeface="Lucida Sans"/>
              <a:ea typeface="Lucida Sans"/>
              <a:cs typeface="Lucida Sans"/>
              <a:sym typeface="Lucida Sans"/>
            </a:endParaRPr>
          </a:p>
        </p:txBody>
      </p:sp>
      <p:sp>
        <p:nvSpPr>
          <p:cNvPr id="237" name="Google Shape;237;p36"/>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38" name="Google Shape;238;p36"/>
          <p:cNvPicPr preferRelativeResize="0"/>
          <p:nvPr/>
        </p:nvPicPr>
        <p:blipFill>
          <a:blip r:embed="rId3">
            <a:alphaModFix/>
          </a:blip>
          <a:stretch>
            <a:fillRect/>
          </a:stretch>
        </p:blipFill>
        <p:spPr>
          <a:xfrm>
            <a:off x="3634088" y="3281200"/>
            <a:ext cx="1873081" cy="1717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Lights</a:t>
            </a:r>
            <a:endParaRPr sz="3600"/>
          </a:p>
        </p:txBody>
      </p:sp>
      <p:sp>
        <p:nvSpPr>
          <p:cNvPr id="244" name="Google Shape;244;p37"/>
          <p:cNvSpPr txBox="1"/>
          <p:nvPr/>
        </p:nvSpPr>
        <p:spPr>
          <a:xfrm>
            <a:off x="410225" y="1171825"/>
            <a:ext cx="83826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If you search for light in the </a:t>
            </a:r>
            <a:r>
              <a:rPr b="1" lang="en" sz="1800">
                <a:solidFill>
                  <a:srgbClr val="FFFFFF"/>
                </a:solidFill>
                <a:latin typeface="Lucida Sans"/>
                <a:ea typeface="Lucida Sans"/>
                <a:cs typeface="Lucida Sans"/>
                <a:sym typeface="Lucida Sans"/>
              </a:rPr>
              <a:t>Create New Node</a:t>
            </a:r>
            <a:r>
              <a:rPr lang="en" sz="1800">
                <a:solidFill>
                  <a:srgbClr val="FFFFFF"/>
                </a:solidFill>
                <a:latin typeface="Lucida Sans"/>
                <a:ea typeface="Lucida Sans"/>
                <a:cs typeface="Lucida Sans"/>
                <a:sym typeface="Lucida Sans"/>
              </a:rPr>
              <a:t> menu, you will see that there are three types of light available in Godot. We will cover each of them below.</a:t>
            </a:r>
            <a:endParaRPr sz="1800">
              <a:solidFill>
                <a:srgbClr val="FFFFFF"/>
              </a:solidFill>
              <a:latin typeface="Lucida Sans"/>
              <a:ea typeface="Lucida Sans"/>
              <a:cs typeface="Lucida Sans"/>
              <a:sym typeface="Lucida Sans"/>
            </a:endParaRPr>
          </a:p>
        </p:txBody>
      </p:sp>
      <p:sp>
        <p:nvSpPr>
          <p:cNvPr id="245" name="Google Shape;245;p3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46" name="Google Shape;246;p37"/>
          <p:cNvPicPr preferRelativeResize="0"/>
          <p:nvPr/>
        </p:nvPicPr>
        <p:blipFill>
          <a:blip r:embed="rId3">
            <a:alphaModFix/>
          </a:blip>
          <a:stretch>
            <a:fillRect/>
          </a:stretch>
        </p:blipFill>
        <p:spPr>
          <a:xfrm>
            <a:off x="2242313" y="1850550"/>
            <a:ext cx="4659382" cy="2825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8"/>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Directional Light</a:t>
            </a:r>
            <a:endParaRPr sz="3600"/>
          </a:p>
        </p:txBody>
      </p:sp>
      <p:sp>
        <p:nvSpPr>
          <p:cNvPr id="252" name="Google Shape;252;p38"/>
          <p:cNvSpPr txBox="1"/>
          <p:nvPr/>
        </p:nvSpPr>
        <p:spPr>
          <a:xfrm>
            <a:off x="410225" y="1171825"/>
            <a:ext cx="4709700" cy="3703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A </a:t>
            </a:r>
            <a:r>
              <a:rPr i="1" lang="en" sz="1600">
                <a:solidFill>
                  <a:srgbClr val="FFFFFF"/>
                </a:solidFill>
                <a:latin typeface="Lucida Sans"/>
                <a:ea typeface="Lucida Sans"/>
                <a:cs typeface="Lucida Sans"/>
                <a:sym typeface="Lucida Sans"/>
              </a:rPr>
              <a:t>Directional Light</a:t>
            </a:r>
            <a:r>
              <a:rPr lang="en" sz="1600">
                <a:solidFill>
                  <a:srgbClr val="FFFFFF"/>
                </a:solidFill>
                <a:latin typeface="Lucida Sans"/>
                <a:ea typeface="Lucida Sans"/>
                <a:cs typeface="Lucida Sans"/>
                <a:sym typeface="Lucida Sans"/>
              </a:rPr>
              <a:t> is like the sun, emitting light in a single direction. When you create it, you will see a white arrow pointing in the direction that the light is coming from.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You can rotate the </a:t>
            </a:r>
            <a:r>
              <a:rPr i="1" lang="en" sz="1600">
                <a:solidFill>
                  <a:srgbClr val="FFFFFF"/>
                </a:solidFill>
                <a:latin typeface="Lucida Sans"/>
                <a:ea typeface="Lucida Sans"/>
                <a:cs typeface="Lucida Sans"/>
                <a:sym typeface="Lucida Sans"/>
              </a:rPr>
              <a:t>Directional Light</a:t>
            </a:r>
            <a:r>
              <a:rPr lang="en" sz="1600">
                <a:solidFill>
                  <a:srgbClr val="FFFFFF"/>
                </a:solidFill>
                <a:latin typeface="Lucida Sans"/>
                <a:ea typeface="Lucida Sans"/>
                <a:cs typeface="Lucida Sans"/>
                <a:sym typeface="Lucida Sans"/>
              </a:rPr>
              <a:t> node to change the direction of this arrow, and therefore the direction that the light faces in.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A directional light has an infinite range and will cover your entire scene, but only from the angle it is facing, the position of the </a:t>
            </a:r>
            <a:r>
              <a:rPr i="1" lang="en" sz="1600">
                <a:solidFill>
                  <a:srgbClr val="FFFFFF"/>
                </a:solidFill>
                <a:latin typeface="Lucida Sans"/>
                <a:ea typeface="Lucida Sans"/>
                <a:cs typeface="Lucida Sans"/>
                <a:sym typeface="Lucida Sans"/>
              </a:rPr>
              <a:t>Directional Light</a:t>
            </a:r>
            <a:r>
              <a:rPr lang="en" sz="1600">
                <a:solidFill>
                  <a:srgbClr val="FFFFFF"/>
                </a:solidFill>
                <a:latin typeface="Lucida Sans"/>
                <a:ea typeface="Lucida Sans"/>
                <a:cs typeface="Lucida Sans"/>
                <a:sym typeface="Lucida Sans"/>
              </a:rPr>
              <a:t> will also not change how it affects the scene.</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p:txBody>
      </p:sp>
      <p:sp>
        <p:nvSpPr>
          <p:cNvPr id="253" name="Google Shape;253;p3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54" name="Google Shape;254;p38"/>
          <p:cNvPicPr preferRelativeResize="0"/>
          <p:nvPr/>
        </p:nvPicPr>
        <p:blipFill>
          <a:blip r:embed="rId3">
            <a:alphaModFix/>
          </a:blip>
          <a:stretch>
            <a:fillRect/>
          </a:stretch>
        </p:blipFill>
        <p:spPr>
          <a:xfrm>
            <a:off x="5272325" y="876794"/>
            <a:ext cx="3719275" cy="315722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9"/>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Omni Light</a:t>
            </a:r>
            <a:endParaRPr sz="3600"/>
          </a:p>
        </p:txBody>
      </p:sp>
      <p:sp>
        <p:nvSpPr>
          <p:cNvPr id="260" name="Google Shape;260;p39"/>
          <p:cNvSpPr txBox="1"/>
          <p:nvPr/>
        </p:nvSpPr>
        <p:spPr>
          <a:xfrm>
            <a:off x="410225" y="1171825"/>
            <a:ext cx="8301300" cy="12411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An </a:t>
            </a:r>
            <a:r>
              <a:rPr i="1" lang="en" sz="1600">
                <a:solidFill>
                  <a:srgbClr val="FFFFFF"/>
                </a:solidFill>
                <a:latin typeface="Lucida Sans"/>
                <a:ea typeface="Lucida Sans"/>
                <a:cs typeface="Lucida Sans"/>
                <a:sym typeface="Lucida Sans"/>
              </a:rPr>
              <a:t>Omni Light</a:t>
            </a:r>
            <a:r>
              <a:rPr lang="en" sz="1600">
                <a:solidFill>
                  <a:srgbClr val="FFFFFF"/>
                </a:solidFill>
                <a:latin typeface="Lucida Sans"/>
                <a:ea typeface="Lucida Sans"/>
                <a:cs typeface="Lucida Sans"/>
                <a:sym typeface="Lucida Sans"/>
              </a:rPr>
              <a:t> emits from a single point in all directions, like a candle or light bulb, it acts much like a light in real life. When you create an </a:t>
            </a:r>
            <a:r>
              <a:rPr i="1" lang="en" sz="1600">
                <a:solidFill>
                  <a:srgbClr val="FFFFFF"/>
                </a:solidFill>
                <a:latin typeface="Lucida Sans"/>
                <a:ea typeface="Lucida Sans"/>
                <a:cs typeface="Lucida Sans"/>
                <a:sym typeface="Lucida Sans"/>
              </a:rPr>
              <a:t>OmniLight3D</a:t>
            </a:r>
            <a:r>
              <a:rPr lang="en" sz="1600">
                <a:solidFill>
                  <a:srgbClr val="FFFFFF"/>
                </a:solidFill>
                <a:latin typeface="Lucida Sans"/>
                <a:ea typeface="Lucida Sans"/>
                <a:cs typeface="Lucida Sans"/>
                <a:sym typeface="Lucida Sans"/>
              </a:rPr>
              <a:t> node, you will see a wireframe sphere on the outside, which represents the range of the point light. You will notice if you move the light next to the sphere, it lights it up from the origin point.</a:t>
            </a:r>
            <a:endParaRPr sz="1600">
              <a:solidFill>
                <a:srgbClr val="FFFFFF"/>
              </a:solidFill>
              <a:latin typeface="Lucida Sans"/>
              <a:ea typeface="Lucida Sans"/>
              <a:cs typeface="Lucida Sans"/>
              <a:sym typeface="Lucida Sans"/>
            </a:endParaRPr>
          </a:p>
        </p:txBody>
      </p:sp>
      <p:sp>
        <p:nvSpPr>
          <p:cNvPr id="261" name="Google Shape;261;p3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62" name="Google Shape;262;p39"/>
          <p:cNvPicPr preferRelativeResize="0"/>
          <p:nvPr/>
        </p:nvPicPr>
        <p:blipFill>
          <a:blip r:embed="rId3">
            <a:alphaModFix/>
          </a:blip>
          <a:stretch>
            <a:fillRect/>
          </a:stretch>
        </p:blipFill>
        <p:spPr>
          <a:xfrm>
            <a:off x="2712363" y="2772194"/>
            <a:ext cx="3719276" cy="195016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0"/>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Omni Light</a:t>
            </a:r>
            <a:endParaRPr sz="3600"/>
          </a:p>
        </p:txBody>
      </p:sp>
      <p:sp>
        <p:nvSpPr>
          <p:cNvPr id="268" name="Google Shape;268;p40"/>
          <p:cNvSpPr txBox="1"/>
          <p:nvPr/>
        </p:nvSpPr>
        <p:spPr>
          <a:xfrm>
            <a:off x="410225" y="1171825"/>
            <a:ext cx="8301300" cy="5022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You can change the range of the light, by clicking and dragging on the orange circle that appears on the edge of the wireframe.</a:t>
            </a:r>
            <a:endParaRPr sz="1600">
              <a:solidFill>
                <a:srgbClr val="FFFFFF"/>
              </a:solidFill>
              <a:latin typeface="Lucida Sans"/>
              <a:ea typeface="Lucida Sans"/>
              <a:cs typeface="Lucida Sans"/>
              <a:sym typeface="Lucida Sans"/>
            </a:endParaRPr>
          </a:p>
        </p:txBody>
      </p:sp>
      <p:sp>
        <p:nvSpPr>
          <p:cNvPr id="269" name="Google Shape;269;p40"/>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70" name="Google Shape;270;p40"/>
          <p:cNvPicPr preferRelativeResize="0"/>
          <p:nvPr/>
        </p:nvPicPr>
        <p:blipFill>
          <a:blip r:embed="rId3">
            <a:alphaModFix/>
          </a:blip>
          <a:stretch>
            <a:fillRect/>
          </a:stretch>
        </p:blipFill>
        <p:spPr>
          <a:xfrm>
            <a:off x="2710675" y="1755650"/>
            <a:ext cx="3722657" cy="3164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1"/>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Omni Light</a:t>
            </a:r>
            <a:endParaRPr sz="3600"/>
          </a:p>
        </p:txBody>
      </p:sp>
      <p:sp>
        <p:nvSpPr>
          <p:cNvPr id="276" name="Google Shape;276;p41"/>
          <p:cNvSpPr txBox="1"/>
          <p:nvPr/>
        </p:nvSpPr>
        <p:spPr>
          <a:xfrm>
            <a:off x="410225" y="1171825"/>
            <a:ext cx="8301300" cy="994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Just like with the </a:t>
            </a:r>
            <a:r>
              <a:rPr i="1" lang="en" sz="1600">
                <a:solidFill>
                  <a:srgbClr val="FFFFFF"/>
                </a:solidFill>
                <a:latin typeface="Lucida Sans"/>
                <a:ea typeface="Lucida Sans"/>
                <a:cs typeface="Lucida Sans"/>
                <a:sym typeface="Lucida Sans"/>
              </a:rPr>
              <a:t>Directional Light</a:t>
            </a:r>
            <a:r>
              <a:rPr lang="en" sz="1600">
                <a:solidFill>
                  <a:srgbClr val="FFFFFF"/>
                </a:solidFill>
                <a:latin typeface="Lucida Sans"/>
                <a:ea typeface="Lucida Sans"/>
                <a:cs typeface="Lucida Sans"/>
                <a:sym typeface="Lucida Sans"/>
              </a:rPr>
              <a:t>, you can also change the color and energy of the light in the inspector. To make it easier to see the effect of the light, you can create a </a:t>
            </a:r>
            <a:r>
              <a:rPr b="1" lang="en" sz="1600">
                <a:solidFill>
                  <a:srgbClr val="FFFFFF"/>
                </a:solidFill>
                <a:latin typeface="Lucida Sans"/>
                <a:ea typeface="Lucida Sans"/>
                <a:cs typeface="Lucida Sans"/>
                <a:sym typeface="Lucida Sans"/>
              </a:rPr>
              <a:t>PlaneMesh</a:t>
            </a:r>
            <a:r>
              <a:rPr lang="en" sz="1600">
                <a:solidFill>
                  <a:srgbClr val="FFFFFF"/>
                </a:solidFill>
                <a:latin typeface="Lucida Sans"/>
                <a:ea typeface="Lucida Sans"/>
                <a:cs typeface="Lucida Sans"/>
                <a:sym typeface="Lucida Sans"/>
              </a:rPr>
              <a:t>, using a new </a:t>
            </a:r>
            <a:r>
              <a:rPr i="1" lang="en" sz="1600">
                <a:solidFill>
                  <a:srgbClr val="FFFFFF"/>
                </a:solidFill>
                <a:latin typeface="Lucida Sans"/>
                <a:ea typeface="Lucida Sans"/>
                <a:cs typeface="Lucida Sans"/>
                <a:sym typeface="Lucida Sans"/>
              </a:rPr>
              <a:t>MeshInstance3D</a:t>
            </a:r>
            <a:r>
              <a:rPr lang="en" sz="1600">
                <a:solidFill>
                  <a:srgbClr val="FFFFFF"/>
                </a:solidFill>
                <a:latin typeface="Lucida Sans"/>
                <a:ea typeface="Lucida Sans"/>
                <a:cs typeface="Lucida Sans"/>
                <a:sym typeface="Lucida Sans"/>
              </a:rPr>
              <a:t>.</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p:txBody>
      </p:sp>
      <p:sp>
        <p:nvSpPr>
          <p:cNvPr id="277" name="Google Shape;277;p41"/>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78" name="Google Shape;278;p41"/>
          <p:cNvPicPr preferRelativeResize="0"/>
          <p:nvPr/>
        </p:nvPicPr>
        <p:blipFill>
          <a:blip r:embed="rId3">
            <a:alphaModFix/>
          </a:blip>
          <a:stretch>
            <a:fillRect/>
          </a:stretch>
        </p:blipFill>
        <p:spPr>
          <a:xfrm>
            <a:off x="3116438" y="1980850"/>
            <a:ext cx="2888876" cy="26720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2"/>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Omni Light</a:t>
            </a:r>
            <a:endParaRPr sz="3600"/>
          </a:p>
        </p:txBody>
      </p:sp>
      <p:sp>
        <p:nvSpPr>
          <p:cNvPr id="284" name="Google Shape;284;p42"/>
          <p:cNvSpPr txBox="1"/>
          <p:nvPr/>
        </p:nvSpPr>
        <p:spPr>
          <a:xfrm>
            <a:off x="410225" y="1171825"/>
            <a:ext cx="8301300" cy="12411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You can also bring the </a:t>
            </a:r>
            <a:r>
              <a:rPr b="1" lang="en" sz="1600">
                <a:solidFill>
                  <a:srgbClr val="FFFFFF"/>
                </a:solidFill>
                <a:latin typeface="Lucida Sans"/>
                <a:ea typeface="Lucida Sans"/>
                <a:cs typeface="Lucida Sans"/>
                <a:sym typeface="Lucida Sans"/>
              </a:rPr>
              <a:t>Energy </a:t>
            </a:r>
            <a:r>
              <a:rPr lang="en" sz="1600">
                <a:solidFill>
                  <a:srgbClr val="FFFFFF"/>
                </a:solidFill>
                <a:latin typeface="Lucida Sans"/>
                <a:ea typeface="Lucida Sans"/>
                <a:cs typeface="Lucida Sans"/>
                <a:sym typeface="Lucida Sans"/>
              </a:rPr>
              <a:t>of the </a:t>
            </a:r>
            <a:r>
              <a:rPr b="1" lang="en" sz="1600">
                <a:solidFill>
                  <a:srgbClr val="FFFFFF"/>
                </a:solidFill>
                <a:latin typeface="Lucida Sans"/>
                <a:ea typeface="Lucida Sans"/>
                <a:cs typeface="Lucida Sans"/>
                <a:sym typeface="Lucida Sans"/>
              </a:rPr>
              <a:t>Directional Light</a:t>
            </a:r>
            <a:r>
              <a:rPr lang="en" sz="1600">
                <a:solidFill>
                  <a:srgbClr val="FFFFFF"/>
                </a:solidFill>
                <a:latin typeface="Lucida Sans"/>
                <a:ea typeface="Lucida Sans"/>
                <a:cs typeface="Lucida Sans"/>
                <a:sym typeface="Lucida Sans"/>
              </a:rPr>
              <a:t> down to 0 to disable the light temporarily, to make it easier to see the effects of the </a:t>
            </a:r>
            <a:r>
              <a:rPr i="1" lang="en" sz="1600">
                <a:solidFill>
                  <a:srgbClr val="FFFFFF"/>
                </a:solidFill>
                <a:latin typeface="Lucida Sans"/>
                <a:ea typeface="Lucida Sans"/>
                <a:cs typeface="Lucida Sans"/>
                <a:sym typeface="Lucida Sans"/>
              </a:rPr>
              <a:t>OmniLight3D</a:t>
            </a:r>
            <a:r>
              <a:rPr lang="en" sz="1600">
                <a:solidFill>
                  <a:srgbClr val="FFFFFF"/>
                </a:solidFill>
                <a:latin typeface="Lucida Sans"/>
                <a:ea typeface="Lucida Sans"/>
                <a:cs typeface="Lucida Sans"/>
                <a:sym typeface="Lucida Sans"/>
              </a:rPr>
              <a:t>. You can then change the Color and the Energy properties to create a cool light effect.</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p:txBody>
      </p:sp>
      <p:sp>
        <p:nvSpPr>
          <p:cNvPr id="285" name="Google Shape;285;p42"/>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86" name="Google Shape;286;p42"/>
          <p:cNvPicPr preferRelativeResize="0"/>
          <p:nvPr/>
        </p:nvPicPr>
        <p:blipFill>
          <a:blip r:embed="rId3">
            <a:alphaModFix/>
          </a:blip>
          <a:stretch>
            <a:fillRect/>
          </a:stretch>
        </p:blipFill>
        <p:spPr>
          <a:xfrm>
            <a:off x="3043388" y="2143600"/>
            <a:ext cx="3054486" cy="2425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3"/>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Omni Light</a:t>
            </a:r>
            <a:endParaRPr sz="3600"/>
          </a:p>
        </p:txBody>
      </p:sp>
      <p:sp>
        <p:nvSpPr>
          <p:cNvPr id="292" name="Google Shape;292;p43"/>
          <p:cNvSpPr txBox="1"/>
          <p:nvPr/>
        </p:nvSpPr>
        <p:spPr>
          <a:xfrm>
            <a:off x="410225" y="1171825"/>
            <a:ext cx="4922100" cy="2964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With lights we also want shadows, this is a perfect thing to add to our </a:t>
            </a:r>
            <a:r>
              <a:rPr i="1" lang="en" sz="1600">
                <a:solidFill>
                  <a:srgbClr val="FFFFFF"/>
                </a:solidFill>
                <a:latin typeface="Lucida Sans"/>
                <a:ea typeface="Lucida Sans"/>
                <a:cs typeface="Lucida Sans"/>
                <a:sym typeface="Lucida Sans"/>
              </a:rPr>
              <a:t>Directional Light</a:t>
            </a:r>
            <a:r>
              <a:rPr lang="en" sz="1600">
                <a:solidFill>
                  <a:srgbClr val="FFFFFF"/>
                </a:solidFill>
                <a:latin typeface="Lucida Sans"/>
                <a:ea typeface="Lucida Sans"/>
                <a:cs typeface="Lucida Sans"/>
                <a:sym typeface="Lucida Sans"/>
              </a:rPr>
              <a:t> as they are often used to simulate a sun. To make it easier to see the shadows, set the </a:t>
            </a:r>
            <a:r>
              <a:rPr b="1" lang="en" sz="1600">
                <a:solidFill>
                  <a:srgbClr val="FFFFFF"/>
                </a:solidFill>
                <a:latin typeface="Lucida Sans"/>
                <a:ea typeface="Lucida Sans"/>
                <a:cs typeface="Lucida Sans"/>
                <a:sym typeface="Lucida Sans"/>
              </a:rPr>
              <a:t>Energy </a:t>
            </a:r>
            <a:r>
              <a:rPr lang="en" sz="1600">
                <a:solidFill>
                  <a:srgbClr val="FFFFFF"/>
                </a:solidFill>
                <a:latin typeface="Lucida Sans"/>
                <a:ea typeface="Lucida Sans"/>
                <a:cs typeface="Lucida Sans"/>
                <a:sym typeface="Lucida Sans"/>
              </a:rPr>
              <a:t>of the </a:t>
            </a:r>
            <a:r>
              <a:rPr b="1" lang="en" sz="1600">
                <a:solidFill>
                  <a:srgbClr val="FFFFFF"/>
                </a:solidFill>
                <a:latin typeface="Lucida Sans"/>
                <a:ea typeface="Lucida Sans"/>
                <a:cs typeface="Lucida Sans"/>
                <a:sym typeface="Lucida Sans"/>
              </a:rPr>
              <a:t>OmniLight3D</a:t>
            </a:r>
            <a:r>
              <a:rPr lang="en" sz="1600">
                <a:solidFill>
                  <a:srgbClr val="FFFFFF"/>
                </a:solidFill>
                <a:latin typeface="Lucida Sans"/>
                <a:ea typeface="Lucida Sans"/>
                <a:cs typeface="Lucida Sans"/>
                <a:sym typeface="Lucida Sans"/>
              </a:rPr>
              <a:t> to </a:t>
            </a:r>
            <a:r>
              <a:rPr b="1" lang="en" sz="1600">
                <a:solidFill>
                  <a:srgbClr val="FFFFFF"/>
                </a:solidFill>
                <a:latin typeface="Lucida Sans"/>
                <a:ea typeface="Lucida Sans"/>
                <a:cs typeface="Lucida Sans"/>
                <a:sym typeface="Lucida Sans"/>
              </a:rPr>
              <a:t>0</a:t>
            </a:r>
            <a:r>
              <a:rPr lang="en" sz="1600">
                <a:solidFill>
                  <a:srgbClr val="FFFFFF"/>
                </a:solidFill>
                <a:latin typeface="Lucida Sans"/>
                <a:ea typeface="Lucida Sans"/>
                <a:cs typeface="Lucida Sans"/>
                <a:sym typeface="Lucida Sans"/>
              </a:rPr>
              <a:t>. Then, in the Directional Light, open the </a:t>
            </a:r>
            <a:r>
              <a:rPr b="1" lang="en" sz="1600">
                <a:solidFill>
                  <a:srgbClr val="FFFFFF"/>
                </a:solidFill>
                <a:latin typeface="Lucida Sans"/>
                <a:ea typeface="Lucida Sans"/>
                <a:cs typeface="Lucida Sans"/>
                <a:sym typeface="Lucida Sans"/>
              </a:rPr>
              <a:t>Shadow </a:t>
            </a:r>
            <a:r>
              <a:rPr lang="en" sz="1600">
                <a:solidFill>
                  <a:srgbClr val="FFFFFF"/>
                </a:solidFill>
                <a:latin typeface="Lucida Sans"/>
                <a:ea typeface="Lucida Sans"/>
                <a:cs typeface="Lucida Sans"/>
                <a:sym typeface="Lucida Sans"/>
              </a:rPr>
              <a:t>dropdown and tick </a:t>
            </a:r>
            <a:r>
              <a:rPr b="1" lang="en" sz="1600">
                <a:solidFill>
                  <a:srgbClr val="FFFFFF"/>
                </a:solidFill>
                <a:latin typeface="Lucida Sans"/>
                <a:ea typeface="Lucida Sans"/>
                <a:cs typeface="Lucida Sans"/>
                <a:sym typeface="Lucida Sans"/>
              </a:rPr>
              <a:t>Enabled</a:t>
            </a:r>
            <a:r>
              <a:rPr lang="en" sz="1600">
                <a:solidFill>
                  <a:srgbClr val="FFFFFF"/>
                </a:solidFill>
                <a:latin typeface="Lucida Sans"/>
                <a:ea typeface="Lucida Sans"/>
                <a:cs typeface="Lucida Sans"/>
                <a:sym typeface="Lucida Sans"/>
              </a:rPr>
              <a:t>.</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This will enable shadows in our scene from the Directional Light.</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The same can be done for any other type of light.</a:t>
            </a:r>
            <a:endParaRPr sz="1600">
              <a:solidFill>
                <a:srgbClr val="FFFFFF"/>
              </a:solidFill>
              <a:latin typeface="Lucida Sans"/>
              <a:ea typeface="Lucida Sans"/>
              <a:cs typeface="Lucida Sans"/>
              <a:sym typeface="Lucida Sans"/>
            </a:endParaRPr>
          </a:p>
        </p:txBody>
      </p:sp>
      <p:sp>
        <p:nvSpPr>
          <p:cNvPr id="293" name="Google Shape;293;p43"/>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94" name="Google Shape;294;p43"/>
          <p:cNvPicPr preferRelativeResize="0"/>
          <p:nvPr/>
        </p:nvPicPr>
        <p:blipFill>
          <a:blip r:embed="rId3">
            <a:alphaModFix/>
          </a:blip>
          <a:stretch>
            <a:fillRect/>
          </a:stretch>
        </p:blipFill>
        <p:spPr>
          <a:xfrm>
            <a:off x="5484725" y="2701394"/>
            <a:ext cx="3506875" cy="2001171"/>
          </a:xfrm>
          <a:prstGeom prst="rect">
            <a:avLst/>
          </a:prstGeom>
          <a:noFill/>
          <a:ln>
            <a:noFill/>
          </a:ln>
        </p:spPr>
      </p:pic>
      <p:pic>
        <p:nvPicPr>
          <p:cNvPr id="295" name="Google Shape;295;p43"/>
          <p:cNvPicPr preferRelativeResize="0"/>
          <p:nvPr/>
        </p:nvPicPr>
        <p:blipFill>
          <a:blip r:embed="rId4">
            <a:alphaModFix/>
          </a:blip>
          <a:stretch>
            <a:fillRect/>
          </a:stretch>
        </p:blipFill>
        <p:spPr>
          <a:xfrm>
            <a:off x="5946050" y="217653"/>
            <a:ext cx="2765325" cy="2354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New Scene</a:t>
            </a:r>
            <a:endParaRPr sz="3600"/>
          </a:p>
        </p:txBody>
      </p:sp>
      <p:sp>
        <p:nvSpPr>
          <p:cNvPr id="83" name="Google Shape;83;p17"/>
          <p:cNvSpPr txBox="1"/>
          <p:nvPr/>
        </p:nvSpPr>
        <p:spPr>
          <a:xfrm>
            <a:off x="410225" y="1171824"/>
            <a:ext cx="8320800" cy="1671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So far in our Godot journey, we have primarily looked at 2D scenes and 2D nodes, however, Godot is a very versatile engine that also allows you to create 3D games. To begin with, we need to create a new 3D scene. To do this, choose New Scene from the Scene dropdown in the top left of the screen.</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84" name="Google Shape;84;p1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85" name="Google Shape;85;p17"/>
          <p:cNvPicPr preferRelativeResize="0"/>
          <p:nvPr/>
        </p:nvPicPr>
        <p:blipFill>
          <a:blip r:embed="rId3">
            <a:alphaModFix/>
          </a:blip>
          <a:stretch>
            <a:fillRect/>
          </a:stretch>
        </p:blipFill>
        <p:spPr>
          <a:xfrm>
            <a:off x="3133725" y="3027574"/>
            <a:ext cx="2876550" cy="15049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4"/>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Spotl</a:t>
            </a:r>
            <a:r>
              <a:rPr lang="en" sz="3600"/>
              <a:t>ight</a:t>
            </a:r>
            <a:endParaRPr sz="3600"/>
          </a:p>
        </p:txBody>
      </p:sp>
      <p:sp>
        <p:nvSpPr>
          <p:cNvPr id="301" name="Google Shape;301;p44"/>
          <p:cNvSpPr txBox="1"/>
          <p:nvPr/>
        </p:nvSpPr>
        <p:spPr>
          <a:xfrm>
            <a:off x="410225" y="1171825"/>
            <a:ext cx="8281500" cy="14874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A </a:t>
            </a:r>
            <a:r>
              <a:rPr i="1" lang="en" sz="1600">
                <a:solidFill>
                  <a:srgbClr val="FFFFFF"/>
                </a:solidFill>
                <a:latin typeface="Lucida Sans"/>
                <a:ea typeface="Lucida Sans"/>
                <a:cs typeface="Lucida Sans"/>
                <a:sym typeface="Lucida Sans"/>
              </a:rPr>
              <a:t>SpotLight3D </a:t>
            </a:r>
            <a:r>
              <a:rPr lang="en" sz="1600">
                <a:solidFill>
                  <a:srgbClr val="FFFFFF"/>
                </a:solidFill>
                <a:latin typeface="Lucida Sans"/>
                <a:ea typeface="Lucida Sans"/>
                <a:cs typeface="Lucida Sans"/>
                <a:sym typeface="Lucida Sans"/>
              </a:rPr>
              <a:t>node emits in a cone shape and is good for things like headlights and street lamps.</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Once you create a </a:t>
            </a:r>
            <a:r>
              <a:rPr i="1" lang="en" sz="1600">
                <a:solidFill>
                  <a:srgbClr val="FFFFFF"/>
                </a:solidFill>
                <a:latin typeface="Lucida Sans"/>
                <a:ea typeface="Lucida Sans"/>
                <a:cs typeface="Lucida Sans"/>
                <a:sym typeface="Lucida Sans"/>
              </a:rPr>
              <a:t>Spotlight</a:t>
            </a:r>
            <a:r>
              <a:rPr lang="en" sz="1600">
                <a:solidFill>
                  <a:srgbClr val="FFFFFF"/>
                </a:solidFill>
                <a:latin typeface="Lucida Sans"/>
                <a:ea typeface="Lucida Sans"/>
                <a:cs typeface="Lucida Sans"/>
                <a:sym typeface="Lucida Sans"/>
              </a:rPr>
              <a:t>, you will see a white cone wire frame, which shows the angle of the light. You can click and drag on the orange circles to change the angle and range of the light.</a:t>
            </a:r>
            <a:endParaRPr sz="1600">
              <a:solidFill>
                <a:srgbClr val="FFFFFF"/>
              </a:solidFill>
              <a:latin typeface="Lucida Sans"/>
              <a:ea typeface="Lucida Sans"/>
              <a:cs typeface="Lucida Sans"/>
              <a:sym typeface="Lucida Sans"/>
            </a:endParaRPr>
          </a:p>
        </p:txBody>
      </p:sp>
      <p:sp>
        <p:nvSpPr>
          <p:cNvPr id="302" name="Google Shape;302;p44"/>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303" name="Google Shape;303;p44"/>
          <p:cNvPicPr preferRelativeResize="0"/>
          <p:nvPr/>
        </p:nvPicPr>
        <p:blipFill>
          <a:blip r:embed="rId3">
            <a:alphaModFix/>
          </a:blip>
          <a:stretch>
            <a:fillRect/>
          </a:stretch>
        </p:blipFill>
        <p:spPr>
          <a:xfrm>
            <a:off x="2806750" y="2659225"/>
            <a:ext cx="3530495" cy="21794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5"/>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Spotlight</a:t>
            </a:r>
            <a:endParaRPr sz="3600"/>
          </a:p>
        </p:txBody>
      </p:sp>
      <p:sp>
        <p:nvSpPr>
          <p:cNvPr id="309" name="Google Shape;309;p45"/>
          <p:cNvSpPr txBox="1"/>
          <p:nvPr/>
        </p:nvSpPr>
        <p:spPr>
          <a:xfrm>
            <a:off x="410225" y="1171825"/>
            <a:ext cx="8281500" cy="994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You can also change the color and energy of the light in the inspector, just as you can with any light.</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To cast a shadow, open the shadow dropdown and enable it.</a:t>
            </a:r>
            <a:endParaRPr sz="1600">
              <a:solidFill>
                <a:srgbClr val="FFFFFF"/>
              </a:solidFill>
              <a:latin typeface="Lucida Sans"/>
              <a:ea typeface="Lucida Sans"/>
              <a:cs typeface="Lucida Sans"/>
              <a:sym typeface="Lucida Sans"/>
            </a:endParaRPr>
          </a:p>
        </p:txBody>
      </p:sp>
      <p:sp>
        <p:nvSpPr>
          <p:cNvPr id="310" name="Google Shape;310;p4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311" name="Google Shape;311;p45"/>
          <p:cNvPicPr preferRelativeResize="0"/>
          <p:nvPr/>
        </p:nvPicPr>
        <p:blipFill>
          <a:blip r:embed="rId3">
            <a:alphaModFix/>
          </a:blip>
          <a:stretch>
            <a:fillRect/>
          </a:stretch>
        </p:blipFill>
        <p:spPr>
          <a:xfrm>
            <a:off x="2480713" y="2358350"/>
            <a:ext cx="4179829" cy="2672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Select Mode</a:t>
            </a:r>
            <a:endParaRPr sz="3600"/>
          </a:p>
        </p:txBody>
      </p:sp>
      <p:sp>
        <p:nvSpPr>
          <p:cNvPr id="91" name="Google Shape;91;p18"/>
          <p:cNvSpPr txBox="1"/>
          <p:nvPr/>
        </p:nvSpPr>
        <p:spPr>
          <a:xfrm>
            <a:off x="410225" y="1171824"/>
            <a:ext cx="83208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This will create a brand new scene, which we will select 3D Scene as the route.</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92" name="Google Shape;92;p1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93" name="Google Shape;93;p18"/>
          <p:cNvPicPr preferRelativeResize="0"/>
          <p:nvPr/>
        </p:nvPicPr>
        <p:blipFill>
          <a:blip r:embed="rId3">
            <a:alphaModFix/>
          </a:blip>
          <a:stretch>
            <a:fillRect/>
          </a:stretch>
        </p:blipFill>
        <p:spPr>
          <a:xfrm>
            <a:off x="3227600" y="2172974"/>
            <a:ext cx="2686050" cy="2209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Select Mode</a:t>
            </a:r>
            <a:endParaRPr sz="3600"/>
          </a:p>
        </p:txBody>
      </p:sp>
      <p:sp>
        <p:nvSpPr>
          <p:cNvPr id="99" name="Google Shape;99;p19"/>
          <p:cNvSpPr txBox="1"/>
          <p:nvPr/>
        </p:nvSpPr>
        <p:spPr>
          <a:xfrm>
            <a:off x="410225" y="1171824"/>
            <a:ext cx="83208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This will automatically switch the viewport to the </a:t>
            </a:r>
            <a:r>
              <a:rPr b="1" lang="en" sz="1800">
                <a:solidFill>
                  <a:srgbClr val="FFFFFF"/>
                </a:solidFill>
                <a:latin typeface="Lucida Sans"/>
                <a:ea typeface="Lucida Sans"/>
                <a:cs typeface="Lucida Sans"/>
                <a:sym typeface="Lucida Sans"/>
              </a:rPr>
              <a:t>3D mode</a:t>
            </a:r>
            <a:r>
              <a:rPr lang="en" sz="1800">
                <a:solidFill>
                  <a:srgbClr val="FFFFFF"/>
                </a:solidFill>
                <a:latin typeface="Lucida Sans"/>
                <a:ea typeface="Lucida Sans"/>
                <a:cs typeface="Lucida Sans"/>
                <a:sym typeface="Lucida Sans"/>
              </a:rPr>
              <a:t> and create a root node of </a:t>
            </a:r>
            <a:r>
              <a:rPr i="1" lang="en" sz="1800">
                <a:solidFill>
                  <a:srgbClr val="FFFFFF"/>
                </a:solidFill>
                <a:latin typeface="Lucida Sans"/>
                <a:ea typeface="Lucida Sans"/>
                <a:cs typeface="Lucida Sans"/>
                <a:sym typeface="Lucida Sans"/>
              </a:rPr>
              <a:t>Node3D</a:t>
            </a:r>
            <a:r>
              <a:rPr lang="en" sz="1800">
                <a:solidFill>
                  <a:srgbClr val="FFFFFF"/>
                </a:solidFill>
                <a:latin typeface="Lucida Sans"/>
                <a:ea typeface="Lucida Sans"/>
                <a:cs typeface="Lucida Sans"/>
                <a:sym typeface="Lucida Sans"/>
              </a:rPr>
              <a:t>. To keep this scene, choose the </a:t>
            </a:r>
            <a:r>
              <a:rPr b="1" lang="en" sz="1800">
                <a:solidFill>
                  <a:srgbClr val="FFFFFF"/>
                </a:solidFill>
                <a:latin typeface="Lucida Sans"/>
                <a:ea typeface="Lucida Sans"/>
                <a:cs typeface="Lucida Sans"/>
                <a:sym typeface="Lucida Sans"/>
              </a:rPr>
              <a:t>Scene </a:t>
            </a:r>
            <a:r>
              <a:rPr lang="en" sz="1800">
                <a:solidFill>
                  <a:srgbClr val="FFFFFF"/>
                </a:solidFill>
                <a:latin typeface="Lucida Sans"/>
                <a:ea typeface="Lucida Sans"/>
                <a:cs typeface="Lucida Sans"/>
                <a:sym typeface="Lucida Sans"/>
              </a:rPr>
              <a:t>menu again, and press </a:t>
            </a:r>
            <a:r>
              <a:rPr b="1" lang="en" sz="1800">
                <a:solidFill>
                  <a:srgbClr val="FFFFFF"/>
                </a:solidFill>
                <a:latin typeface="Lucida Sans"/>
                <a:ea typeface="Lucida Sans"/>
                <a:cs typeface="Lucida Sans"/>
                <a:sym typeface="Lucida Sans"/>
              </a:rPr>
              <a:t>Save Scene As</a:t>
            </a:r>
            <a:r>
              <a:rPr lang="en" sz="1800">
                <a:solidFill>
                  <a:srgbClr val="FFFFFF"/>
                </a:solidFill>
                <a:latin typeface="Lucida Sans"/>
                <a:ea typeface="Lucida Sans"/>
                <a:cs typeface="Lucida Sans"/>
                <a:sym typeface="Lucida Sans"/>
              </a:rPr>
              <a:t>.</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100" name="Google Shape;100;p1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01" name="Google Shape;101;p19"/>
          <p:cNvPicPr preferRelativeResize="0"/>
          <p:nvPr/>
        </p:nvPicPr>
        <p:blipFill>
          <a:blip r:embed="rId3">
            <a:alphaModFix/>
          </a:blip>
          <a:stretch>
            <a:fillRect/>
          </a:stretch>
        </p:blipFill>
        <p:spPr>
          <a:xfrm>
            <a:off x="3283463" y="2410574"/>
            <a:ext cx="2574315" cy="25490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Select Mode</a:t>
            </a:r>
            <a:endParaRPr sz="3600"/>
          </a:p>
        </p:txBody>
      </p:sp>
      <p:sp>
        <p:nvSpPr>
          <p:cNvPr id="107" name="Google Shape;107;p20"/>
          <p:cNvSpPr txBox="1"/>
          <p:nvPr/>
        </p:nvSpPr>
        <p:spPr>
          <a:xfrm>
            <a:off x="410225" y="1171824"/>
            <a:ext cx="8320800" cy="1671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This will automatically switch the viewport to the </a:t>
            </a:r>
            <a:r>
              <a:rPr b="1" lang="en" sz="1800">
                <a:solidFill>
                  <a:srgbClr val="FFFFFF"/>
                </a:solidFill>
                <a:latin typeface="Lucida Sans"/>
                <a:ea typeface="Lucida Sans"/>
                <a:cs typeface="Lucida Sans"/>
                <a:sym typeface="Lucida Sans"/>
              </a:rPr>
              <a:t>3D mode</a:t>
            </a:r>
            <a:r>
              <a:rPr lang="en" sz="1800">
                <a:solidFill>
                  <a:srgbClr val="FFFFFF"/>
                </a:solidFill>
                <a:latin typeface="Lucida Sans"/>
                <a:ea typeface="Lucida Sans"/>
                <a:cs typeface="Lucida Sans"/>
                <a:sym typeface="Lucida Sans"/>
              </a:rPr>
              <a:t> and create a root node of </a:t>
            </a:r>
            <a:r>
              <a:rPr i="1" lang="en" sz="1800">
                <a:solidFill>
                  <a:srgbClr val="FFFFFF"/>
                </a:solidFill>
                <a:latin typeface="Lucida Sans"/>
                <a:ea typeface="Lucida Sans"/>
                <a:cs typeface="Lucida Sans"/>
                <a:sym typeface="Lucida Sans"/>
              </a:rPr>
              <a:t>Node3D</a:t>
            </a:r>
            <a:r>
              <a:rPr lang="en" sz="1800">
                <a:solidFill>
                  <a:srgbClr val="FFFFFF"/>
                </a:solidFill>
                <a:latin typeface="Lucida Sans"/>
                <a:ea typeface="Lucida Sans"/>
                <a:cs typeface="Lucida Sans"/>
                <a:sym typeface="Lucida Sans"/>
              </a:rPr>
              <a:t>. To keep this scene, choose the </a:t>
            </a:r>
            <a:r>
              <a:rPr b="1" lang="en" sz="1800">
                <a:solidFill>
                  <a:srgbClr val="FFFFFF"/>
                </a:solidFill>
                <a:latin typeface="Lucida Sans"/>
                <a:ea typeface="Lucida Sans"/>
                <a:cs typeface="Lucida Sans"/>
                <a:sym typeface="Lucida Sans"/>
              </a:rPr>
              <a:t>Scene </a:t>
            </a:r>
            <a:r>
              <a:rPr lang="en" sz="1800">
                <a:solidFill>
                  <a:srgbClr val="FFFFFF"/>
                </a:solidFill>
                <a:latin typeface="Lucida Sans"/>
                <a:ea typeface="Lucida Sans"/>
                <a:cs typeface="Lucida Sans"/>
                <a:sym typeface="Lucida Sans"/>
              </a:rPr>
              <a:t>menu again, and press </a:t>
            </a:r>
            <a:r>
              <a:rPr b="1" lang="en" sz="1800">
                <a:solidFill>
                  <a:srgbClr val="FFFFFF"/>
                </a:solidFill>
                <a:latin typeface="Lucida Sans"/>
                <a:ea typeface="Lucida Sans"/>
                <a:cs typeface="Lucida Sans"/>
                <a:sym typeface="Lucida Sans"/>
              </a:rPr>
              <a:t>Save Scene As</a:t>
            </a:r>
            <a:r>
              <a:rPr lang="en" sz="1800">
                <a:solidFill>
                  <a:srgbClr val="FFFFFF"/>
                </a:solidFill>
                <a:latin typeface="Lucida Sans"/>
                <a:ea typeface="Lucida Sans"/>
                <a:cs typeface="Lucida Sans"/>
                <a:sym typeface="Lucida Sans"/>
              </a:rPr>
              <a:t>.</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We will be calling ours TestScene3D.tscn.</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108" name="Google Shape;108;p20"/>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09" name="Google Shape;109;p20"/>
          <p:cNvPicPr preferRelativeResize="0"/>
          <p:nvPr/>
        </p:nvPicPr>
        <p:blipFill>
          <a:blip r:embed="rId3">
            <a:alphaModFix/>
          </a:blip>
          <a:stretch>
            <a:fillRect/>
          </a:stretch>
        </p:blipFill>
        <p:spPr>
          <a:xfrm>
            <a:off x="5485562" y="2174624"/>
            <a:ext cx="2574315" cy="2549076"/>
          </a:xfrm>
          <a:prstGeom prst="rect">
            <a:avLst/>
          </a:prstGeom>
          <a:noFill/>
          <a:ln>
            <a:noFill/>
          </a:ln>
        </p:spPr>
      </p:pic>
      <p:pic>
        <p:nvPicPr>
          <p:cNvPr id="110" name="Google Shape;110;p20"/>
          <p:cNvPicPr preferRelativeResize="0"/>
          <p:nvPr/>
        </p:nvPicPr>
        <p:blipFill>
          <a:blip r:embed="rId4">
            <a:alphaModFix/>
          </a:blip>
          <a:stretch>
            <a:fillRect/>
          </a:stretch>
        </p:blipFill>
        <p:spPr>
          <a:xfrm>
            <a:off x="2889325" y="2728724"/>
            <a:ext cx="1975224" cy="19949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Navigating the 3D Environment</a:t>
            </a:r>
            <a:endParaRPr sz="3600"/>
          </a:p>
        </p:txBody>
      </p:sp>
      <p:sp>
        <p:nvSpPr>
          <p:cNvPr id="116" name="Google Shape;116;p21"/>
          <p:cNvSpPr txBox="1"/>
          <p:nvPr/>
        </p:nvSpPr>
        <p:spPr>
          <a:xfrm>
            <a:off x="410225" y="1171824"/>
            <a:ext cx="8320800" cy="33345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To navigate the 3D environment, use the following controls:</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342900" lvl="0" marL="4572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Hold the </a:t>
            </a:r>
            <a:r>
              <a:rPr b="1" lang="en" sz="1800">
                <a:solidFill>
                  <a:srgbClr val="FFFFFF"/>
                </a:solidFill>
                <a:latin typeface="Lucida Sans"/>
                <a:ea typeface="Lucida Sans"/>
                <a:cs typeface="Lucida Sans"/>
                <a:sym typeface="Lucida Sans"/>
              </a:rPr>
              <a:t>right-mouse</a:t>
            </a:r>
            <a:r>
              <a:rPr lang="en" sz="1800">
                <a:solidFill>
                  <a:srgbClr val="FFFFFF"/>
                </a:solidFill>
                <a:latin typeface="Lucida Sans"/>
                <a:ea typeface="Lucida Sans"/>
                <a:cs typeface="Lucida Sans"/>
                <a:sym typeface="Lucida Sans"/>
              </a:rPr>
              <a:t> button to look around the scene</a:t>
            </a:r>
            <a:endParaRPr sz="18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342900" lvl="0" marL="4572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Use the </a:t>
            </a:r>
            <a:r>
              <a:rPr b="1" lang="en" sz="1800">
                <a:solidFill>
                  <a:srgbClr val="FFFFFF"/>
                </a:solidFill>
                <a:latin typeface="Lucida Sans"/>
                <a:ea typeface="Lucida Sans"/>
                <a:cs typeface="Lucida Sans"/>
                <a:sym typeface="Lucida Sans"/>
              </a:rPr>
              <a:t>W A S D</a:t>
            </a:r>
            <a:r>
              <a:rPr lang="en" sz="1800">
                <a:solidFill>
                  <a:srgbClr val="FFFFFF"/>
                </a:solidFill>
                <a:latin typeface="Lucida Sans"/>
                <a:ea typeface="Lucida Sans"/>
                <a:cs typeface="Lucida Sans"/>
                <a:sym typeface="Lucida Sans"/>
              </a:rPr>
              <a:t> keys to fly around the scene</a:t>
            </a:r>
            <a:endParaRPr sz="18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342900" lvl="0" marL="4572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Use </a:t>
            </a:r>
            <a:r>
              <a:rPr b="1" lang="en" sz="1800">
                <a:solidFill>
                  <a:srgbClr val="FFFFFF"/>
                </a:solidFill>
                <a:latin typeface="Lucida Sans"/>
                <a:ea typeface="Lucida Sans"/>
                <a:cs typeface="Lucida Sans"/>
                <a:sym typeface="Lucida Sans"/>
              </a:rPr>
              <a:t>E</a:t>
            </a:r>
            <a:r>
              <a:rPr lang="en" sz="1800">
                <a:solidFill>
                  <a:srgbClr val="FFFFFF"/>
                </a:solidFill>
                <a:latin typeface="Lucida Sans"/>
                <a:ea typeface="Lucida Sans"/>
                <a:cs typeface="Lucida Sans"/>
                <a:sym typeface="Lucida Sans"/>
              </a:rPr>
              <a:t> to go upward</a:t>
            </a:r>
            <a:endParaRPr sz="18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342900" lvl="0" marL="4572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Use </a:t>
            </a:r>
            <a:r>
              <a:rPr b="1" lang="en" sz="1800">
                <a:solidFill>
                  <a:srgbClr val="FFFFFF"/>
                </a:solidFill>
                <a:latin typeface="Lucida Sans"/>
                <a:ea typeface="Lucida Sans"/>
                <a:cs typeface="Lucida Sans"/>
                <a:sym typeface="Lucida Sans"/>
              </a:rPr>
              <a:t>Q</a:t>
            </a:r>
            <a:r>
              <a:rPr lang="en" sz="1800">
                <a:solidFill>
                  <a:srgbClr val="FFFFFF"/>
                </a:solidFill>
                <a:latin typeface="Lucida Sans"/>
                <a:ea typeface="Lucida Sans"/>
                <a:cs typeface="Lucida Sans"/>
                <a:sym typeface="Lucida Sans"/>
              </a:rPr>
              <a:t> to go downward</a:t>
            </a:r>
            <a:endParaRPr sz="18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342900" lvl="0" marL="4572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Use the middle mouse to orbit around the center of what is on the screen.</a:t>
            </a:r>
            <a:endParaRPr sz="1800">
              <a:solidFill>
                <a:srgbClr val="FFFFFF"/>
              </a:solidFill>
              <a:latin typeface="Lucida Sans"/>
              <a:ea typeface="Lucida Sans"/>
              <a:cs typeface="Lucida Sans"/>
              <a:sym typeface="Lucida Sans"/>
            </a:endParaRPr>
          </a:p>
        </p:txBody>
      </p:sp>
      <p:sp>
        <p:nvSpPr>
          <p:cNvPr id="117" name="Google Shape;117;p21"/>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3D Objects</a:t>
            </a:r>
            <a:endParaRPr sz="3600"/>
          </a:p>
        </p:txBody>
      </p:sp>
      <p:sp>
        <p:nvSpPr>
          <p:cNvPr id="123" name="Google Shape;123;p22"/>
          <p:cNvSpPr txBox="1"/>
          <p:nvPr/>
        </p:nvSpPr>
        <p:spPr>
          <a:xfrm>
            <a:off x="410225" y="1171825"/>
            <a:ext cx="3474900" cy="33345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In 2D Godot, we use </a:t>
            </a:r>
            <a:r>
              <a:rPr i="1" lang="en" sz="1800">
                <a:solidFill>
                  <a:srgbClr val="FFFFFF"/>
                </a:solidFill>
                <a:latin typeface="Lucida Sans"/>
                <a:ea typeface="Lucida Sans"/>
                <a:cs typeface="Lucida Sans"/>
                <a:sym typeface="Lucida Sans"/>
              </a:rPr>
              <a:t>Sprites </a:t>
            </a:r>
            <a:r>
              <a:rPr lang="en" sz="1800">
                <a:solidFill>
                  <a:srgbClr val="FFFFFF"/>
                </a:solidFill>
                <a:latin typeface="Lucida Sans"/>
                <a:ea typeface="Lucida Sans"/>
                <a:cs typeface="Lucida Sans"/>
                <a:sym typeface="Lucida Sans"/>
              </a:rPr>
              <a:t>as a way to show us stuff, however, in 3D we use a </a:t>
            </a:r>
            <a:r>
              <a:rPr b="1" lang="en" sz="1800">
                <a:solidFill>
                  <a:srgbClr val="FFFFFF"/>
                </a:solidFill>
                <a:latin typeface="Lucida Sans"/>
                <a:ea typeface="Lucida Sans"/>
                <a:cs typeface="Lucida Sans"/>
                <a:sym typeface="Lucida Sans"/>
              </a:rPr>
              <a:t>Mesh Instance</a:t>
            </a:r>
            <a:r>
              <a:rPr lang="en" sz="1800">
                <a:solidFill>
                  <a:srgbClr val="FFFFFF"/>
                </a:solidFill>
                <a:latin typeface="Lucida Sans"/>
                <a:ea typeface="Lucida Sans"/>
                <a:cs typeface="Lucida Sans"/>
                <a:sym typeface="Lucida Sans"/>
              </a:rPr>
              <a:t> node. To create a </a:t>
            </a:r>
            <a:r>
              <a:rPr i="1" lang="en" sz="1800">
                <a:solidFill>
                  <a:srgbClr val="FFFFFF"/>
                </a:solidFill>
                <a:latin typeface="Lucida Sans"/>
                <a:ea typeface="Lucida Sans"/>
                <a:cs typeface="Lucida Sans"/>
                <a:sym typeface="Lucida Sans"/>
              </a:rPr>
              <a:t>Mesh Instance</a:t>
            </a:r>
            <a:r>
              <a:rPr lang="en" sz="1800">
                <a:solidFill>
                  <a:srgbClr val="FFFFFF"/>
                </a:solidFill>
                <a:latin typeface="Lucida Sans"/>
                <a:ea typeface="Lucida Sans"/>
                <a:cs typeface="Lucida Sans"/>
                <a:sym typeface="Lucida Sans"/>
              </a:rPr>
              <a:t>, you can either drag in a 3D model that you have, or you can create</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a basic primitive mesh like we will be using. To start this, create a new </a:t>
            </a:r>
            <a:r>
              <a:rPr b="1" lang="en" sz="1800">
                <a:solidFill>
                  <a:srgbClr val="FFFFFF"/>
                </a:solidFill>
                <a:latin typeface="Lucida Sans"/>
                <a:ea typeface="Lucida Sans"/>
                <a:cs typeface="Lucida Sans"/>
                <a:sym typeface="Lucida Sans"/>
              </a:rPr>
              <a:t>MeshInstance3D</a:t>
            </a:r>
            <a:r>
              <a:rPr lang="en" sz="1800">
                <a:solidFill>
                  <a:srgbClr val="FFFFFF"/>
                </a:solidFill>
                <a:latin typeface="Lucida Sans"/>
                <a:ea typeface="Lucida Sans"/>
                <a:cs typeface="Lucida Sans"/>
                <a:sym typeface="Lucida Sans"/>
              </a:rPr>
              <a:t> node in the scene.</a:t>
            </a:r>
            <a:endParaRPr sz="1800">
              <a:solidFill>
                <a:srgbClr val="FFFFFF"/>
              </a:solidFill>
              <a:latin typeface="Lucida Sans"/>
              <a:ea typeface="Lucida Sans"/>
              <a:cs typeface="Lucida Sans"/>
              <a:sym typeface="Lucida Sans"/>
            </a:endParaRPr>
          </a:p>
        </p:txBody>
      </p:sp>
      <p:sp>
        <p:nvSpPr>
          <p:cNvPr id="124" name="Google Shape;124;p22"/>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25" name="Google Shape;125;p22"/>
          <p:cNvPicPr preferRelativeResize="0"/>
          <p:nvPr/>
        </p:nvPicPr>
        <p:blipFill>
          <a:blip r:embed="rId3">
            <a:alphaModFix/>
          </a:blip>
          <a:stretch>
            <a:fillRect/>
          </a:stretch>
        </p:blipFill>
        <p:spPr>
          <a:xfrm>
            <a:off x="3982500" y="1225251"/>
            <a:ext cx="4802325" cy="334412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3D Objects</a:t>
            </a:r>
            <a:endParaRPr sz="3600"/>
          </a:p>
        </p:txBody>
      </p:sp>
      <p:sp>
        <p:nvSpPr>
          <p:cNvPr id="131" name="Google Shape;131;p23"/>
          <p:cNvSpPr txBox="1"/>
          <p:nvPr/>
        </p:nvSpPr>
        <p:spPr>
          <a:xfrm>
            <a:off x="410225" y="1171825"/>
            <a:ext cx="3474900" cy="27804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To add a primitive mesh to this, click on the </a:t>
            </a:r>
            <a:r>
              <a:rPr b="1" lang="en" sz="1800">
                <a:solidFill>
                  <a:srgbClr val="FFFFFF"/>
                </a:solidFill>
                <a:latin typeface="Lucida Sans"/>
                <a:ea typeface="Lucida Sans"/>
                <a:cs typeface="Lucida Sans"/>
                <a:sym typeface="Lucida Sans"/>
              </a:rPr>
              <a:t>Mesh </a:t>
            </a:r>
            <a:r>
              <a:rPr lang="en" sz="1800">
                <a:solidFill>
                  <a:srgbClr val="FFFFFF"/>
                </a:solidFill>
                <a:latin typeface="Lucida Sans"/>
                <a:ea typeface="Lucida Sans"/>
                <a:cs typeface="Lucida Sans"/>
                <a:sym typeface="Lucida Sans"/>
              </a:rPr>
              <a:t>property dropdown and select </a:t>
            </a:r>
            <a:r>
              <a:rPr b="1" lang="en" sz="1800">
                <a:solidFill>
                  <a:srgbClr val="FFFFFF"/>
                </a:solidFill>
                <a:latin typeface="Lucida Sans"/>
                <a:ea typeface="Lucida Sans"/>
                <a:cs typeface="Lucida Sans"/>
                <a:sym typeface="Lucida Sans"/>
              </a:rPr>
              <a:t>New BoxMesh.</a:t>
            </a:r>
            <a:endParaRPr b="1"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b="1"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This will create a cube. You can then use the move, rotate, and scale tools to manipulate the cube in the viewport.</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132" name="Google Shape;132;p23"/>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33" name="Google Shape;133;p23"/>
          <p:cNvPicPr preferRelativeResize="0"/>
          <p:nvPr/>
        </p:nvPicPr>
        <p:blipFill>
          <a:blip r:embed="rId3">
            <a:alphaModFix/>
          </a:blip>
          <a:stretch>
            <a:fillRect/>
          </a:stretch>
        </p:blipFill>
        <p:spPr>
          <a:xfrm>
            <a:off x="4634700" y="837650"/>
            <a:ext cx="4076680" cy="2549075"/>
          </a:xfrm>
          <a:prstGeom prst="rect">
            <a:avLst/>
          </a:prstGeom>
          <a:noFill/>
          <a:ln>
            <a:noFill/>
          </a:ln>
        </p:spPr>
      </p:pic>
      <p:pic>
        <p:nvPicPr>
          <p:cNvPr id="134" name="Google Shape;134;p23"/>
          <p:cNvPicPr preferRelativeResize="0"/>
          <p:nvPr/>
        </p:nvPicPr>
        <p:blipFill>
          <a:blip r:embed="rId4">
            <a:alphaModFix/>
          </a:blip>
          <a:stretch>
            <a:fillRect/>
          </a:stretch>
        </p:blipFill>
        <p:spPr>
          <a:xfrm>
            <a:off x="4291675" y="2594425"/>
            <a:ext cx="2534509" cy="2549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