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Arial Black"/>
      <p:regular r:id="rId39"/>
    </p:embeddedFont>
    <p:embeddedFont>
      <p:font typeface="Roboto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regular.fntdata"/><Relationship Id="rId20" Type="http://schemas.openxmlformats.org/officeDocument/2006/relationships/slide" Target="slides/slide15.xml"/><Relationship Id="rId42" Type="http://schemas.openxmlformats.org/officeDocument/2006/relationships/font" Target="fonts/RobotoMono-italic.fntdata"/><Relationship Id="rId41" Type="http://schemas.openxmlformats.org/officeDocument/2006/relationships/font" Target="fonts/Roboto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Mon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rialBlack-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dc51bae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9dc51baec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b84cfe3a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ab84cfe3a1_0_5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84cfe3a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ab84cfe3a1_0_6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b84cfe3a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48" name="Google Shape;148;g2ab84cfe3a1_0_7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b84cfe3a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then find that 0 is printed to the Output window, as this is the value we gave to the score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then change the value of the score variable and run the scene again, you will see the output has changed</a:t>
            </a:r>
            <a:endParaRPr/>
          </a:p>
          <a:p>
            <a:pPr indent="0" lvl="0" marL="0" rtl="0" algn="l">
              <a:spcBef>
                <a:spcPts val="0"/>
              </a:spcBef>
              <a:spcAft>
                <a:spcPts val="0"/>
              </a:spcAft>
              <a:buNone/>
            </a:pPr>
            <a:r>
              <a:t/>
            </a:r>
            <a:endParaRPr/>
          </a:p>
        </p:txBody>
      </p:sp>
      <p:sp>
        <p:nvSpPr>
          <p:cNvPr id="155" name="Google Shape;155;g2ab84cfe3a1_0_8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b84cfe3a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ab84cfe3a1_0_9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b84cfe3a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ab84cfe3a1_0_10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b84cfe3a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ab84cfe3a1_0_11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b84cfe3a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ab84cfe3a1_0_11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ab84cfe3a1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ab84cfe3a1_0_12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b84cfe3a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ab84cfe3a1_0_13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dc51baec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9dc51baec8_0_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b84cfe3a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ab84cfe3a1_0_14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b84cfe3a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now Save and press Play you will see the 5.1 value is printed to the Output window as we have overwritten the original value.</a:t>
            </a:r>
            <a:endParaRPr/>
          </a:p>
          <a:p>
            <a:pPr indent="0" lvl="0" marL="0" rtl="0" algn="l">
              <a:spcBef>
                <a:spcPts val="0"/>
              </a:spcBef>
              <a:spcAft>
                <a:spcPts val="0"/>
              </a:spcAft>
              <a:buNone/>
            </a:pPr>
            <a:r>
              <a:t/>
            </a:r>
            <a:endParaRPr/>
          </a:p>
        </p:txBody>
      </p:sp>
      <p:sp>
        <p:nvSpPr>
          <p:cNvPr id="219" name="Google Shape;219;g2ab84cfe3a1_0_15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b84cfe3a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g2ab84cfe3a1_0_16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b84cfe3a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5" name="Google Shape;235;g2ab84cfe3a1_0_17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b84cfe3a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addition operator is used to increase the value of a variable by a specified amount. To try this in Godot, we will first need to create a variable named score. As we are working with whole numbers, we will make it of type int and with an original value of 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2" name="Google Shape;242;g2ab84cfe3a1_0_18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b84cfe3a1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_ready function we can then print the score so we know what it has started as. If you run the script now, you will see an output of 0. As we covered previously, you can set the score using the equals sign. Here, the equals sign is known as an assignment operator, meaning it will assign the variable to a new value.</a:t>
            </a:r>
            <a:endParaRPr/>
          </a:p>
          <a:p>
            <a:pPr indent="0" lvl="0" marL="0" rtl="0" algn="l">
              <a:spcBef>
                <a:spcPts val="0"/>
              </a:spcBef>
              <a:spcAft>
                <a:spcPts val="0"/>
              </a:spcAft>
              <a:buNone/>
            </a:pPr>
            <a:r>
              <a:t/>
            </a:r>
            <a:endParaRPr/>
          </a:p>
        </p:txBody>
      </p:sp>
      <p:sp>
        <p:nvSpPr>
          <p:cNvPr id="249" name="Google Shape;249;g2ab84cfe3a1_0_19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b84cfe3a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 if you know exactly what number you would like to set score to, but in many cases, you may want to increase score by a specific amount, like if the player picks up a coin for example. To do this we use both the plus and equals signs.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now Save the script and press Play you will see 1 is printed to the Output.</a:t>
            </a:r>
            <a:endParaRPr/>
          </a:p>
        </p:txBody>
      </p:sp>
      <p:sp>
        <p:nvSpPr>
          <p:cNvPr id="256" name="Google Shape;256;g2ab84cfe3a1_0_20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b84cfe3a1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then add another plus-equals line to increase the score further before printing.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if you press Play you will see the score outputs as 3, as 0 + 1 + 2 = 3.</a:t>
            </a:r>
            <a:endParaRPr/>
          </a:p>
        </p:txBody>
      </p:sp>
      <p:sp>
        <p:nvSpPr>
          <p:cNvPr id="263" name="Google Shape;263;g2ab84cfe3a1_0_20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b84cfe3a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If you now press Play you will see our previous 3, minus 2 to output 1 to the screen.</a:t>
            </a:r>
            <a:endParaRPr/>
          </a:p>
        </p:txBody>
      </p:sp>
      <p:sp>
        <p:nvSpPr>
          <p:cNvPr id="270" name="Google Shape;270;g2ab84cfe3a1_0_22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ab84cfe3a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then output a value of 10 as expected.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 can change the subtraction example to – 1 instead of – 2 to make our output 20 instead.</a:t>
            </a:r>
            <a:endParaRPr/>
          </a:p>
        </p:txBody>
      </p:sp>
      <p:sp>
        <p:nvSpPr>
          <p:cNvPr id="278" name="Google Shape;278;g2ab84cfe3a1_0_23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07a5158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2a07a5158fa_0_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b84cfe3a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our last output was 20, this will therefore give us an output of 10 when you Play the scene.</a:t>
            </a:r>
            <a:endParaRPr/>
          </a:p>
        </p:txBody>
      </p:sp>
      <p:sp>
        <p:nvSpPr>
          <p:cNvPr id="287" name="Google Shape;287;g2ab84cfe3a1_0_24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ab84cfe3a1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ab84cfe3a1_0_25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b84cfe3a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ab84cfe3a1_0_26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ab84cfe3a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only use only the multiplication symbol, not multiplication-equals. This is because we don’t want to change the value of a, we only want to use it for multiplication, so we don’t use the assignment operator.</a:t>
            </a:r>
            <a:endParaRPr/>
          </a:p>
        </p:txBody>
      </p:sp>
      <p:sp>
        <p:nvSpPr>
          <p:cNvPr id="310" name="Google Shape;310;g2ab84cfe3a1_0_276: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b84cfe3a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ab84cfe3a1_0_2: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b84cfe3a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ab84cfe3a1_0_1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b84cfe3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ab84cfe3a1_0_2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b84cfe3a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ab84cfe3a1_0_2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b84cfe3a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ab84cfe3a1_0_39: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b84cfe3a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ab84cfe3a1_0_4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OBJECT_1">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52" name="Google Shape;52;p13"/>
          <p:cNvPicPr preferRelativeResize="0"/>
          <p:nvPr/>
        </p:nvPicPr>
        <p:blipFill rotWithShape="1">
          <a:blip r:embed="rId3">
            <a:alphaModFix/>
          </a:blip>
          <a:srcRect b="0" l="0" r="0" t="0"/>
          <a:stretch/>
        </p:blipFill>
        <p:spPr>
          <a:xfrm>
            <a:off x="7688785" y="4684941"/>
            <a:ext cx="1268788" cy="320191"/>
          </a:xfrm>
          <a:prstGeom prst="rect">
            <a:avLst/>
          </a:prstGeom>
          <a:noFill/>
          <a:ln>
            <a:noFill/>
          </a:ln>
        </p:spPr>
      </p:pic>
      <p:sp>
        <p:nvSpPr>
          <p:cNvPr id="53" name="Google Shape;53;p13"/>
          <p:cNvSpPr txBox="1"/>
          <p:nvPr>
            <p:ph type="ctrTitle"/>
          </p:nvPr>
        </p:nvSpPr>
        <p:spPr>
          <a:xfrm>
            <a:off x="2186490" y="1946005"/>
            <a:ext cx="4771200" cy="9222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 name="Google Shape;54;p13"/>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800"/>
              <a:buNone/>
              <a:defRPr/>
            </a:lvl1pPr>
            <a:lvl2pPr lvl="1" rtl="0" algn="l">
              <a:spcBef>
                <a:spcPts val="1200"/>
              </a:spcBef>
              <a:spcAft>
                <a:spcPts val="0"/>
              </a:spcAft>
              <a:buSzPts val="1400"/>
              <a:buNone/>
              <a:defRPr/>
            </a:lvl2pPr>
            <a:lvl3pPr lvl="2" rtl="0" algn="l">
              <a:spcBef>
                <a:spcPts val="1200"/>
              </a:spcBef>
              <a:spcAft>
                <a:spcPts val="0"/>
              </a:spcAft>
              <a:buSzPts val="1400"/>
              <a:buNone/>
              <a:defRPr/>
            </a:lvl3pPr>
            <a:lvl4pPr lvl="3" rtl="0" algn="l">
              <a:spcBef>
                <a:spcPts val="1200"/>
              </a:spcBef>
              <a:spcAft>
                <a:spcPts val="0"/>
              </a:spcAft>
              <a:buSzPts val="1400"/>
              <a:buNone/>
              <a:defRPr/>
            </a:lvl4pPr>
            <a:lvl5pPr lvl="4" rtl="0" algn="l">
              <a:spcBef>
                <a:spcPts val="1200"/>
              </a:spcBef>
              <a:spcAft>
                <a:spcPts val="0"/>
              </a:spcAft>
              <a:buSzPts val="1400"/>
              <a:buNone/>
              <a:defRPr/>
            </a:lvl5pPr>
            <a:lvl6pPr lvl="5" rtl="0" algn="l">
              <a:spcBef>
                <a:spcPts val="1200"/>
              </a:spcBef>
              <a:spcAft>
                <a:spcPts val="0"/>
              </a:spcAft>
              <a:buSzPts val="1400"/>
              <a:buNone/>
              <a:defRPr/>
            </a:lvl6pPr>
            <a:lvl7pPr lvl="6" rtl="0" algn="l">
              <a:spcBef>
                <a:spcPts val="1200"/>
              </a:spcBef>
              <a:spcAft>
                <a:spcPts val="0"/>
              </a:spcAft>
              <a:buSzPts val="1400"/>
              <a:buNone/>
              <a:defRPr/>
            </a:lvl7pPr>
            <a:lvl8pPr lvl="7" rtl="0" algn="l">
              <a:spcBef>
                <a:spcPts val="1200"/>
              </a:spcBef>
              <a:spcAft>
                <a:spcPts val="0"/>
              </a:spcAft>
              <a:buSzPts val="1400"/>
              <a:buNone/>
              <a:defRPr/>
            </a:lvl8pPr>
            <a:lvl9pPr lvl="8" rtl="0" algn="l">
              <a:spcBef>
                <a:spcPts val="1200"/>
              </a:spcBef>
              <a:spcAft>
                <a:spcPts val="1200"/>
              </a:spcAft>
              <a:buSzPts val="1400"/>
              <a:buNone/>
              <a:defRPr/>
            </a:lvl9pPr>
          </a:lstStyle>
          <a:p/>
        </p:txBody>
      </p:sp>
      <p:sp>
        <p:nvSpPr>
          <p:cNvPr id="55" name="Google Shape;55;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6" name="Google Shape;56;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7" name="Google Shape;57;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8" name="Shape 58"/>
        <p:cNvGrpSpPr/>
        <p:nvPr/>
      </p:nvGrpSpPr>
      <p:grpSpPr>
        <a:xfrm>
          <a:off x="0" y="0"/>
          <a:ext cx="0" cy="0"/>
          <a:chOff x="0" y="0"/>
          <a:chExt cx="0" cy="0"/>
        </a:xfrm>
      </p:grpSpPr>
      <p:sp>
        <p:nvSpPr>
          <p:cNvPr id="59" name="Google Shape;59;p14"/>
          <p:cNvSpPr txBox="1"/>
          <p:nvPr>
            <p:ph type="title"/>
          </p:nvPr>
        </p:nvSpPr>
        <p:spPr>
          <a:xfrm>
            <a:off x="683419" y="441873"/>
            <a:ext cx="6647100" cy="5907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800"/>
              <a:buNone/>
              <a:defRPr b="0" i="0" sz="3800">
                <a:solidFill>
                  <a:schemeClr val="lt1"/>
                </a:solidFill>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4"/>
          <p:cNvSpPr txBox="1"/>
          <p:nvPr>
            <p:ph idx="1" type="body"/>
          </p:nvPr>
        </p:nvSpPr>
        <p:spPr>
          <a:xfrm>
            <a:off x="683419" y="1384516"/>
            <a:ext cx="7614600" cy="2376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800"/>
              <a:buNone/>
              <a:defRPr b="0" i="0" sz="1700">
                <a:solidFill>
                  <a:srgbClr val="FFFF00"/>
                </a:solidFill>
                <a:latin typeface="Lucida Sans"/>
                <a:ea typeface="Lucida Sans"/>
                <a:cs typeface="Lucida Sans"/>
                <a:sym typeface="Lucida Sans"/>
              </a:defRPr>
            </a:lvl1pPr>
            <a:lvl2pPr indent="-228600" lvl="1" marL="914400" rtl="0" algn="l">
              <a:spcBef>
                <a:spcPts val="1200"/>
              </a:spcBef>
              <a:spcAft>
                <a:spcPts val="0"/>
              </a:spcAft>
              <a:buSzPts val="1400"/>
              <a:buNone/>
              <a:defRPr/>
            </a:lvl2pPr>
            <a:lvl3pPr indent="-228600" lvl="2" marL="1371600" rtl="0" algn="l">
              <a:spcBef>
                <a:spcPts val="1200"/>
              </a:spcBef>
              <a:spcAft>
                <a:spcPts val="0"/>
              </a:spcAft>
              <a:buSzPts val="1400"/>
              <a:buNone/>
              <a:defRPr/>
            </a:lvl3pPr>
            <a:lvl4pPr indent="-228600" lvl="3" marL="1828800" rtl="0" algn="l">
              <a:spcBef>
                <a:spcPts val="1200"/>
              </a:spcBef>
              <a:spcAft>
                <a:spcPts val="0"/>
              </a:spcAft>
              <a:buSzPts val="1400"/>
              <a:buNone/>
              <a:defRPr/>
            </a:lvl4pPr>
            <a:lvl5pPr indent="-228600" lvl="4" marL="2286000" rtl="0" algn="l">
              <a:spcBef>
                <a:spcPts val="1200"/>
              </a:spcBef>
              <a:spcAft>
                <a:spcPts val="0"/>
              </a:spcAft>
              <a:buSzPts val="1400"/>
              <a:buNone/>
              <a:defRPr/>
            </a:lvl5pPr>
            <a:lvl6pPr indent="-228600" lvl="5" marL="2743200" rtl="0" algn="l">
              <a:spcBef>
                <a:spcPts val="1200"/>
              </a:spcBef>
              <a:spcAft>
                <a:spcPts val="0"/>
              </a:spcAft>
              <a:buSzPts val="1400"/>
              <a:buNone/>
              <a:defRPr/>
            </a:lvl6pPr>
            <a:lvl7pPr indent="-228600" lvl="6" marL="3200400" rtl="0" algn="l">
              <a:spcBef>
                <a:spcPts val="1200"/>
              </a:spcBef>
              <a:spcAft>
                <a:spcPts val="0"/>
              </a:spcAft>
              <a:buSzPts val="1400"/>
              <a:buNone/>
              <a:defRPr/>
            </a:lvl7pPr>
            <a:lvl8pPr indent="-228600" lvl="7" marL="3657600" rtl="0" algn="l">
              <a:spcBef>
                <a:spcPts val="1200"/>
              </a:spcBef>
              <a:spcAft>
                <a:spcPts val="0"/>
              </a:spcAft>
              <a:buSzPts val="1400"/>
              <a:buNone/>
              <a:defRPr/>
            </a:lvl8pPr>
            <a:lvl9pPr indent="-228600" lvl="8" marL="4114800" rtl="0" algn="l">
              <a:spcBef>
                <a:spcPts val="1200"/>
              </a:spcBef>
              <a:spcAft>
                <a:spcPts val="1200"/>
              </a:spcAft>
              <a:buSzPts val="1400"/>
              <a:buNone/>
              <a:defRPr/>
            </a:lvl9pPr>
          </a:lstStyle>
          <a:p/>
        </p:txBody>
      </p:sp>
      <p:sp>
        <p:nvSpPr>
          <p:cNvPr id="61" name="Google Shape;61;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2" name="Google Shape;62;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63" name="Google Shape;63;p14"/>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31325" y="931444"/>
            <a:ext cx="8281500" cy="9177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sz="5900"/>
              <a:t>Intro to Scripting</a:t>
            </a:r>
            <a:endParaRPr sz="5900"/>
          </a:p>
        </p:txBody>
      </p:sp>
      <p:sp>
        <p:nvSpPr>
          <p:cNvPr id="69" name="Google Shape;69;p15"/>
          <p:cNvSpPr txBox="1"/>
          <p:nvPr/>
        </p:nvSpPr>
        <p:spPr>
          <a:xfrm>
            <a:off x="3744130" y="3109917"/>
            <a:ext cx="1653000" cy="2559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1600">
                <a:solidFill>
                  <a:srgbClr val="FFFFFF"/>
                </a:solidFill>
                <a:latin typeface="Lucida Sans"/>
                <a:ea typeface="Lucida Sans"/>
                <a:cs typeface="Lucida Sans"/>
                <a:sym typeface="Lucida Sans"/>
              </a:rPr>
              <a:t>Mack 2023</a:t>
            </a:r>
            <a:endParaRPr sz="1600">
              <a:latin typeface="Lucida Sans"/>
              <a:ea typeface="Lucida Sans"/>
              <a:cs typeface="Lucida Sans"/>
              <a:sym typeface="Lucida Sans"/>
            </a:endParaRPr>
          </a:p>
        </p:txBody>
      </p:sp>
      <p:sp>
        <p:nvSpPr>
          <p:cNvPr id="70" name="Google Shape;70;p1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Variables</a:t>
            </a:r>
            <a:endParaRPr sz="3600"/>
          </a:p>
        </p:txBody>
      </p:sp>
      <p:sp>
        <p:nvSpPr>
          <p:cNvPr id="137" name="Google Shape;137;p24"/>
          <p:cNvSpPr txBox="1"/>
          <p:nvPr/>
        </p:nvSpPr>
        <p:spPr>
          <a:xfrm>
            <a:off x="429875" y="990950"/>
            <a:ext cx="84573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There are different types of variables, which include:</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Whole numbers (1, 2, 3)</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Decimal numbers (0.1, 2.7, 3.6)</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Text (“Hello World”)</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Booleans (True / False)</a:t>
            </a:r>
            <a:endParaRPr sz="1800">
              <a:solidFill>
                <a:srgbClr val="FFFFFF"/>
              </a:solidFill>
              <a:latin typeface="Lucida Sans"/>
              <a:ea typeface="Lucida Sans"/>
              <a:cs typeface="Lucida Sans"/>
              <a:sym typeface="Lucida Sans"/>
            </a:endParaRPr>
          </a:p>
          <a:p>
            <a:pPr indent="-342900" lvl="0" marL="457200" rtl="0" algn="l">
              <a:spcBef>
                <a:spcPts val="0"/>
              </a:spcBef>
              <a:spcAft>
                <a:spcPts val="0"/>
              </a:spcAft>
              <a:buClr>
                <a:srgbClr val="FFFFFF"/>
              </a:buClr>
              <a:buSzPts val="1800"/>
              <a:buFont typeface="Lucida Sans"/>
              <a:buChar char="●"/>
            </a:pPr>
            <a:r>
              <a:rPr lang="en" sz="1800">
                <a:solidFill>
                  <a:srgbClr val="FFFFFF"/>
                </a:solidFill>
                <a:latin typeface="Lucida Sans"/>
                <a:ea typeface="Lucida Sans"/>
                <a:cs typeface="Lucida Sans"/>
                <a:sym typeface="Lucida Sans"/>
              </a:rPr>
              <a:t>And more…</a:t>
            </a:r>
            <a:endParaRPr sz="1800">
              <a:solidFill>
                <a:srgbClr val="FFFFFF"/>
              </a:solidFill>
              <a:latin typeface="Lucida Sans"/>
              <a:ea typeface="Lucida Sans"/>
              <a:cs typeface="Lucida Sans"/>
              <a:sym typeface="Lucida Sans"/>
            </a:endParaRPr>
          </a:p>
        </p:txBody>
      </p:sp>
      <p:sp>
        <p:nvSpPr>
          <p:cNvPr id="138" name="Google Shape;138;p2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our First Variable</a:t>
            </a:r>
            <a:endParaRPr sz="3600"/>
          </a:p>
        </p:txBody>
      </p:sp>
      <p:sp>
        <p:nvSpPr>
          <p:cNvPr id="144" name="Google Shape;144;p25"/>
          <p:cNvSpPr txBox="1"/>
          <p:nvPr/>
        </p:nvSpPr>
        <p:spPr>
          <a:xfrm>
            <a:off x="429875" y="990950"/>
            <a:ext cx="8457300" cy="30573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create a variable in GD Script, we first need to define it. When programming, we write the variables at the top of the script, so we will define all our variables below the extends Node2D line.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define our first variable we will write the keyword </a:t>
            </a:r>
            <a:r>
              <a:rPr b="1" lang="en" sz="1800">
                <a:solidFill>
                  <a:srgbClr val="FFFFFF"/>
                </a:solidFill>
                <a:latin typeface="Lucida Sans"/>
                <a:ea typeface="Lucida Sans"/>
                <a:cs typeface="Lucida Sans"/>
                <a:sym typeface="Lucida Sans"/>
              </a:rPr>
              <a:t>var </a:t>
            </a:r>
            <a:r>
              <a:rPr lang="en" sz="1800">
                <a:solidFill>
                  <a:srgbClr val="FFFFFF"/>
                </a:solidFill>
                <a:latin typeface="Lucida Sans"/>
                <a:ea typeface="Lucida Sans"/>
                <a:cs typeface="Lucida Sans"/>
                <a:sym typeface="Lucida Sans"/>
              </a:rPr>
              <a:t>to specify this is a variable. This will be followed by the </a:t>
            </a:r>
            <a:r>
              <a:rPr b="1" lang="en" sz="1800">
                <a:solidFill>
                  <a:srgbClr val="FFFFFF"/>
                </a:solidFill>
                <a:latin typeface="Lucida Sans"/>
                <a:ea typeface="Lucida Sans"/>
                <a:cs typeface="Lucida Sans"/>
                <a:sym typeface="Lucida Sans"/>
              </a:rPr>
              <a:t>name </a:t>
            </a:r>
            <a:r>
              <a:rPr lang="en" sz="1800">
                <a:solidFill>
                  <a:srgbClr val="FFFFFF"/>
                </a:solidFill>
                <a:latin typeface="Lucida Sans"/>
                <a:ea typeface="Lucida Sans"/>
                <a:cs typeface="Lucida Sans"/>
                <a:sym typeface="Lucida Sans"/>
              </a:rPr>
              <a:t>of the variable (we will use the name score), an </a:t>
            </a:r>
            <a:r>
              <a:rPr b="1" lang="en" sz="1800">
                <a:solidFill>
                  <a:srgbClr val="FFFFFF"/>
                </a:solidFill>
                <a:latin typeface="Lucida Sans"/>
                <a:ea typeface="Lucida Sans"/>
                <a:cs typeface="Lucida Sans"/>
                <a:sym typeface="Lucida Sans"/>
              </a:rPr>
              <a:t>equals sign</a:t>
            </a:r>
            <a:r>
              <a:rPr lang="en" sz="1800">
                <a:solidFill>
                  <a:srgbClr val="FFFFFF"/>
                </a:solidFill>
                <a:latin typeface="Lucida Sans"/>
                <a:ea typeface="Lucida Sans"/>
                <a:cs typeface="Lucida Sans"/>
                <a:sym typeface="Lucida Sans"/>
              </a:rPr>
              <a:t>, and then the </a:t>
            </a:r>
            <a:r>
              <a:rPr b="1" lang="en" sz="1800">
                <a:solidFill>
                  <a:srgbClr val="FFFFFF"/>
                </a:solidFill>
                <a:latin typeface="Lucida Sans"/>
                <a:ea typeface="Lucida Sans"/>
                <a:cs typeface="Lucida Sans"/>
                <a:sym typeface="Lucida Sans"/>
              </a:rPr>
              <a:t>default value</a:t>
            </a:r>
            <a:r>
              <a:rPr lang="en" sz="1800">
                <a:solidFill>
                  <a:srgbClr val="FFFFFF"/>
                </a:solidFill>
                <a:latin typeface="Lucida Sans"/>
                <a:ea typeface="Lucida Sans"/>
                <a:cs typeface="Lucida Sans"/>
                <a:sym typeface="Lucida Sans"/>
              </a:rPr>
              <a:t> of the variable, which we will use a value of 0.</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3600">
                <a:solidFill>
                  <a:srgbClr val="93C47D"/>
                </a:solidFill>
                <a:latin typeface="Roboto Mono"/>
                <a:ea typeface="Roboto Mono"/>
                <a:cs typeface="Roboto Mono"/>
                <a:sym typeface="Roboto Mono"/>
              </a:rPr>
              <a:t>var score = 0</a:t>
            </a:r>
            <a:endParaRPr sz="3600">
              <a:solidFill>
                <a:srgbClr val="93C47D"/>
              </a:solidFill>
              <a:latin typeface="Roboto Mono"/>
              <a:ea typeface="Roboto Mono"/>
              <a:cs typeface="Roboto Mono"/>
              <a:sym typeface="Roboto Mono"/>
            </a:endParaRPr>
          </a:p>
        </p:txBody>
      </p:sp>
      <p:sp>
        <p:nvSpPr>
          <p:cNvPr id="145" name="Google Shape;145;p2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our First Variable</a:t>
            </a:r>
            <a:endParaRPr sz="3600"/>
          </a:p>
        </p:txBody>
      </p:sp>
      <p:sp>
        <p:nvSpPr>
          <p:cNvPr id="151" name="Google Shape;151;p26"/>
          <p:cNvSpPr txBox="1"/>
          <p:nvPr/>
        </p:nvSpPr>
        <p:spPr>
          <a:xfrm>
            <a:off x="429875" y="990950"/>
            <a:ext cx="8457300" cy="3611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To test this variable, we can log the value to the game’s output. To do this we will use the </a:t>
            </a:r>
            <a:r>
              <a:rPr i="1" lang="en" sz="1800">
                <a:solidFill>
                  <a:srgbClr val="FFFFFF"/>
                </a:solidFill>
                <a:latin typeface="Lucida Sans"/>
                <a:ea typeface="Lucida Sans"/>
                <a:cs typeface="Lucida Sans"/>
                <a:sym typeface="Lucida Sans"/>
              </a:rPr>
              <a:t>_ready</a:t>
            </a:r>
            <a:r>
              <a:rPr lang="en" sz="1800">
                <a:solidFill>
                  <a:srgbClr val="FFFFFF"/>
                </a:solidFill>
                <a:latin typeface="Lucida Sans"/>
                <a:ea typeface="Lucida Sans"/>
                <a:cs typeface="Lucida Sans"/>
                <a:sym typeface="Lucida Sans"/>
              </a:rPr>
              <a:t> function. We will cover functions further in this course, however for now, just know functions are blocks of code that can be called at any time. The _ready function will be called at the start of</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game.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the function, we will replace the </a:t>
            </a:r>
            <a:r>
              <a:rPr i="1" lang="en" sz="1800">
                <a:solidFill>
                  <a:srgbClr val="FFFFFF"/>
                </a:solidFill>
                <a:latin typeface="Lucida Sans"/>
                <a:ea typeface="Lucida Sans"/>
                <a:cs typeface="Lucida Sans"/>
                <a:sym typeface="Lucida Sans"/>
              </a:rPr>
              <a:t>pass </a:t>
            </a:r>
            <a:r>
              <a:rPr lang="en" sz="1800">
                <a:solidFill>
                  <a:srgbClr val="FFFFFF"/>
                </a:solidFill>
                <a:latin typeface="Lucida Sans"/>
                <a:ea typeface="Lucida Sans"/>
                <a:cs typeface="Lucida Sans"/>
                <a:sym typeface="Lucida Sans"/>
              </a:rPr>
              <a:t>line with our own code to print the score variable to the screen.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3600">
                <a:solidFill>
                  <a:srgbClr val="93C47D"/>
                </a:solidFill>
                <a:latin typeface="Roboto Mono"/>
                <a:ea typeface="Roboto Mono"/>
                <a:cs typeface="Roboto Mono"/>
                <a:sym typeface="Roboto Mono"/>
              </a:rPr>
              <a:t>func _ready():</a:t>
            </a:r>
            <a:endParaRPr sz="3600">
              <a:solidFill>
                <a:srgbClr val="93C47D"/>
              </a:solidFill>
              <a:latin typeface="Roboto Mono"/>
              <a:ea typeface="Roboto Mono"/>
              <a:cs typeface="Roboto Mono"/>
              <a:sym typeface="Roboto Mono"/>
            </a:endParaRPr>
          </a:p>
          <a:p>
            <a:pPr indent="457200" lvl="0" marL="0" rtl="0" algn="l">
              <a:spcBef>
                <a:spcPts val="0"/>
              </a:spcBef>
              <a:spcAft>
                <a:spcPts val="0"/>
              </a:spcAft>
              <a:buNone/>
            </a:pPr>
            <a:r>
              <a:rPr lang="en" sz="3600">
                <a:solidFill>
                  <a:srgbClr val="93C47D"/>
                </a:solidFill>
                <a:latin typeface="Roboto Mono"/>
                <a:ea typeface="Roboto Mono"/>
                <a:cs typeface="Roboto Mono"/>
                <a:sym typeface="Roboto Mono"/>
              </a:rPr>
              <a:t>print(score)</a:t>
            </a:r>
            <a:endParaRPr sz="3600">
              <a:solidFill>
                <a:srgbClr val="93C47D"/>
              </a:solidFill>
              <a:latin typeface="Roboto Mono"/>
              <a:ea typeface="Roboto Mono"/>
              <a:cs typeface="Roboto Mono"/>
              <a:sym typeface="Roboto Mono"/>
            </a:endParaRPr>
          </a:p>
        </p:txBody>
      </p:sp>
      <p:sp>
        <p:nvSpPr>
          <p:cNvPr id="152" name="Google Shape;152;p2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our First Variable</a:t>
            </a:r>
            <a:endParaRPr sz="3600"/>
          </a:p>
        </p:txBody>
      </p:sp>
      <p:sp>
        <p:nvSpPr>
          <p:cNvPr id="158" name="Google Shape;158;p27"/>
          <p:cNvSpPr txBox="1"/>
          <p:nvPr/>
        </p:nvSpPr>
        <p:spPr>
          <a:xfrm>
            <a:off x="429875" y="990950"/>
            <a:ext cx="8457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Printing a value like this is also extremely helpful for finding issues with your code. Now we can save the script (CTRL+S) and press the Play button.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59" name="Google Shape;159;p2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60" name="Google Shape;160;p27"/>
          <p:cNvPicPr preferRelativeResize="0"/>
          <p:nvPr/>
        </p:nvPicPr>
        <p:blipFill>
          <a:blip r:embed="rId3">
            <a:alphaModFix/>
          </a:blip>
          <a:stretch>
            <a:fillRect/>
          </a:stretch>
        </p:blipFill>
        <p:spPr>
          <a:xfrm>
            <a:off x="2151263" y="1711100"/>
            <a:ext cx="4838725" cy="695475"/>
          </a:xfrm>
          <a:prstGeom prst="rect">
            <a:avLst/>
          </a:prstGeom>
          <a:noFill/>
          <a:ln>
            <a:noFill/>
          </a:ln>
        </p:spPr>
      </p:pic>
      <p:pic>
        <p:nvPicPr>
          <p:cNvPr id="161" name="Google Shape;161;p27"/>
          <p:cNvPicPr preferRelativeResize="0"/>
          <p:nvPr/>
        </p:nvPicPr>
        <p:blipFill>
          <a:blip r:embed="rId4">
            <a:alphaModFix/>
          </a:blip>
          <a:stretch>
            <a:fillRect/>
          </a:stretch>
        </p:blipFill>
        <p:spPr>
          <a:xfrm>
            <a:off x="371238" y="2637625"/>
            <a:ext cx="8398766" cy="1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Working with Variable Types</a:t>
            </a:r>
            <a:endParaRPr sz="3600"/>
          </a:p>
        </p:txBody>
      </p:sp>
      <p:sp>
        <p:nvSpPr>
          <p:cNvPr id="167" name="Google Shape;167;p28"/>
          <p:cNvSpPr txBox="1"/>
          <p:nvPr/>
        </p:nvSpPr>
        <p:spPr>
          <a:xfrm>
            <a:off x="429875" y="990950"/>
            <a:ext cx="8457300" cy="2780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As GD Script is a </a:t>
            </a:r>
            <a:r>
              <a:rPr b="1" lang="en" sz="1800">
                <a:solidFill>
                  <a:srgbClr val="FFFFFF"/>
                </a:solidFill>
                <a:latin typeface="Lucida Sans"/>
                <a:ea typeface="Lucida Sans"/>
                <a:cs typeface="Lucida Sans"/>
                <a:sym typeface="Lucida Sans"/>
              </a:rPr>
              <a:t>dynamic programming</a:t>
            </a:r>
            <a:r>
              <a:rPr lang="en" sz="1800">
                <a:solidFill>
                  <a:srgbClr val="FFFFFF"/>
                </a:solidFill>
                <a:latin typeface="Lucida Sans"/>
                <a:ea typeface="Lucida Sans"/>
                <a:cs typeface="Lucida Sans"/>
                <a:sym typeface="Lucida Sans"/>
              </a:rPr>
              <a:t> language, we don’t have to specifically design the type of variable we want to use. This can allow a lot of flexibility when writing the code, however, it is generally best practice to define the data types of your variables, so that GD Script knows specifically the type of variable you want.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Currently, we have the </a:t>
            </a:r>
            <a:r>
              <a:rPr i="1" lang="en" sz="1800">
                <a:solidFill>
                  <a:srgbClr val="FFFFFF"/>
                </a:solidFill>
                <a:latin typeface="Lucida Sans"/>
                <a:ea typeface="Lucida Sans"/>
                <a:cs typeface="Lucida Sans"/>
                <a:sym typeface="Lucida Sans"/>
              </a:rPr>
              <a:t>score </a:t>
            </a:r>
            <a:r>
              <a:rPr lang="en" sz="1800">
                <a:solidFill>
                  <a:srgbClr val="FFFFFF"/>
                </a:solidFill>
                <a:latin typeface="Lucida Sans"/>
                <a:ea typeface="Lucida Sans"/>
                <a:cs typeface="Lucida Sans"/>
                <a:sym typeface="Lucida Sans"/>
              </a:rPr>
              <a:t>variable, which stores a whole number value (1, 2, 3). To specify that this variable will store a whole number, and only a whole number, we will add an </a:t>
            </a:r>
            <a:r>
              <a:rPr b="1" lang="en" sz="1800">
                <a:solidFill>
                  <a:srgbClr val="FFFFFF"/>
                </a:solidFill>
                <a:latin typeface="Lucida Sans"/>
                <a:ea typeface="Lucida Sans"/>
                <a:cs typeface="Lucida Sans"/>
                <a:sym typeface="Lucida Sans"/>
              </a:rPr>
              <a:t>integer definition</a:t>
            </a:r>
            <a:r>
              <a:rPr lang="en" sz="1800">
                <a:solidFill>
                  <a:srgbClr val="FFFFFF"/>
                </a:solidFill>
                <a:latin typeface="Lucida Sans"/>
                <a:ea typeface="Lucida Sans"/>
                <a:cs typeface="Lucida Sans"/>
                <a:sym typeface="Lucida Sans"/>
              </a:rPr>
              <a:t> after the variable name. This is done by writing </a:t>
            </a:r>
            <a:r>
              <a:rPr b="1" lang="en" sz="1800">
                <a:solidFill>
                  <a:srgbClr val="FFFFFF"/>
                </a:solidFill>
                <a:latin typeface="Lucida Sans"/>
                <a:ea typeface="Lucida Sans"/>
                <a:cs typeface="Lucida Sans"/>
                <a:sym typeface="Lucida Sans"/>
              </a:rPr>
              <a:t>“: int”</a:t>
            </a:r>
            <a:r>
              <a:rPr lang="en" sz="1800">
                <a:solidFill>
                  <a:srgbClr val="FFFFFF"/>
                </a:solidFill>
                <a:latin typeface="Lucida Sans"/>
                <a:ea typeface="Lucida Sans"/>
                <a:cs typeface="Lucida Sans"/>
                <a:sym typeface="Lucida Sans"/>
              </a:rPr>
              <a:t> after the world score.</a:t>
            </a:r>
            <a:endParaRPr sz="1800">
              <a:solidFill>
                <a:srgbClr val="FFFFFF"/>
              </a:solidFill>
              <a:latin typeface="Lucida Sans"/>
              <a:ea typeface="Lucida Sans"/>
              <a:cs typeface="Lucida Sans"/>
              <a:sym typeface="Lucida Sans"/>
            </a:endParaRPr>
          </a:p>
        </p:txBody>
      </p:sp>
      <p:sp>
        <p:nvSpPr>
          <p:cNvPr id="168" name="Google Shape;168;p2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69" name="Google Shape;169;p28"/>
          <p:cNvSpPr txBox="1"/>
          <p:nvPr/>
        </p:nvSpPr>
        <p:spPr>
          <a:xfrm>
            <a:off x="429875" y="3916600"/>
            <a:ext cx="56889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rgbClr val="93C47D"/>
                </a:solidFill>
                <a:latin typeface="Roboto Mono"/>
                <a:ea typeface="Roboto Mono"/>
                <a:cs typeface="Roboto Mono"/>
                <a:sym typeface="Roboto Mono"/>
              </a:rPr>
              <a:t>var score : int = 5</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Working with Variable Types</a:t>
            </a:r>
            <a:endParaRPr sz="3600"/>
          </a:p>
        </p:txBody>
      </p:sp>
      <p:sp>
        <p:nvSpPr>
          <p:cNvPr id="175" name="Google Shape;175;p29"/>
          <p:cNvSpPr txBox="1"/>
          <p:nvPr/>
        </p:nvSpPr>
        <p:spPr>
          <a:xfrm>
            <a:off x="429875" y="990950"/>
            <a:ext cx="8457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Another variable type is a </a:t>
            </a:r>
            <a:r>
              <a:rPr i="1" lang="en" sz="1800">
                <a:solidFill>
                  <a:srgbClr val="FFFFFF"/>
                </a:solidFill>
                <a:latin typeface="Lucida Sans"/>
                <a:ea typeface="Lucida Sans"/>
                <a:cs typeface="Lucida Sans"/>
                <a:sym typeface="Lucida Sans"/>
              </a:rPr>
              <a:t>float</a:t>
            </a:r>
            <a:r>
              <a:rPr lang="en" sz="1800">
                <a:solidFill>
                  <a:srgbClr val="FFFFFF"/>
                </a:solidFill>
                <a:latin typeface="Lucida Sans"/>
                <a:ea typeface="Lucida Sans"/>
                <a:cs typeface="Lucida Sans"/>
                <a:sym typeface="Lucida Sans"/>
              </a:rPr>
              <a:t>. A float can store a decimal number, this can be useful for storing values like a player’s movement speed. To create a new variable using a float data type we will write a new line of code.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176" name="Google Shape;176;p2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77" name="Google Shape;177;p29"/>
          <p:cNvSpPr txBox="1"/>
          <p:nvPr/>
        </p:nvSpPr>
        <p:spPr>
          <a:xfrm>
            <a:off x="429875" y="2194225"/>
            <a:ext cx="8166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93C47D"/>
                </a:solidFill>
                <a:latin typeface="Roboto Mono"/>
                <a:ea typeface="Roboto Mono"/>
                <a:cs typeface="Roboto Mono"/>
                <a:sym typeface="Roboto Mono"/>
              </a:rPr>
              <a:t>var move_speed: float = 2.53</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Naming Variables</a:t>
            </a:r>
            <a:endParaRPr sz="3600"/>
          </a:p>
        </p:txBody>
      </p:sp>
      <p:sp>
        <p:nvSpPr>
          <p:cNvPr id="183" name="Google Shape;183;p30"/>
          <p:cNvSpPr txBox="1"/>
          <p:nvPr/>
        </p:nvSpPr>
        <p:spPr>
          <a:xfrm>
            <a:off x="429875" y="990950"/>
            <a:ext cx="8457300" cy="33345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It is important to note the way we write variable names. We have used only lowercase and an underscore where there would be a space, which is known as </a:t>
            </a:r>
            <a:r>
              <a:rPr b="1" lang="en" sz="1800">
                <a:solidFill>
                  <a:srgbClr val="FFFFFF"/>
                </a:solidFill>
                <a:latin typeface="Lucida Sans"/>
                <a:ea typeface="Lucida Sans"/>
                <a:cs typeface="Lucida Sans"/>
                <a:sym typeface="Lucida Sans"/>
              </a:rPr>
              <a:t>Snake Case</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is because you can not have a space in a name in programming, as GD Script won’t understand that. The name “move speed” will not work, but the names “move_speed” or “moveSpeed” can be used as they contain no</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spaces.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don’t specifically have to write in Snake Case, especially in other programming languages, however, it is generally considered the standard for writing code in GD Script.</a:t>
            </a:r>
            <a:endParaRPr sz="1800">
              <a:solidFill>
                <a:srgbClr val="FFFFFF"/>
              </a:solidFill>
              <a:latin typeface="Lucida Sans"/>
              <a:ea typeface="Lucida Sans"/>
              <a:cs typeface="Lucida Sans"/>
              <a:sym typeface="Lucida Sans"/>
            </a:endParaRPr>
          </a:p>
        </p:txBody>
      </p:sp>
      <p:sp>
        <p:nvSpPr>
          <p:cNvPr id="184" name="Google Shape;184;p3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Working with Variable Types</a:t>
            </a:r>
            <a:endParaRPr sz="3600"/>
          </a:p>
        </p:txBody>
      </p:sp>
      <p:sp>
        <p:nvSpPr>
          <p:cNvPr id="190" name="Google Shape;190;p31"/>
          <p:cNvSpPr txBox="1"/>
          <p:nvPr/>
        </p:nvSpPr>
        <p:spPr>
          <a:xfrm>
            <a:off x="429875" y="990950"/>
            <a:ext cx="8457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 </a:t>
            </a:r>
            <a:r>
              <a:rPr b="1" lang="en" sz="1800">
                <a:solidFill>
                  <a:srgbClr val="FFFFFF"/>
                </a:solidFill>
                <a:latin typeface="Lucida Sans"/>
                <a:ea typeface="Lucida Sans"/>
                <a:cs typeface="Lucida Sans"/>
                <a:sym typeface="Lucida Sans"/>
              </a:rPr>
              <a:t>boolean </a:t>
            </a:r>
            <a:r>
              <a:rPr lang="en" sz="1800">
                <a:solidFill>
                  <a:srgbClr val="FFFFFF"/>
                </a:solidFill>
                <a:latin typeface="Lucida Sans"/>
                <a:ea typeface="Lucida Sans"/>
                <a:cs typeface="Lucida Sans"/>
                <a:sym typeface="Lucida Sans"/>
              </a:rPr>
              <a:t>is another type of variable used in programming, and they are used to store a value of </a:t>
            </a:r>
            <a:r>
              <a:rPr b="1" lang="en" sz="1800">
                <a:solidFill>
                  <a:srgbClr val="FFFFFF"/>
                </a:solidFill>
                <a:latin typeface="Lucida Sans"/>
                <a:ea typeface="Lucida Sans"/>
                <a:cs typeface="Lucida Sans"/>
                <a:sym typeface="Lucida Sans"/>
              </a:rPr>
              <a:t>true </a:t>
            </a:r>
            <a:r>
              <a:rPr lang="en" sz="1800">
                <a:solidFill>
                  <a:srgbClr val="FFFFFF"/>
                </a:solidFill>
                <a:latin typeface="Lucida Sans"/>
                <a:ea typeface="Lucida Sans"/>
                <a:cs typeface="Lucida Sans"/>
                <a:sym typeface="Lucida Sans"/>
              </a:rPr>
              <a:t>or </a:t>
            </a:r>
            <a:r>
              <a:rPr b="1" lang="en" sz="1800">
                <a:solidFill>
                  <a:srgbClr val="FFFFFF"/>
                </a:solidFill>
                <a:latin typeface="Lucida Sans"/>
                <a:ea typeface="Lucida Sans"/>
                <a:cs typeface="Lucida Sans"/>
                <a:sym typeface="Lucida Sans"/>
              </a:rPr>
              <a:t>false</a:t>
            </a:r>
            <a:r>
              <a:rPr lang="en" sz="1800">
                <a:solidFill>
                  <a:srgbClr val="FFFFFF"/>
                </a:solidFill>
                <a:latin typeface="Lucida Sans"/>
                <a:ea typeface="Lucida Sans"/>
                <a:cs typeface="Lucida Sans"/>
                <a:sym typeface="Lucida Sans"/>
              </a:rPr>
              <a:t>. In this example, we will use it to store a variable called game_over, which is something you may want to have an on/off state.</a:t>
            </a:r>
            <a:endParaRPr sz="1800">
              <a:solidFill>
                <a:srgbClr val="FFFFFF"/>
              </a:solidFill>
              <a:latin typeface="Lucida Sans"/>
              <a:ea typeface="Lucida Sans"/>
              <a:cs typeface="Lucida Sans"/>
              <a:sym typeface="Lucida Sans"/>
            </a:endParaRPr>
          </a:p>
        </p:txBody>
      </p:sp>
      <p:sp>
        <p:nvSpPr>
          <p:cNvPr id="191" name="Google Shape;191;p3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192" name="Google Shape;192;p31"/>
          <p:cNvSpPr txBox="1"/>
          <p:nvPr/>
        </p:nvSpPr>
        <p:spPr>
          <a:xfrm>
            <a:off x="429875" y="2194225"/>
            <a:ext cx="81663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93C47D"/>
                </a:solidFill>
                <a:latin typeface="Roboto Mono"/>
                <a:ea typeface="Roboto Mono"/>
                <a:cs typeface="Roboto Mono"/>
                <a:sym typeface="Roboto Mono"/>
              </a:rPr>
              <a:t>var game_over : bool = true</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Working with Variable Types</a:t>
            </a:r>
            <a:endParaRPr sz="3600"/>
          </a:p>
        </p:txBody>
      </p:sp>
      <p:sp>
        <p:nvSpPr>
          <p:cNvPr id="198" name="Google Shape;198;p32"/>
          <p:cNvSpPr txBox="1"/>
          <p:nvPr/>
        </p:nvSpPr>
        <p:spPr>
          <a:xfrm>
            <a:off x="429875" y="990950"/>
            <a:ext cx="8457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final type of variable we will cover is a </a:t>
            </a:r>
            <a:r>
              <a:rPr b="1" lang="en" sz="1800">
                <a:solidFill>
                  <a:srgbClr val="FFFFFF"/>
                </a:solidFill>
                <a:latin typeface="Lucida Sans"/>
                <a:ea typeface="Lucida Sans"/>
                <a:cs typeface="Lucida Sans"/>
                <a:sym typeface="Lucida Sans"/>
              </a:rPr>
              <a:t>String</a:t>
            </a:r>
            <a:r>
              <a:rPr lang="en" sz="1800">
                <a:solidFill>
                  <a:srgbClr val="FFFFFF"/>
                </a:solidFill>
                <a:latin typeface="Lucida Sans"/>
                <a:ea typeface="Lucida Sans"/>
                <a:cs typeface="Lucida Sans"/>
                <a:sym typeface="Lucida Sans"/>
              </a:rPr>
              <a:t>. A </a:t>
            </a:r>
            <a:r>
              <a:rPr b="1" lang="en" sz="1800">
                <a:solidFill>
                  <a:srgbClr val="FFFFFF"/>
                </a:solidFill>
                <a:latin typeface="Lucida Sans"/>
                <a:ea typeface="Lucida Sans"/>
                <a:cs typeface="Lucida Sans"/>
                <a:sym typeface="Lucida Sans"/>
              </a:rPr>
              <a:t>String </a:t>
            </a:r>
            <a:r>
              <a:rPr lang="en" sz="1800">
                <a:solidFill>
                  <a:srgbClr val="FFFFFF"/>
                </a:solidFill>
                <a:latin typeface="Lucida Sans"/>
                <a:ea typeface="Lucida Sans"/>
                <a:cs typeface="Lucida Sans"/>
                <a:sym typeface="Lucida Sans"/>
              </a:rPr>
              <a:t>is used to store text. When defining a String it is important to use a </a:t>
            </a:r>
            <a:r>
              <a:rPr b="1" lang="en" sz="1800">
                <a:solidFill>
                  <a:srgbClr val="FFFFFF"/>
                </a:solidFill>
                <a:latin typeface="Lucida Sans"/>
                <a:ea typeface="Lucida Sans"/>
                <a:cs typeface="Lucida Sans"/>
                <a:sym typeface="Lucida Sans"/>
              </a:rPr>
              <a:t>capital letter</a:t>
            </a:r>
            <a:r>
              <a:rPr lang="en" sz="1800">
                <a:solidFill>
                  <a:srgbClr val="FFFFFF"/>
                </a:solidFill>
                <a:latin typeface="Lucida Sans"/>
                <a:ea typeface="Lucida Sans"/>
                <a:cs typeface="Lucida Sans"/>
                <a:sym typeface="Lucida Sans"/>
              </a:rPr>
              <a:t> at the start of the data type, which is different from the other data types we have covered. We will use this variable to store an ability.</a:t>
            </a:r>
            <a:endParaRPr sz="1800">
              <a:solidFill>
                <a:srgbClr val="FFFFFF"/>
              </a:solidFill>
              <a:latin typeface="Lucida Sans"/>
              <a:ea typeface="Lucida Sans"/>
              <a:cs typeface="Lucida Sans"/>
              <a:sym typeface="Lucida Sans"/>
            </a:endParaRPr>
          </a:p>
        </p:txBody>
      </p:sp>
      <p:sp>
        <p:nvSpPr>
          <p:cNvPr id="199" name="Google Shape;199;p3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200" name="Google Shape;200;p32"/>
          <p:cNvSpPr txBox="1"/>
          <p:nvPr/>
        </p:nvSpPr>
        <p:spPr>
          <a:xfrm>
            <a:off x="429875" y="2194225"/>
            <a:ext cx="8661600" cy="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93C47D"/>
                </a:solidFill>
                <a:latin typeface="Roboto Mono"/>
                <a:ea typeface="Roboto Mono"/>
                <a:cs typeface="Roboto Mono"/>
                <a:sym typeface="Roboto Mono"/>
              </a:rPr>
              <a:t>var ability : String = "slash"</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Working with Variable Types</a:t>
            </a:r>
            <a:endParaRPr sz="3600"/>
          </a:p>
        </p:txBody>
      </p:sp>
      <p:sp>
        <p:nvSpPr>
          <p:cNvPr id="206" name="Google Shape;206;p33"/>
          <p:cNvSpPr txBox="1"/>
          <p:nvPr/>
        </p:nvSpPr>
        <p:spPr>
          <a:xfrm>
            <a:off x="429875" y="990950"/>
            <a:ext cx="8457300" cy="5637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You will notice that with Godot’s formatting the string will be highlighted in a gold-yellow color so that they can be easily identified in the Script Editor.</a:t>
            </a:r>
            <a:endParaRPr sz="1800">
              <a:solidFill>
                <a:srgbClr val="FFFFFF"/>
              </a:solidFill>
              <a:latin typeface="Lucida Sans"/>
              <a:ea typeface="Lucida Sans"/>
              <a:cs typeface="Lucida Sans"/>
              <a:sym typeface="Lucida Sans"/>
            </a:endParaRPr>
          </a:p>
        </p:txBody>
      </p:sp>
      <p:sp>
        <p:nvSpPr>
          <p:cNvPr id="207" name="Google Shape;207;p3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08" name="Google Shape;208;p33"/>
          <p:cNvPicPr preferRelativeResize="0"/>
          <p:nvPr/>
        </p:nvPicPr>
        <p:blipFill>
          <a:blip r:embed="rId3">
            <a:alphaModFix/>
          </a:blip>
          <a:stretch>
            <a:fillRect/>
          </a:stretch>
        </p:blipFill>
        <p:spPr>
          <a:xfrm>
            <a:off x="1010363" y="1788725"/>
            <a:ext cx="7123283" cy="3284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7594700" y="4679425"/>
            <a:ext cx="1462800" cy="4641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
        <p:nvSpPr>
          <p:cNvPr id="76" name="Google Shape;76;p16"/>
          <p:cNvSpPr txBox="1"/>
          <p:nvPr>
            <p:ph type="ctrTitle"/>
          </p:nvPr>
        </p:nvSpPr>
        <p:spPr>
          <a:xfrm>
            <a:off x="429875" y="160694"/>
            <a:ext cx="8281500" cy="917700"/>
          </a:xfrm>
          <a:prstGeom prst="rect">
            <a:avLst/>
          </a:prstGeom>
          <a:noFill/>
          <a:ln>
            <a:noFill/>
          </a:ln>
        </p:spPr>
        <p:txBody>
          <a:bodyPr anchorCtr="0" anchor="t" bIns="0" lIns="0" spcFirstLastPara="1" rIns="0" wrap="square" tIns="9525">
            <a:spAutoFit/>
          </a:bodyPr>
          <a:lstStyle/>
          <a:p>
            <a:pPr indent="0" lvl="0" marL="12700" rtl="0" algn="l">
              <a:lnSpc>
                <a:spcPct val="100000"/>
              </a:lnSpc>
              <a:spcBef>
                <a:spcPts val="0"/>
              </a:spcBef>
              <a:spcAft>
                <a:spcPts val="0"/>
              </a:spcAft>
              <a:buNone/>
            </a:pPr>
            <a:r>
              <a:rPr lang="en" sz="5900"/>
              <a:t>Learning Objectives</a:t>
            </a:r>
            <a:endParaRPr sz="5900"/>
          </a:p>
        </p:txBody>
      </p:sp>
      <p:sp>
        <p:nvSpPr>
          <p:cNvPr id="77" name="Google Shape;77;p16"/>
          <p:cNvSpPr txBox="1"/>
          <p:nvPr/>
        </p:nvSpPr>
        <p:spPr>
          <a:xfrm>
            <a:off x="431250" y="1440175"/>
            <a:ext cx="8281500" cy="1241100"/>
          </a:xfrm>
          <a:prstGeom prst="rect">
            <a:avLst/>
          </a:prstGeom>
          <a:noFill/>
          <a:ln>
            <a:noFill/>
          </a:ln>
        </p:spPr>
        <p:txBody>
          <a:bodyPr anchorCtr="0" anchor="t" bIns="0" lIns="0" spcFirstLastPara="1" rIns="0" wrap="square" tIns="9525">
            <a:spAutoFit/>
          </a:bodyPr>
          <a:lstStyle/>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the concept of scripting in game development.</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Learn how to create a script in the FileSystem.</a:t>
            </a:r>
            <a:endParaRPr sz="1600">
              <a:solidFill>
                <a:srgbClr val="FFFFFF"/>
              </a:solidFill>
              <a:latin typeface="Lucida Sans"/>
              <a:ea typeface="Lucida Sans"/>
              <a:cs typeface="Lucida Sans"/>
              <a:sym typeface="Lucida Sans"/>
            </a:endParaRPr>
          </a:p>
          <a:p>
            <a:pPr indent="0" lvl="0" marL="457200" rtl="0" algn="l">
              <a:spcBef>
                <a:spcPts val="0"/>
              </a:spcBef>
              <a:spcAft>
                <a:spcPts val="0"/>
              </a:spcAft>
              <a:buNone/>
            </a:pPr>
            <a:r>
              <a:t/>
            </a:r>
            <a:endParaRPr sz="1600">
              <a:solidFill>
                <a:srgbClr val="FFFFFF"/>
              </a:solidFill>
              <a:latin typeface="Lucida Sans"/>
              <a:ea typeface="Lucida Sans"/>
              <a:cs typeface="Lucida Sans"/>
              <a:sym typeface="Lucida Sans"/>
            </a:endParaRPr>
          </a:p>
          <a:p>
            <a:pPr indent="-330200" lvl="0" marL="457200" rtl="0" algn="l">
              <a:spcBef>
                <a:spcPts val="0"/>
              </a:spcBef>
              <a:spcAft>
                <a:spcPts val="0"/>
              </a:spcAft>
              <a:buClr>
                <a:srgbClr val="FFFFFF"/>
              </a:buClr>
              <a:buSzPts val="1600"/>
              <a:buFont typeface="Lucida Sans"/>
              <a:buChar char="●"/>
            </a:pPr>
            <a:r>
              <a:rPr lang="en" sz="1600">
                <a:solidFill>
                  <a:srgbClr val="FFFFFF"/>
                </a:solidFill>
                <a:latin typeface="Lucida Sans"/>
                <a:ea typeface="Lucida Sans"/>
                <a:cs typeface="Lucida Sans"/>
                <a:sym typeface="Lucida Sans"/>
              </a:rPr>
              <a:t>Understand the purpose of variables and operators in scripting.</a:t>
            </a:r>
            <a:endParaRPr sz="1600">
              <a:solidFill>
                <a:srgbClr val="FFFFFF"/>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Modifying Variable Values</a:t>
            </a:r>
            <a:endParaRPr sz="3600"/>
          </a:p>
        </p:txBody>
      </p:sp>
      <p:sp>
        <p:nvSpPr>
          <p:cNvPr id="214" name="Google Shape;214;p34"/>
          <p:cNvSpPr txBox="1"/>
          <p:nvPr/>
        </p:nvSpPr>
        <p:spPr>
          <a:xfrm>
            <a:off x="429875" y="990950"/>
            <a:ext cx="84573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Another key feature of variables is that they can be modified after their definition. To do this, we will change the print line to log our move_speed variable instead.</a:t>
            </a:r>
            <a:endParaRPr sz="1800">
              <a:solidFill>
                <a:srgbClr val="FFFFFF"/>
              </a:solidFill>
              <a:latin typeface="Lucida Sans"/>
              <a:ea typeface="Lucida Sans"/>
              <a:cs typeface="Lucida Sans"/>
              <a:sym typeface="Lucida Sans"/>
            </a:endParaRPr>
          </a:p>
        </p:txBody>
      </p:sp>
      <p:sp>
        <p:nvSpPr>
          <p:cNvPr id="215" name="Google Shape;215;p3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16" name="Google Shape;216;p34"/>
          <p:cNvPicPr preferRelativeResize="0"/>
          <p:nvPr/>
        </p:nvPicPr>
        <p:blipFill>
          <a:blip r:embed="rId3">
            <a:alphaModFix/>
          </a:blip>
          <a:stretch>
            <a:fillRect/>
          </a:stretch>
        </p:blipFill>
        <p:spPr>
          <a:xfrm>
            <a:off x="1884575" y="2571750"/>
            <a:ext cx="5372100" cy="695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Modifying Variable Values</a:t>
            </a:r>
            <a:endParaRPr sz="3600"/>
          </a:p>
        </p:txBody>
      </p:sp>
      <p:sp>
        <p:nvSpPr>
          <p:cNvPr id="222" name="Google Shape;222;p35"/>
          <p:cNvSpPr txBox="1"/>
          <p:nvPr/>
        </p:nvSpPr>
        <p:spPr>
          <a:xfrm>
            <a:off x="429875" y="990950"/>
            <a:ext cx="84573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If you Save and press Play you will see a value of 2.53 in the Output window. What we can now do is change the value before we print the move_speed variable, we will change it to a value of 5.1.</a:t>
            </a:r>
            <a:endParaRPr sz="1800">
              <a:solidFill>
                <a:srgbClr val="FFFFFF"/>
              </a:solidFill>
              <a:latin typeface="Lucida Sans"/>
              <a:ea typeface="Lucida Sans"/>
              <a:cs typeface="Lucida Sans"/>
              <a:sym typeface="Lucida Sans"/>
            </a:endParaRPr>
          </a:p>
        </p:txBody>
      </p:sp>
      <p:sp>
        <p:nvSpPr>
          <p:cNvPr id="223" name="Google Shape;223;p3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24" name="Google Shape;224;p35"/>
          <p:cNvPicPr preferRelativeResize="0"/>
          <p:nvPr/>
        </p:nvPicPr>
        <p:blipFill>
          <a:blip r:embed="rId3">
            <a:alphaModFix/>
          </a:blip>
          <a:stretch>
            <a:fillRect/>
          </a:stretch>
        </p:blipFill>
        <p:spPr>
          <a:xfrm>
            <a:off x="1617238" y="2089675"/>
            <a:ext cx="5972175" cy="1114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Modifying Variable Values</a:t>
            </a:r>
            <a:endParaRPr sz="3600"/>
          </a:p>
        </p:txBody>
      </p:sp>
      <p:sp>
        <p:nvSpPr>
          <p:cNvPr id="230" name="Google Shape;230;p36"/>
          <p:cNvSpPr txBox="1"/>
          <p:nvPr/>
        </p:nvSpPr>
        <p:spPr>
          <a:xfrm>
            <a:off x="429875" y="990950"/>
            <a:ext cx="8457300" cy="2226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basically every programming language, there is an order of execution. This means that everything runs one command at a time, in GD Script commands are individual lines. This means that when the _ready function is called, each line is run one at a time from the top to the bottom. This allows us to change the value (to something like 500.156) and print it out again, all in the same function.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31" name="Google Shape;231;p3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32" name="Google Shape;232;p36"/>
          <p:cNvPicPr preferRelativeResize="0"/>
          <p:nvPr/>
        </p:nvPicPr>
        <p:blipFill>
          <a:blip r:embed="rId3">
            <a:alphaModFix/>
          </a:blip>
          <a:stretch>
            <a:fillRect/>
          </a:stretch>
        </p:blipFill>
        <p:spPr>
          <a:xfrm>
            <a:off x="1898850" y="2900875"/>
            <a:ext cx="5343525" cy="1381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Operators</a:t>
            </a:r>
            <a:endParaRPr sz="3600"/>
          </a:p>
        </p:txBody>
      </p:sp>
      <p:sp>
        <p:nvSpPr>
          <p:cNvPr id="238" name="Google Shape;238;p37"/>
          <p:cNvSpPr txBox="1"/>
          <p:nvPr/>
        </p:nvSpPr>
        <p:spPr>
          <a:xfrm>
            <a:off x="429875" y="990950"/>
            <a:ext cx="84573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Operators are symbols that tell the computer to perform certain mathematical operations, very similar to a mathematical equation on paper. In GD script, the four main operators are addition, subtraction, multiplication, and division. These operators can be used to modify variables or change the behavior of a script.</a:t>
            </a:r>
            <a:endParaRPr sz="1800">
              <a:solidFill>
                <a:srgbClr val="FFFFFF"/>
              </a:solidFill>
              <a:latin typeface="Lucida Sans"/>
              <a:ea typeface="Lucida Sans"/>
              <a:cs typeface="Lucida Sans"/>
              <a:sym typeface="Lucida Sans"/>
            </a:endParaRPr>
          </a:p>
        </p:txBody>
      </p:sp>
      <p:sp>
        <p:nvSpPr>
          <p:cNvPr id="239" name="Google Shape;239;p3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Addition</a:t>
            </a:r>
            <a:endParaRPr sz="3600"/>
          </a:p>
        </p:txBody>
      </p:sp>
      <p:sp>
        <p:nvSpPr>
          <p:cNvPr id="245" name="Google Shape;245;p3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46" name="Google Shape;246;p38"/>
          <p:cNvPicPr preferRelativeResize="0"/>
          <p:nvPr/>
        </p:nvPicPr>
        <p:blipFill>
          <a:blip r:embed="rId3">
            <a:alphaModFix/>
          </a:blip>
          <a:stretch>
            <a:fillRect/>
          </a:stretch>
        </p:blipFill>
        <p:spPr>
          <a:xfrm>
            <a:off x="-23625" y="1501477"/>
            <a:ext cx="9191250" cy="919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Addition</a:t>
            </a:r>
            <a:endParaRPr sz="3600"/>
          </a:p>
        </p:txBody>
      </p:sp>
      <p:sp>
        <p:nvSpPr>
          <p:cNvPr id="252" name="Google Shape;252;p3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53" name="Google Shape;253;p39"/>
          <p:cNvPicPr preferRelativeResize="0"/>
          <p:nvPr/>
        </p:nvPicPr>
        <p:blipFill>
          <a:blip r:embed="rId3">
            <a:alphaModFix/>
          </a:blip>
          <a:stretch>
            <a:fillRect/>
          </a:stretch>
        </p:blipFill>
        <p:spPr>
          <a:xfrm>
            <a:off x="1714500" y="1589294"/>
            <a:ext cx="5715000" cy="2152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Addition</a:t>
            </a:r>
            <a:endParaRPr sz="3600"/>
          </a:p>
        </p:txBody>
      </p:sp>
      <p:sp>
        <p:nvSpPr>
          <p:cNvPr id="259" name="Google Shape;259;p4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0" name="Google Shape;260;p40"/>
          <p:cNvPicPr preferRelativeResize="0"/>
          <p:nvPr/>
        </p:nvPicPr>
        <p:blipFill>
          <a:blip r:embed="rId3">
            <a:alphaModFix/>
          </a:blip>
          <a:stretch>
            <a:fillRect/>
          </a:stretch>
        </p:blipFill>
        <p:spPr>
          <a:xfrm>
            <a:off x="1746463" y="1335519"/>
            <a:ext cx="5648325" cy="2352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Addition</a:t>
            </a:r>
            <a:endParaRPr sz="3600"/>
          </a:p>
        </p:txBody>
      </p:sp>
      <p:sp>
        <p:nvSpPr>
          <p:cNvPr id="266" name="Google Shape;266;p4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67" name="Google Shape;267;p41"/>
          <p:cNvPicPr preferRelativeResize="0"/>
          <p:nvPr/>
        </p:nvPicPr>
        <p:blipFill>
          <a:blip r:embed="rId3">
            <a:alphaModFix/>
          </a:blip>
          <a:stretch>
            <a:fillRect/>
          </a:stretch>
        </p:blipFill>
        <p:spPr>
          <a:xfrm>
            <a:off x="1741700" y="1247694"/>
            <a:ext cx="5657850" cy="2505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Subtraction</a:t>
            </a:r>
            <a:endParaRPr sz="3600"/>
          </a:p>
        </p:txBody>
      </p:sp>
      <p:sp>
        <p:nvSpPr>
          <p:cNvPr id="273" name="Google Shape;273;p42"/>
          <p:cNvSpPr txBox="1"/>
          <p:nvPr/>
        </p:nvSpPr>
        <p:spPr>
          <a:xfrm>
            <a:off x="429875" y="990950"/>
            <a:ext cx="84573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Similarly to addition, we also have a subtraction operator. To do this use the minus-equals operator to take a value away from score. In this case, we will add this under our addition section to keep changing score’s value.</a:t>
            </a:r>
            <a:endParaRPr sz="1800">
              <a:solidFill>
                <a:srgbClr val="FFFFFF"/>
              </a:solidFill>
              <a:latin typeface="Lucida Sans"/>
              <a:ea typeface="Lucida Sans"/>
              <a:cs typeface="Lucida Sans"/>
              <a:sym typeface="Lucida Sans"/>
            </a:endParaRPr>
          </a:p>
        </p:txBody>
      </p:sp>
      <p:sp>
        <p:nvSpPr>
          <p:cNvPr id="274" name="Google Shape;274;p4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75" name="Google Shape;275;p42"/>
          <p:cNvPicPr preferRelativeResize="0"/>
          <p:nvPr/>
        </p:nvPicPr>
        <p:blipFill>
          <a:blip r:embed="rId3">
            <a:alphaModFix/>
          </a:blip>
          <a:stretch>
            <a:fillRect/>
          </a:stretch>
        </p:blipFill>
        <p:spPr>
          <a:xfrm>
            <a:off x="1746463" y="1964725"/>
            <a:ext cx="5648325" cy="2790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Multiplication</a:t>
            </a:r>
            <a:endParaRPr sz="3600"/>
          </a:p>
        </p:txBody>
      </p:sp>
      <p:sp>
        <p:nvSpPr>
          <p:cNvPr id="281" name="Google Shape;281;p43"/>
          <p:cNvSpPr txBox="1"/>
          <p:nvPr/>
        </p:nvSpPr>
        <p:spPr>
          <a:xfrm>
            <a:off x="429875" y="990950"/>
            <a:ext cx="84573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multiplication operator is used to multiply the value of a variable by another value. We use the </a:t>
            </a:r>
            <a:r>
              <a:rPr b="1" lang="en" sz="1800">
                <a:solidFill>
                  <a:srgbClr val="FFFFFF"/>
                </a:solidFill>
                <a:latin typeface="Lucida Sans"/>
                <a:ea typeface="Lucida Sans"/>
                <a:cs typeface="Lucida Sans"/>
                <a:sym typeface="Lucida Sans"/>
              </a:rPr>
              <a:t>asterisk </a:t>
            </a:r>
            <a:r>
              <a:rPr lang="en" sz="1800">
                <a:solidFill>
                  <a:srgbClr val="FFFFFF"/>
                </a:solidFill>
                <a:latin typeface="Lucida Sans"/>
                <a:ea typeface="Lucida Sans"/>
                <a:cs typeface="Lucida Sans"/>
                <a:sym typeface="Lucida Sans"/>
              </a:rPr>
              <a:t>symbol (</a:t>
            </a:r>
            <a:r>
              <a:rPr b="1" lang="en" sz="1800">
                <a:solidFill>
                  <a:srgbClr val="FFFFFF"/>
                </a:solidFill>
                <a:latin typeface="Lucida Sans"/>
                <a:ea typeface="Lucida Sans"/>
                <a:cs typeface="Lucida Sans"/>
                <a:sym typeface="Lucida Sans"/>
              </a:rPr>
              <a:t>*</a:t>
            </a:r>
            <a:r>
              <a:rPr lang="en" sz="1800">
                <a:solidFill>
                  <a:srgbClr val="FFFFFF"/>
                </a:solidFill>
                <a:latin typeface="Lucida Sans"/>
                <a:ea typeface="Lucida Sans"/>
                <a:cs typeface="Lucida Sans"/>
                <a:sym typeface="Lucida Sans"/>
              </a:rPr>
              <a:t>) to denote multiplication in programming languages. Like with addition and subtraction, you can also place this before the assignment operator (=) to set a variable directly to</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new multiplied value. Here we will multiply the score variable by 10 to see the results.</a:t>
            </a:r>
            <a:endParaRPr sz="1800">
              <a:solidFill>
                <a:srgbClr val="FFFFFF"/>
              </a:solidFill>
              <a:latin typeface="Lucida Sans"/>
              <a:ea typeface="Lucida Sans"/>
              <a:cs typeface="Lucida Sans"/>
              <a:sym typeface="Lucida Sans"/>
            </a:endParaRPr>
          </a:p>
        </p:txBody>
      </p:sp>
      <p:sp>
        <p:nvSpPr>
          <p:cNvPr id="282" name="Google Shape;282;p4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83" name="Google Shape;283;p43"/>
          <p:cNvPicPr preferRelativeResize="0"/>
          <p:nvPr/>
        </p:nvPicPr>
        <p:blipFill>
          <a:blip r:embed="rId3">
            <a:alphaModFix/>
          </a:blip>
          <a:stretch>
            <a:fillRect/>
          </a:stretch>
        </p:blipFill>
        <p:spPr>
          <a:xfrm>
            <a:off x="429863" y="2987975"/>
            <a:ext cx="5629275" cy="1676400"/>
          </a:xfrm>
          <a:prstGeom prst="rect">
            <a:avLst/>
          </a:prstGeom>
          <a:noFill/>
          <a:ln>
            <a:noFill/>
          </a:ln>
        </p:spPr>
      </p:pic>
      <p:pic>
        <p:nvPicPr>
          <p:cNvPr id="284" name="Google Shape;284;p43"/>
          <p:cNvPicPr preferRelativeResize="0"/>
          <p:nvPr/>
        </p:nvPicPr>
        <p:blipFill>
          <a:blip r:embed="rId4">
            <a:alphaModFix/>
          </a:blip>
          <a:stretch>
            <a:fillRect/>
          </a:stretch>
        </p:blipFill>
        <p:spPr>
          <a:xfrm>
            <a:off x="3177775" y="2992725"/>
            <a:ext cx="5657850" cy="166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Intro to Scripting</a:t>
            </a:r>
            <a:endParaRPr sz="3600"/>
          </a:p>
        </p:txBody>
      </p:sp>
      <p:sp>
        <p:nvSpPr>
          <p:cNvPr id="83" name="Google Shape;83;p17"/>
          <p:cNvSpPr txBox="1"/>
          <p:nvPr/>
        </p:nvSpPr>
        <p:spPr>
          <a:xfrm>
            <a:off x="410225" y="1171824"/>
            <a:ext cx="8320800" cy="19491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Scripting is a powerful tool that allows us to create gameplay behaviors and logic for our game. It is done by creating a </a:t>
            </a:r>
            <a:r>
              <a:rPr b="1" lang="en" sz="1800">
                <a:solidFill>
                  <a:srgbClr val="FFFFFF"/>
                </a:solidFill>
                <a:latin typeface="Lucida Sans"/>
                <a:ea typeface="Lucida Sans"/>
                <a:cs typeface="Lucida Sans"/>
                <a:sym typeface="Lucida Sans"/>
              </a:rPr>
              <a:t>Script </a:t>
            </a:r>
            <a:r>
              <a:rPr lang="en" sz="1800">
                <a:solidFill>
                  <a:srgbClr val="FFFFFF"/>
                </a:solidFill>
                <a:latin typeface="Lucida Sans"/>
                <a:ea typeface="Lucida Sans"/>
                <a:cs typeface="Lucida Sans"/>
                <a:sym typeface="Lucida Sans"/>
              </a:rPr>
              <a:t>in the </a:t>
            </a:r>
            <a:r>
              <a:rPr b="1" lang="en" sz="1800">
                <a:solidFill>
                  <a:srgbClr val="FFFFFF"/>
                </a:solidFill>
                <a:latin typeface="Lucida Sans"/>
                <a:ea typeface="Lucida Sans"/>
                <a:cs typeface="Lucida Sans"/>
                <a:sym typeface="Lucida Sans"/>
              </a:rPr>
              <a:t>FileSystem</a:t>
            </a:r>
            <a:r>
              <a:rPr lang="en" sz="1800">
                <a:solidFill>
                  <a:srgbClr val="FFFFFF"/>
                </a:solidFill>
                <a:latin typeface="Lucida Sans"/>
                <a:ea typeface="Lucida Sans"/>
                <a:cs typeface="Lucida Sans"/>
                <a:sym typeface="Lucida Sans"/>
              </a:rPr>
              <a:t>, which is essentially a text document filled with code that we can then attach to a node, via the Script property, which every node has. Our code will then affect the node directly, doing things like influencing the player’s position or acting as an enemy AI.</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84" name="Google Shape;84;p1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Division</a:t>
            </a:r>
            <a:endParaRPr sz="3600"/>
          </a:p>
        </p:txBody>
      </p:sp>
      <p:sp>
        <p:nvSpPr>
          <p:cNvPr id="290" name="Google Shape;290;p44"/>
          <p:cNvSpPr txBox="1"/>
          <p:nvPr/>
        </p:nvSpPr>
        <p:spPr>
          <a:xfrm>
            <a:off x="429875" y="990950"/>
            <a:ext cx="84573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The final operator we will cover is the division operator. This operator uses the </a:t>
            </a:r>
            <a:r>
              <a:rPr b="1" lang="en" sz="1800">
                <a:solidFill>
                  <a:srgbClr val="FFFFFF"/>
                </a:solidFill>
                <a:latin typeface="Lucida Sans"/>
                <a:ea typeface="Lucida Sans"/>
                <a:cs typeface="Lucida Sans"/>
                <a:sym typeface="Lucida Sans"/>
              </a:rPr>
              <a:t>forward slash</a:t>
            </a:r>
            <a:r>
              <a:rPr lang="en" sz="1800">
                <a:solidFill>
                  <a:srgbClr val="FFFFFF"/>
                </a:solidFill>
                <a:latin typeface="Lucida Sans"/>
                <a:ea typeface="Lucida Sans"/>
                <a:cs typeface="Lucida Sans"/>
                <a:sym typeface="Lucida Sans"/>
              </a:rPr>
              <a:t> symbol (</a:t>
            </a:r>
            <a:r>
              <a:rPr b="1" lang="en" sz="1800">
                <a:solidFill>
                  <a:srgbClr val="FFFFFF"/>
                </a:solidFill>
                <a:latin typeface="Lucida Sans"/>
                <a:ea typeface="Lucida Sans"/>
                <a:cs typeface="Lucida Sans"/>
                <a:sym typeface="Lucida Sans"/>
              </a:rPr>
              <a:t>/</a:t>
            </a:r>
            <a:r>
              <a:rPr lang="en" sz="1800">
                <a:solidFill>
                  <a:srgbClr val="FFFFFF"/>
                </a:solidFill>
                <a:latin typeface="Lucida Sans"/>
                <a:ea typeface="Lucida Sans"/>
                <a:cs typeface="Lucida Sans"/>
                <a:sym typeface="Lucida Sans"/>
              </a:rPr>
              <a:t>). In this case, we can also use it with the assignment operator to apply the changes directly to score, we will divide our score variable by 2 in this example.</a:t>
            </a:r>
            <a:endParaRPr sz="1800">
              <a:solidFill>
                <a:srgbClr val="FFFFFF"/>
              </a:solidFill>
              <a:latin typeface="Lucida Sans"/>
              <a:ea typeface="Lucida Sans"/>
              <a:cs typeface="Lucida Sans"/>
              <a:sym typeface="Lucida Sans"/>
            </a:endParaRPr>
          </a:p>
        </p:txBody>
      </p:sp>
      <p:sp>
        <p:nvSpPr>
          <p:cNvPr id="291" name="Google Shape;291;p44"/>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292" name="Google Shape;292;p44"/>
          <p:cNvPicPr preferRelativeResize="0"/>
          <p:nvPr/>
        </p:nvPicPr>
        <p:blipFill>
          <a:blip r:embed="rId3">
            <a:alphaModFix/>
          </a:blip>
          <a:stretch>
            <a:fillRect/>
          </a:stretch>
        </p:blipFill>
        <p:spPr>
          <a:xfrm>
            <a:off x="1831125" y="2375300"/>
            <a:ext cx="5562600" cy="1685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Variables</a:t>
            </a:r>
            <a:endParaRPr sz="3600"/>
          </a:p>
        </p:txBody>
      </p:sp>
      <p:sp>
        <p:nvSpPr>
          <p:cNvPr id="298" name="Google Shape;298;p45"/>
          <p:cNvSpPr txBox="1"/>
          <p:nvPr/>
        </p:nvSpPr>
        <p:spPr>
          <a:xfrm>
            <a:off x="429875" y="990950"/>
            <a:ext cx="84573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In addition to setting the score variable directly, we can use another variable to change the value used by our operators. We can do this by creating an integer variable called a in the _ready function.</a:t>
            </a:r>
            <a:endParaRPr sz="1800">
              <a:solidFill>
                <a:srgbClr val="FFFFFF"/>
              </a:solidFill>
              <a:latin typeface="Lucida Sans"/>
              <a:ea typeface="Lucida Sans"/>
              <a:cs typeface="Lucida Sans"/>
              <a:sym typeface="Lucida Sans"/>
            </a:endParaRPr>
          </a:p>
        </p:txBody>
      </p:sp>
      <p:sp>
        <p:nvSpPr>
          <p:cNvPr id="299" name="Google Shape;299;p45"/>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00" name="Google Shape;300;p45"/>
          <p:cNvPicPr preferRelativeResize="0"/>
          <p:nvPr/>
        </p:nvPicPr>
        <p:blipFill>
          <a:blip r:embed="rId3">
            <a:alphaModFix/>
          </a:blip>
          <a:stretch>
            <a:fillRect/>
          </a:stretch>
        </p:blipFill>
        <p:spPr>
          <a:xfrm>
            <a:off x="1798850" y="2098400"/>
            <a:ext cx="5543550" cy="198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Variables</a:t>
            </a:r>
            <a:endParaRPr sz="3600"/>
          </a:p>
        </p:txBody>
      </p:sp>
      <p:sp>
        <p:nvSpPr>
          <p:cNvPr id="306" name="Google Shape;306;p46"/>
          <p:cNvSpPr txBox="1"/>
          <p:nvPr/>
        </p:nvSpPr>
        <p:spPr>
          <a:xfrm>
            <a:off x="429875" y="990950"/>
            <a:ext cx="8457300" cy="25032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It is important to note the </a:t>
            </a:r>
            <a:r>
              <a:rPr b="1" lang="en" sz="1800">
                <a:solidFill>
                  <a:srgbClr val="FFFFFF"/>
                </a:solidFill>
                <a:latin typeface="Lucida Sans"/>
                <a:ea typeface="Lucida Sans"/>
                <a:cs typeface="Lucida Sans"/>
                <a:sym typeface="Lucida Sans"/>
              </a:rPr>
              <a:t>scope </a:t>
            </a:r>
            <a:r>
              <a:rPr lang="en" sz="1800">
                <a:solidFill>
                  <a:srgbClr val="FFFFFF"/>
                </a:solidFill>
                <a:latin typeface="Lucida Sans"/>
                <a:ea typeface="Lucida Sans"/>
                <a:cs typeface="Lucida Sans"/>
                <a:sym typeface="Lucida Sans"/>
              </a:rPr>
              <a:t>of a variable when doing this. Since we create variable </a:t>
            </a:r>
            <a:r>
              <a:rPr b="1" lang="en" sz="1800">
                <a:solidFill>
                  <a:srgbClr val="FFFFFF"/>
                </a:solidFill>
                <a:latin typeface="Lucida Sans"/>
                <a:ea typeface="Lucida Sans"/>
                <a:cs typeface="Lucida Sans"/>
                <a:sym typeface="Lucida Sans"/>
              </a:rPr>
              <a:t>a</a:t>
            </a:r>
            <a:r>
              <a:rPr lang="en" sz="1800">
                <a:solidFill>
                  <a:srgbClr val="FFFFFF"/>
                </a:solidFill>
                <a:latin typeface="Lucida Sans"/>
                <a:ea typeface="Lucida Sans"/>
                <a:cs typeface="Lucida Sans"/>
                <a:sym typeface="Lucida Sans"/>
              </a:rPr>
              <a:t> inside of a function, we can only access a from inside the </a:t>
            </a:r>
            <a:r>
              <a:rPr b="1" lang="en" sz="1800">
                <a:solidFill>
                  <a:srgbClr val="FFFFFF"/>
                </a:solidFill>
                <a:latin typeface="Lucida Sans"/>
                <a:ea typeface="Lucida Sans"/>
                <a:cs typeface="Lucida Sans"/>
                <a:sym typeface="Lucida Sans"/>
              </a:rPr>
              <a:t>_ready </a:t>
            </a:r>
            <a:r>
              <a:rPr lang="en" sz="1800">
                <a:solidFill>
                  <a:srgbClr val="FFFFFF"/>
                </a:solidFill>
                <a:latin typeface="Lucida Sans"/>
                <a:ea typeface="Lucida Sans"/>
                <a:cs typeface="Lucida Sans"/>
                <a:sym typeface="Lucida Sans"/>
              </a:rPr>
              <a:t>function.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This is because once the _ready function has run through, the variable </a:t>
            </a:r>
            <a:r>
              <a:rPr b="1" lang="en" sz="1800">
                <a:solidFill>
                  <a:srgbClr val="FFFFFF"/>
                </a:solidFill>
                <a:latin typeface="Lucida Sans"/>
                <a:ea typeface="Lucida Sans"/>
                <a:cs typeface="Lucida Sans"/>
                <a:sym typeface="Lucida Sans"/>
              </a:rPr>
              <a:t>a</a:t>
            </a:r>
            <a:r>
              <a:rPr lang="en" sz="1800">
                <a:solidFill>
                  <a:srgbClr val="FFFFFF"/>
                </a:solidFill>
                <a:latin typeface="Lucida Sans"/>
                <a:ea typeface="Lucida Sans"/>
                <a:cs typeface="Lucida Sans"/>
                <a:sym typeface="Lucida Sans"/>
              </a:rPr>
              <a:t> no longer exists, so it can’t be accessed outside this function.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As score is created outside of any function, it is accessible across the whole script, this is known as a </a:t>
            </a:r>
            <a:r>
              <a:rPr b="1" lang="en" sz="1800">
                <a:solidFill>
                  <a:srgbClr val="FFFFFF"/>
                </a:solidFill>
                <a:latin typeface="Lucida Sans"/>
                <a:ea typeface="Lucida Sans"/>
                <a:cs typeface="Lucida Sans"/>
                <a:sym typeface="Lucida Sans"/>
              </a:rPr>
              <a:t>global </a:t>
            </a:r>
            <a:r>
              <a:rPr lang="en" sz="1800">
                <a:solidFill>
                  <a:srgbClr val="FFFFFF"/>
                </a:solidFill>
                <a:latin typeface="Lucida Sans"/>
                <a:ea typeface="Lucida Sans"/>
                <a:cs typeface="Lucida Sans"/>
                <a:sym typeface="Lucida Sans"/>
              </a:rPr>
              <a:t>variable.</a:t>
            </a:r>
            <a:endParaRPr sz="1800">
              <a:solidFill>
                <a:srgbClr val="FFFFFF"/>
              </a:solidFill>
              <a:latin typeface="Lucida Sans"/>
              <a:ea typeface="Lucida Sans"/>
              <a:cs typeface="Lucida Sans"/>
              <a:sym typeface="Lucida Sans"/>
            </a:endParaRPr>
          </a:p>
        </p:txBody>
      </p:sp>
      <p:sp>
        <p:nvSpPr>
          <p:cNvPr id="307" name="Google Shape;307;p46"/>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Using Variables</a:t>
            </a:r>
            <a:endParaRPr sz="3600"/>
          </a:p>
        </p:txBody>
      </p:sp>
      <p:sp>
        <p:nvSpPr>
          <p:cNvPr id="313" name="Google Shape;313;p47"/>
          <p:cNvSpPr txBox="1"/>
          <p:nvPr/>
        </p:nvSpPr>
        <p:spPr>
          <a:xfrm>
            <a:off x="429875" y="990950"/>
            <a:ext cx="8457300" cy="840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None/>
            </a:pPr>
            <a:r>
              <a:rPr lang="en" sz="1800">
                <a:solidFill>
                  <a:srgbClr val="FFFFFF"/>
                </a:solidFill>
                <a:latin typeface="Lucida Sans"/>
                <a:ea typeface="Lucida Sans"/>
                <a:cs typeface="Lucida Sans"/>
                <a:sym typeface="Lucida Sans"/>
              </a:rPr>
              <a:t>We can then create another variable, b, that will be double the value of a. We can do this by using the multiplication operator on the value of a when we are assigning it.</a:t>
            </a:r>
            <a:endParaRPr sz="1800">
              <a:solidFill>
                <a:srgbClr val="FFFFFF"/>
              </a:solidFill>
              <a:latin typeface="Lucida Sans"/>
              <a:ea typeface="Lucida Sans"/>
              <a:cs typeface="Lucida Sans"/>
              <a:sym typeface="Lucida Sans"/>
            </a:endParaRPr>
          </a:p>
        </p:txBody>
      </p:sp>
      <p:sp>
        <p:nvSpPr>
          <p:cNvPr id="314" name="Google Shape;314;p47"/>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315" name="Google Shape;315;p47"/>
          <p:cNvPicPr preferRelativeResize="0"/>
          <p:nvPr/>
        </p:nvPicPr>
        <p:blipFill>
          <a:blip r:embed="rId3">
            <a:alphaModFix/>
          </a:blip>
          <a:stretch>
            <a:fillRect/>
          </a:stretch>
        </p:blipFill>
        <p:spPr>
          <a:xfrm>
            <a:off x="3246650" y="1886650"/>
            <a:ext cx="2647950" cy="211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Script</a:t>
            </a:r>
            <a:endParaRPr sz="3600"/>
          </a:p>
        </p:txBody>
      </p:sp>
      <p:sp>
        <p:nvSpPr>
          <p:cNvPr id="90" name="Google Shape;90;p18"/>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To create a script, we first want to choose the node to add a script to. As we are using a </a:t>
            </a:r>
            <a:r>
              <a:rPr b="1" lang="en" sz="1800">
                <a:solidFill>
                  <a:srgbClr val="FFFFFF"/>
                </a:solidFill>
                <a:latin typeface="Lucida Sans"/>
                <a:ea typeface="Lucida Sans"/>
                <a:cs typeface="Lucida Sans"/>
                <a:sym typeface="Lucida Sans"/>
              </a:rPr>
              <a:t>new scene</a:t>
            </a:r>
            <a:r>
              <a:rPr lang="en" sz="1800">
                <a:solidFill>
                  <a:srgbClr val="FFFFFF"/>
                </a:solidFill>
                <a:latin typeface="Lucida Sans"/>
                <a:ea typeface="Lucida Sans"/>
                <a:cs typeface="Lucida Sans"/>
                <a:sym typeface="Lucida Sans"/>
              </a:rPr>
              <a:t>, we will use the </a:t>
            </a:r>
            <a:r>
              <a:rPr i="1" lang="en" sz="1800">
                <a:solidFill>
                  <a:srgbClr val="FFFFFF"/>
                </a:solidFill>
                <a:latin typeface="Lucida Sans"/>
                <a:ea typeface="Lucida Sans"/>
                <a:cs typeface="Lucida Sans"/>
                <a:sym typeface="Lucida Sans"/>
              </a:rPr>
              <a:t>Node2D</a:t>
            </a:r>
            <a:r>
              <a:rPr lang="en" sz="1800">
                <a:solidFill>
                  <a:srgbClr val="FFFFFF"/>
                </a:solidFill>
                <a:latin typeface="Lucida Sans"/>
                <a:ea typeface="Lucida Sans"/>
                <a:cs typeface="Lucida Sans"/>
                <a:sym typeface="Lucida Sans"/>
              </a:rPr>
              <a:t> root note. In the Inspector there is a </a:t>
            </a:r>
            <a:r>
              <a:rPr i="1" lang="en" sz="1800">
                <a:solidFill>
                  <a:srgbClr val="FFFFFF"/>
                </a:solidFill>
                <a:latin typeface="Lucida Sans"/>
                <a:ea typeface="Lucida Sans"/>
                <a:cs typeface="Lucida Sans"/>
                <a:sym typeface="Lucida Sans"/>
              </a:rPr>
              <a:t>Script </a:t>
            </a:r>
            <a:r>
              <a:rPr lang="en" sz="1800">
                <a:solidFill>
                  <a:srgbClr val="FFFFFF"/>
                </a:solidFill>
                <a:latin typeface="Lucida Sans"/>
                <a:ea typeface="Lucida Sans"/>
                <a:cs typeface="Lucida Sans"/>
                <a:sym typeface="Lucida Sans"/>
              </a:rPr>
              <a:t>property in which you can select </a:t>
            </a:r>
            <a:r>
              <a:rPr b="1" lang="en" sz="1800">
                <a:solidFill>
                  <a:srgbClr val="FFFFFF"/>
                </a:solidFill>
                <a:latin typeface="Lucida Sans"/>
                <a:ea typeface="Lucida Sans"/>
                <a:cs typeface="Lucida Sans"/>
                <a:sym typeface="Lucida Sans"/>
              </a:rPr>
              <a:t>New Script</a:t>
            </a:r>
            <a:r>
              <a:rPr lang="en" sz="1800">
                <a:solidFill>
                  <a:srgbClr val="FFFFFF"/>
                </a:solidFill>
                <a:latin typeface="Lucida Sans"/>
                <a:ea typeface="Lucida Sans"/>
                <a:cs typeface="Lucida Sans"/>
                <a:sym typeface="Lucida Sans"/>
              </a:rPr>
              <a:t> from the dropdown.</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91" name="Google Shape;91;p18"/>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92" name="Google Shape;92;p18"/>
          <p:cNvPicPr preferRelativeResize="0"/>
          <p:nvPr/>
        </p:nvPicPr>
        <p:blipFill>
          <a:blip r:embed="rId3">
            <a:alphaModFix/>
          </a:blip>
          <a:stretch>
            <a:fillRect/>
          </a:stretch>
        </p:blipFill>
        <p:spPr>
          <a:xfrm>
            <a:off x="3124100" y="2082200"/>
            <a:ext cx="2895797" cy="306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Script</a:t>
            </a:r>
            <a:endParaRPr sz="3600"/>
          </a:p>
        </p:txBody>
      </p:sp>
      <p:sp>
        <p:nvSpPr>
          <p:cNvPr id="98" name="Google Shape;98;p19"/>
          <p:cNvSpPr txBox="1"/>
          <p:nvPr/>
        </p:nvSpPr>
        <p:spPr>
          <a:xfrm>
            <a:off x="410225" y="1171824"/>
            <a:ext cx="8320800" cy="13950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This will open up the </a:t>
            </a:r>
            <a:r>
              <a:rPr b="1" lang="en" sz="1800">
                <a:solidFill>
                  <a:srgbClr val="FFFFFF"/>
                </a:solidFill>
                <a:latin typeface="Lucida Sans"/>
                <a:ea typeface="Lucida Sans"/>
                <a:cs typeface="Lucida Sans"/>
                <a:sym typeface="Lucida Sans"/>
              </a:rPr>
              <a:t>Attach Node Script</a:t>
            </a:r>
            <a:r>
              <a:rPr lang="en" sz="1800">
                <a:solidFill>
                  <a:srgbClr val="FFFFFF"/>
                </a:solidFill>
                <a:latin typeface="Lucida Sans"/>
                <a:ea typeface="Lucida Sans"/>
                <a:cs typeface="Lucida Sans"/>
                <a:sym typeface="Lucida Sans"/>
              </a:rPr>
              <a:t> window, where we can modify some settings. For our script, we just want to go down to where it says path and change the name of our script, for this script we will name it </a:t>
            </a:r>
            <a:r>
              <a:rPr i="1" lang="en" sz="1800">
                <a:solidFill>
                  <a:srgbClr val="FFFFFF"/>
                </a:solidFill>
                <a:latin typeface="Lucida Sans"/>
                <a:ea typeface="Lucida Sans"/>
                <a:cs typeface="Lucida Sans"/>
                <a:sym typeface="Lucida Sans"/>
              </a:rPr>
              <a:t>IntroToScripting.gd</a:t>
            </a:r>
            <a:r>
              <a:rPr lang="en" sz="1800">
                <a:solidFill>
                  <a:srgbClr val="FFFFFF"/>
                </a:solidFill>
                <a:latin typeface="Lucida Sans"/>
                <a:ea typeface="Lucida Sans"/>
                <a:cs typeface="Lucida Sans"/>
                <a:sym typeface="Lucida Sans"/>
              </a:rPr>
              <a: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99" name="Google Shape;99;p19"/>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0" name="Google Shape;100;p19"/>
          <p:cNvPicPr preferRelativeResize="0"/>
          <p:nvPr/>
        </p:nvPicPr>
        <p:blipFill>
          <a:blip r:embed="rId3">
            <a:alphaModFix/>
          </a:blip>
          <a:stretch>
            <a:fillRect/>
          </a:stretch>
        </p:blipFill>
        <p:spPr>
          <a:xfrm>
            <a:off x="3259475" y="2168700"/>
            <a:ext cx="2625060" cy="290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Creating a Script</a:t>
            </a:r>
            <a:endParaRPr sz="3600"/>
          </a:p>
        </p:txBody>
      </p:sp>
      <p:sp>
        <p:nvSpPr>
          <p:cNvPr id="106" name="Google Shape;106;p20"/>
          <p:cNvSpPr txBox="1"/>
          <p:nvPr/>
        </p:nvSpPr>
        <p:spPr>
          <a:xfrm>
            <a:off x="410225" y="1171824"/>
            <a:ext cx="8320800" cy="11178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You can then click the </a:t>
            </a:r>
            <a:r>
              <a:rPr b="1" lang="en" sz="1800">
                <a:solidFill>
                  <a:srgbClr val="FFFFFF"/>
                </a:solidFill>
                <a:latin typeface="Lucida Sans"/>
                <a:ea typeface="Lucida Sans"/>
                <a:cs typeface="Lucida Sans"/>
                <a:sym typeface="Lucida Sans"/>
              </a:rPr>
              <a:t>Create </a:t>
            </a:r>
            <a:r>
              <a:rPr lang="en" sz="1800">
                <a:solidFill>
                  <a:srgbClr val="FFFFFF"/>
                </a:solidFill>
                <a:latin typeface="Lucida Sans"/>
                <a:ea typeface="Lucida Sans"/>
                <a:cs typeface="Lucida Sans"/>
                <a:sym typeface="Lucida Sans"/>
              </a:rPr>
              <a:t>button to add the script to the node, along with creating the script in the FileSystem. We will also automatically be moved over to the </a:t>
            </a:r>
            <a:r>
              <a:rPr b="1" lang="en" sz="1800">
                <a:solidFill>
                  <a:srgbClr val="FFFFFF"/>
                </a:solidFill>
                <a:latin typeface="Lucida Sans"/>
                <a:ea typeface="Lucida Sans"/>
                <a:cs typeface="Lucida Sans"/>
                <a:sym typeface="Lucida Sans"/>
              </a:rPr>
              <a:t>Script Editor tab</a:t>
            </a:r>
            <a:r>
              <a:rPr lang="en" sz="1800">
                <a:solidFill>
                  <a:srgbClr val="FFFFFF"/>
                </a:solidFill>
                <a:latin typeface="Lucida Sans"/>
                <a:ea typeface="Lucida Sans"/>
                <a:cs typeface="Lucida Sans"/>
                <a:sym typeface="Lucida Sans"/>
              </a:rPr>
              <a:t>, which can be accessed in the same place we switch between the 2D and 3D views.</a:t>
            </a:r>
            <a:endParaRPr sz="1800">
              <a:solidFill>
                <a:srgbClr val="FFFFFF"/>
              </a:solidFill>
              <a:latin typeface="Lucida Sans"/>
              <a:ea typeface="Lucida Sans"/>
              <a:cs typeface="Lucida Sans"/>
              <a:sym typeface="Lucida Sans"/>
            </a:endParaRPr>
          </a:p>
        </p:txBody>
      </p:sp>
      <p:sp>
        <p:nvSpPr>
          <p:cNvPr id="107" name="Google Shape;107;p20"/>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08" name="Google Shape;108;p20"/>
          <p:cNvPicPr preferRelativeResize="0"/>
          <p:nvPr/>
        </p:nvPicPr>
        <p:blipFill>
          <a:blip r:embed="rId3">
            <a:alphaModFix/>
          </a:blip>
          <a:stretch>
            <a:fillRect/>
          </a:stretch>
        </p:blipFill>
        <p:spPr>
          <a:xfrm>
            <a:off x="1473838" y="2523699"/>
            <a:ext cx="6196317" cy="2549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Script Editor</a:t>
            </a:r>
            <a:endParaRPr sz="3600"/>
          </a:p>
        </p:txBody>
      </p:sp>
      <p:sp>
        <p:nvSpPr>
          <p:cNvPr id="114" name="Google Shape;114;p21"/>
          <p:cNvSpPr txBox="1"/>
          <p:nvPr/>
        </p:nvSpPr>
        <p:spPr>
          <a:xfrm>
            <a:off x="429875" y="990950"/>
            <a:ext cx="4835400" cy="38886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Script Editor is where we can write down our code. It is a text editor specifically designed for </a:t>
            </a:r>
            <a:r>
              <a:rPr b="1" lang="en" sz="1800">
                <a:solidFill>
                  <a:srgbClr val="FFFFFF"/>
                </a:solidFill>
                <a:latin typeface="Lucida Sans"/>
                <a:ea typeface="Lucida Sans"/>
                <a:cs typeface="Lucida Sans"/>
                <a:sym typeface="Lucida Sans"/>
              </a:rPr>
              <a:t>GD Script</a:t>
            </a:r>
            <a:r>
              <a:rPr lang="en" sz="1800">
                <a:solidFill>
                  <a:srgbClr val="FFFFFF"/>
                </a:solidFill>
                <a:latin typeface="Lucida Sans"/>
                <a:ea typeface="Lucida Sans"/>
                <a:cs typeface="Lucida Sans"/>
                <a:sym typeface="Lucida Sans"/>
              </a:rPr>
              <a:t>, which is the scripting language designed specifically for Godot. By default, you will notice there is some code already in the document, which is standard when creating a new script in Godot.</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On the left of the editor, you will find two lists, one for the Scripts in the project, and another for the Methods in the current script, which are something we will cover in a future lesson.</a:t>
            </a:r>
            <a:endParaRPr sz="1800">
              <a:solidFill>
                <a:srgbClr val="FFFFFF"/>
              </a:solidFill>
              <a:latin typeface="Lucida Sans"/>
              <a:ea typeface="Lucida Sans"/>
              <a:cs typeface="Lucida Sans"/>
              <a:sym typeface="Lucida Sans"/>
            </a:endParaRPr>
          </a:p>
        </p:txBody>
      </p:sp>
      <p:sp>
        <p:nvSpPr>
          <p:cNvPr id="115" name="Google Shape;115;p21"/>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16" name="Google Shape;116;p21"/>
          <p:cNvPicPr preferRelativeResize="0"/>
          <p:nvPr/>
        </p:nvPicPr>
        <p:blipFill rotWithShape="1">
          <a:blip r:embed="rId3">
            <a:alphaModFix/>
          </a:blip>
          <a:srcRect b="0" l="0" r="45855" t="0"/>
          <a:stretch/>
        </p:blipFill>
        <p:spPr>
          <a:xfrm>
            <a:off x="5265275" y="990953"/>
            <a:ext cx="3637550" cy="28282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Script Editor</a:t>
            </a:r>
            <a:endParaRPr sz="3600"/>
          </a:p>
        </p:txBody>
      </p:sp>
      <p:sp>
        <p:nvSpPr>
          <p:cNvPr id="122" name="Google Shape;122;p22"/>
          <p:cNvSpPr txBox="1"/>
          <p:nvPr/>
        </p:nvSpPr>
        <p:spPr>
          <a:xfrm>
            <a:off x="429875" y="990950"/>
            <a:ext cx="8457300" cy="36114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The editor also has </a:t>
            </a:r>
            <a:r>
              <a:rPr b="1" lang="en" sz="1800">
                <a:solidFill>
                  <a:srgbClr val="FFFFFF"/>
                </a:solidFill>
                <a:latin typeface="Lucida Sans"/>
                <a:ea typeface="Lucida Sans"/>
                <a:cs typeface="Lucida Sans"/>
                <a:sym typeface="Lucida Sans"/>
              </a:rPr>
              <a:t>code formatting</a:t>
            </a:r>
            <a:r>
              <a:rPr lang="en" sz="1800">
                <a:solidFill>
                  <a:srgbClr val="FFFFFF"/>
                </a:solidFill>
                <a:latin typeface="Lucida Sans"/>
                <a:ea typeface="Lucida Sans"/>
                <a:cs typeface="Lucida Sans"/>
                <a:sym typeface="Lucida Sans"/>
              </a:rPr>
              <a:t>, which means that certain things are different colors. This makes it easier to look at and identify certain things, such as a </a:t>
            </a:r>
            <a:r>
              <a:rPr b="1" lang="en" sz="1800">
                <a:solidFill>
                  <a:srgbClr val="FFFFFF"/>
                </a:solidFill>
                <a:latin typeface="Lucida Sans"/>
                <a:ea typeface="Lucida Sans"/>
                <a:cs typeface="Lucida Sans"/>
                <a:sym typeface="Lucida Sans"/>
              </a:rPr>
              <a:t>function keyword</a:t>
            </a:r>
            <a:r>
              <a:rPr lang="en" sz="1800">
                <a:solidFill>
                  <a:srgbClr val="FFFFFF"/>
                </a:solidFill>
                <a:latin typeface="Lucida Sans"/>
                <a:ea typeface="Lucida Sans"/>
                <a:cs typeface="Lucida Sans"/>
                <a:sym typeface="Lucida Sans"/>
              </a:rPr>
              <a:t> being in </a:t>
            </a:r>
            <a:r>
              <a:rPr b="1" lang="en" sz="1800">
                <a:solidFill>
                  <a:srgbClr val="FFFFFF"/>
                </a:solidFill>
                <a:latin typeface="Lucida Sans"/>
                <a:ea typeface="Lucida Sans"/>
                <a:cs typeface="Lucida Sans"/>
                <a:sym typeface="Lucida Sans"/>
              </a:rPr>
              <a:t>red </a:t>
            </a:r>
            <a:r>
              <a:rPr lang="en" sz="1800">
                <a:solidFill>
                  <a:srgbClr val="FFFFFF"/>
                </a:solidFill>
                <a:latin typeface="Lucida Sans"/>
                <a:ea typeface="Lucida Sans"/>
                <a:cs typeface="Lucida Sans"/>
                <a:sym typeface="Lucida Sans"/>
              </a:rPr>
              <a:t>and a </a:t>
            </a:r>
            <a:r>
              <a:rPr b="1" lang="en" sz="1800">
                <a:solidFill>
                  <a:srgbClr val="FFFFFF"/>
                </a:solidFill>
                <a:latin typeface="Lucida Sans"/>
                <a:ea typeface="Lucida Sans"/>
                <a:cs typeface="Lucida Sans"/>
                <a:sym typeface="Lucida Sans"/>
              </a:rPr>
              <a:t>function name</a:t>
            </a:r>
            <a:r>
              <a:rPr lang="en" sz="1800">
                <a:solidFill>
                  <a:srgbClr val="FFFFFF"/>
                </a:solidFill>
                <a:latin typeface="Lucida Sans"/>
                <a:ea typeface="Lucida Sans"/>
                <a:cs typeface="Lucida Sans"/>
                <a:sym typeface="Lucida Sans"/>
              </a:rPr>
              <a:t> being in </a:t>
            </a:r>
            <a:r>
              <a:rPr b="1" lang="en" sz="1800">
                <a:solidFill>
                  <a:srgbClr val="FFFFFF"/>
                </a:solidFill>
                <a:latin typeface="Lucida Sans"/>
                <a:ea typeface="Lucida Sans"/>
                <a:cs typeface="Lucida Sans"/>
                <a:sym typeface="Lucida Sans"/>
              </a:rPr>
              <a:t>blue</a:t>
            </a:r>
            <a:r>
              <a:rPr lang="en" sz="1800">
                <a:solidFill>
                  <a:srgbClr val="FFFFFF"/>
                </a:solidFill>
                <a:latin typeface="Lucida Sans"/>
                <a:ea typeface="Lucida Sans"/>
                <a:cs typeface="Lucida Sans"/>
                <a:sym typeface="Lucida Sans"/>
              </a:rPr>
              <a:t>.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It also has auto-correct, which means that when you’re writing down code, it tries to estimate what you want to do and pop up with a window as you type with options. This can help speed up your programming and also allows you to find certain things when you’re not quite</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sure what the name is.</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Make sure to save this (</a:t>
            </a:r>
            <a:r>
              <a:rPr b="1" lang="en" sz="1800">
                <a:solidFill>
                  <a:srgbClr val="FFFFFF"/>
                </a:solidFill>
                <a:latin typeface="Lucida Sans"/>
                <a:ea typeface="Lucida Sans"/>
                <a:cs typeface="Lucida Sans"/>
                <a:sym typeface="Lucida Sans"/>
              </a:rPr>
              <a:t>CTRL+S</a:t>
            </a:r>
            <a:r>
              <a:rPr lang="en" sz="1800">
                <a:solidFill>
                  <a:srgbClr val="FFFFFF"/>
                </a:solidFill>
                <a:latin typeface="Lucida Sans"/>
                <a:ea typeface="Lucida Sans"/>
                <a:cs typeface="Lucida Sans"/>
                <a:sym typeface="Lucida Sans"/>
              </a:rPr>
              <a:t>) and in the next lesson, we will cover the concept of variables.</a:t>
            </a:r>
            <a:endParaRPr sz="1800">
              <a:solidFill>
                <a:srgbClr val="FFFFFF"/>
              </a:solidFill>
              <a:latin typeface="Lucida Sans"/>
              <a:ea typeface="Lucida Sans"/>
              <a:cs typeface="Lucida Sans"/>
              <a:sym typeface="Lucida Sans"/>
            </a:endParaRPr>
          </a:p>
        </p:txBody>
      </p:sp>
      <p:sp>
        <p:nvSpPr>
          <p:cNvPr id="123" name="Google Shape;123;p22"/>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429875" y="160694"/>
            <a:ext cx="8281500" cy="563700"/>
          </a:xfrm>
          <a:prstGeom prst="rect">
            <a:avLst/>
          </a:prstGeom>
          <a:noFill/>
          <a:ln>
            <a:noFill/>
          </a:ln>
        </p:spPr>
        <p:txBody>
          <a:bodyPr anchorCtr="0" anchor="t" bIns="0" lIns="0" spcFirstLastPara="1" rIns="0" wrap="square" tIns="9525">
            <a:spAutoFit/>
          </a:bodyPr>
          <a:lstStyle/>
          <a:p>
            <a:pPr indent="0" lvl="0" marL="12700" rtl="0" algn="l">
              <a:spcBef>
                <a:spcPts val="0"/>
              </a:spcBef>
              <a:spcAft>
                <a:spcPts val="0"/>
              </a:spcAft>
              <a:buClr>
                <a:schemeClr val="dk1"/>
              </a:buClr>
              <a:buSzPts val="1100"/>
              <a:buFont typeface="Arial"/>
              <a:buNone/>
            </a:pPr>
            <a:r>
              <a:rPr lang="en" sz="3600"/>
              <a:t>Variables</a:t>
            </a:r>
            <a:endParaRPr sz="3600"/>
          </a:p>
        </p:txBody>
      </p:sp>
      <p:sp>
        <p:nvSpPr>
          <p:cNvPr id="129" name="Google Shape;129;p23"/>
          <p:cNvSpPr txBox="1"/>
          <p:nvPr/>
        </p:nvSpPr>
        <p:spPr>
          <a:xfrm>
            <a:off x="429875" y="990950"/>
            <a:ext cx="8457300" cy="1671900"/>
          </a:xfrm>
          <a:prstGeom prst="rect">
            <a:avLst/>
          </a:prstGeom>
          <a:noFill/>
          <a:ln>
            <a:noFill/>
          </a:ln>
        </p:spPr>
        <p:txBody>
          <a:bodyPr anchorCtr="0" anchor="t" bIns="0" lIns="0" spcFirstLastPara="1" rIns="0" wrap="square" tIns="9525">
            <a:spAutoFit/>
          </a:bodyPr>
          <a:lstStyle/>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Variables are an important concept in programming, they are pieces of data that you can define, read, and change the value to store information.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rPr lang="en" sz="1800">
                <a:solidFill>
                  <a:srgbClr val="FFFFFF"/>
                </a:solidFill>
                <a:latin typeface="Lucida Sans"/>
                <a:ea typeface="Lucida Sans"/>
                <a:cs typeface="Lucida Sans"/>
                <a:sym typeface="Lucida Sans"/>
              </a:rPr>
              <a:t>Variables can be thought of as boxes, with a name and a value, which at any time we can find the box from its name and use the value in the box.</a:t>
            </a:r>
            <a:endParaRPr sz="1800">
              <a:solidFill>
                <a:srgbClr val="FFFFFF"/>
              </a:solidFill>
              <a:latin typeface="Lucida Sans"/>
              <a:ea typeface="Lucida Sans"/>
              <a:cs typeface="Lucida Sans"/>
              <a:sym typeface="Lucida Sans"/>
            </a:endParaRPr>
          </a:p>
          <a:p>
            <a:pPr indent="0" lvl="0" marL="0" rtl="0" algn="l">
              <a:spcBef>
                <a:spcPts val="0"/>
              </a:spcBef>
              <a:spcAft>
                <a:spcPts val="0"/>
              </a:spcAft>
              <a:buClr>
                <a:schemeClr val="dk1"/>
              </a:buClr>
              <a:buSzPts val="1100"/>
              <a:buFont typeface="Arial"/>
              <a:buNone/>
            </a:pPr>
            <a:r>
              <a:t/>
            </a:r>
            <a:endParaRPr sz="1800">
              <a:solidFill>
                <a:srgbClr val="FFFFFF"/>
              </a:solidFill>
              <a:latin typeface="Lucida Sans"/>
              <a:ea typeface="Lucida Sans"/>
              <a:cs typeface="Lucida Sans"/>
              <a:sym typeface="Lucida Sans"/>
            </a:endParaRPr>
          </a:p>
        </p:txBody>
      </p:sp>
      <p:sp>
        <p:nvSpPr>
          <p:cNvPr id="130" name="Google Shape;130;p23"/>
          <p:cNvSpPr/>
          <p:nvPr/>
        </p:nvSpPr>
        <p:spPr>
          <a:xfrm>
            <a:off x="7589419" y="4569375"/>
            <a:ext cx="1462800" cy="503400"/>
          </a:xfrm>
          <a:prstGeom prst="rect">
            <a:avLst/>
          </a:prstGeom>
          <a:solidFill>
            <a:srgbClr val="076CB0"/>
          </a:solidFill>
          <a:ln cap="flat" cmpd="sng" w="9525">
            <a:solidFill>
              <a:srgbClr val="076CB0"/>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None/>
            </a:pPr>
            <a:r>
              <a:t/>
            </a:r>
            <a:endParaRPr sz="1100">
              <a:latin typeface="Lucida Sans"/>
              <a:ea typeface="Lucida Sans"/>
              <a:cs typeface="Lucida Sans"/>
              <a:sym typeface="Lucida Sans"/>
            </a:endParaRPr>
          </a:p>
        </p:txBody>
      </p:sp>
      <p:pic>
        <p:nvPicPr>
          <p:cNvPr id="131" name="Google Shape;131;p23"/>
          <p:cNvPicPr preferRelativeResize="0"/>
          <p:nvPr/>
        </p:nvPicPr>
        <p:blipFill>
          <a:blip r:embed="rId3">
            <a:alphaModFix/>
          </a:blip>
          <a:stretch>
            <a:fillRect/>
          </a:stretch>
        </p:blipFill>
        <p:spPr>
          <a:xfrm>
            <a:off x="3185000" y="2720875"/>
            <a:ext cx="2771253" cy="217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