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Arial Black"/>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rialBlack-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bf070bd1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press Play you will see this message is also printed to the Output window, as 50 is not equal to 100, which the variables are set to. If a and b were set to the same value, the code would not run.</a:t>
            </a:r>
            <a:endParaRPr/>
          </a:p>
        </p:txBody>
      </p:sp>
      <p:sp>
        <p:nvSpPr>
          <p:cNvPr id="133" name="Google Shape;133;g2abf070bd10_0_6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f070bd1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abf070bd10_0_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bf070bd1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covered in the </a:t>
            </a:r>
            <a:r>
              <a:rPr lang="en"/>
              <a:t>previously</a:t>
            </a:r>
            <a:r>
              <a:rPr lang="en"/>
              <a:t>, if the score is not greater than 80, then the code will not run. So if you press play you will see no output, as our score value is currently 75.</a:t>
            </a:r>
            <a:endParaRPr/>
          </a:p>
        </p:txBody>
      </p:sp>
      <p:sp>
        <p:nvSpPr>
          <p:cNvPr id="149" name="Google Shape;149;g2abf070bd10_0_8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bf070bd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else if statement will only run if the if statement above it returns false. This is like asking the question: if the score is not greater than 80, then is it greater than 60? If the answer is yes, then the code will run. If the answer is no, then the code will not run. As our score is less than 80, but more than 60, you will see that we get the B output if you press the Play button to run the code.</a:t>
            </a:r>
            <a:endParaRPr/>
          </a:p>
        </p:txBody>
      </p:sp>
      <p:sp>
        <p:nvSpPr>
          <p:cNvPr id="157" name="Google Shape;157;g2abf070bd10_0_9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bf070bd1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then stack as many of these else if statements as you want, to create a chain to check for different events.</a:t>
            </a:r>
            <a:endParaRPr/>
          </a:p>
        </p:txBody>
      </p:sp>
      <p:sp>
        <p:nvSpPr>
          <p:cNvPr id="165" name="Google Shape;165;g2abf070bd10_0_10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bf070bd1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case, D will be outputted when score is set to 30 or lower, as all the if statements above it will return false.</a:t>
            </a:r>
            <a:endParaRPr/>
          </a:p>
        </p:txBody>
      </p:sp>
      <p:sp>
        <p:nvSpPr>
          <p:cNvPr id="173" name="Google Shape;173;g2abf070bd10_0_11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bf070bd1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abf070bd10_0_12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bf070bd1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abf070bd10_0_13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bf070bd1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abf070bd10_0_14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bf070bd1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abf070bd10_0_15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bf070bd1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abf070bd10_0_16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bf070bd1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save and press Play, you will see that we get The function was called! appear in the output window, as the _welcome_message function gets run.</a:t>
            </a:r>
            <a:endParaRPr/>
          </a:p>
        </p:txBody>
      </p:sp>
      <p:sp>
        <p:nvSpPr>
          <p:cNvPr id="219" name="Google Shape;219;g2abf070bd10_0_1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bf070bd1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result in the function being called once every frame, and therefore many messages appear in the Ouput window every second.</a:t>
            </a:r>
            <a:endParaRPr/>
          </a:p>
        </p:txBody>
      </p:sp>
      <p:sp>
        <p:nvSpPr>
          <p:cNvPr id="227" name="Google Shape;227;g2abf070bd10_0_18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bf070bd1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abf070bd10_0_19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bf070bd1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take our parameters, add them together, and store them in the variable named sum. We can then print the result to see what happens.</a:t>
            </a:r>
            <a:endParaRPr/>
          </a:p>
        </p:txBody>
      </p:sp>
      <p:sp>
        <p:nvSpPr>
          <p:cNvPr id="243" name="Google Shape;243;g2abf070bd10_0_20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bf070bd1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expected, this will result in an output of 35.</a:t>
            </a:r>
            <a:endParaRPr/>
          </a:p>
        </p:txBody>
      </p:sp>
      <p:sp>
        <p:nvSpPr>
          <p:cNvPr id="251" name="Google Shape;251;g2abf070bd10_0_21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bf070bd1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abf070bd10_0_22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bf070bd1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add a print command to output the result variable so that we can see what the return command has returned. This will show 35 in the Output window, as this is the same return value as we were printing from the _add function earlier.</a:t>
            </a:r>
            <a:endParaRPr/>
          </a:p>
        </p:txBody>
      </p:sp>
      <p:sp>
        <p:nvSpPr>
          <p:cNvPr id="267" name="Google Shape;267;g2abf070bd10_0_23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bf070bd1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abf070bd10_0_24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bf070bd1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the position property has both an X and a Y value, as this is actually a vector.</a:t>
            </a:r>
            <a:endParaRPr/>
          </a:p>
        </p:txBody>
      </p:sp>
      <p:sp>
        <p:nvSpPr>
          <p:cNvPr id="282" name="Google Shape;282;g2abf070bd10_0_25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7a515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07a5158f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bf070bd1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abf070bd10_0_26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f070bd1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abf070bd10_0_2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bf070bd1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save this script and press the Play button you will see the sprite is moved 200 pixels to the right, as we set in the code.</a:t>
            </a:r>
            <a:endParaRPr/>
          </a:p>
        </p:txBody>
      </p:sp>
      <p:sp>
        <p:nvSpPr>
          <p:cNvPr id="306" name="Google Shape;306;g2abf070bd10_0_27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bf070bd1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run this now, you’ll find the player is moved 500 pixels right on the x-axis, and 200 pixels downward on the y-axis.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knowledge can also be transferred onto 3D, with the only difference being the additional Z axis. You also need to use Vector3 instead of Vector2 when declaring a 3D vector, so that you can use the additional Z value when creating it.</a:t>
            </a:r>
            <a:endParaRPr/>
          </a:p>
        </p:txBody>
      </p:sp>
      <p:sp>
        <p:nvSpPr>
          <p:cNvPr id="314" name="Google Shape;314;g2abf070bd10_0_29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bf070bd1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now press Play you will see the sprite move diagonally in the direction we set. </a:t>
            </a:r>
            <a:endParaRPr/>
          </a:p>
        </p:txBody>
      </p:sp>
      <p:sp>
        <p:nvSpPr>
          <p:cNvPr id="322" name="Google Shape;322;g2abf070bd10_0_30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bf070bd1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abf070bd10_0_31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bf070bd1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when you press Play you will notice the node moves much slower across the screen, at 30 pixels per second as expected. You can also change the speed of the movement, by changing the 30 value to anything else, such as 100 to go faster.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important to use delta where possible, as this will make sure speeds are consistent across computers. Without using delta, computers that run at a faster </a:t>
            </a:r>
            <a:r>
              <a:rPr lang="en"/>
              <a:t>frame rate</a:t>
            </a:r>
            <a:r>
              <a:rPr lang="en"/>
              <a:t> will have objects move quicker, which is not what we want in most cases.</a:t>
            </a:r>
            <a:endParaRPr/>
          </a:p>
          <a:p>
            <a:pPr indent="0" lvl="0" marL="0" rtl="0" algn="l">
              <a:spcBef>
                <a:spcPts val="0"/>
              </a:spcBef>
              <a:spcAft>
                <a:spcPts val="0"/>
              </a:spcAft>
              <a:buNone/>
            </a:pPr>
            <a:r>
              <a:t/>
            </a:r>
            <a:endParaRPr/>
          </a:p>
        </p:txBody>
      </p:sp>
      <p:sp>
        <p:nvSpPr>
          <p:cNvPr id="338" name="Google Shape;338;g2abf070bd10_0_32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bf070bd1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abf070bd10_0_33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bf070bd1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way, if you press Play you can see the results of adding delta to the timer value in the Output window.</a:t>
            </a:r>
            <a:endParaRPr/>
          </a:p>
        </p:txBody>
      </p:sp>
      <p:sp>
        <p:nvSpPr>
          <p:cNvPr id="354" name="Google Shape;354;g2abf070bd10_0_34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bf070bd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abf070bd10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bf070bd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Inside the Script Editor, we can create an integer variable called score and set it to 10. Then, in the _ready function, we can create an if statement to check if the score is equal to 10. If it is, then we can print the message “You win!”.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You will notice that the code in our if statement is indented one further than the code in our function. This is because GD Script uses indentation to know what part of the code is in each section. To write code outside the if statement, it has to be in line with the if statement to still be in the _ready function.</a:t>
            </a:r>
            <a:endParaRPr/>
          </a:p>
          <a:p>
            <a:pPr indent="0" lvl="0" marL="0" rtl="0" algn="l">
              <a:spcBef>
                <a:spcPts val="0"/>
              </a:spcBef>
              <a:spcAft>
                <a:spcPts val="0"/>
              </a:spcAft>
              <a:buNone/>
            </a:pPr>
            <a:r>
              <a:t/>
            </a:r>
            <a:endParaRPr/>
          </a:p>
        </p:txBody>
      </p:sp>
      <p:sp>
        <p:nvSpPr>
          <p:cNvPr id="94" name="Google Shape;94;g2abf070bd10_0_1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bf070bd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abf070bd10_0_2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bf070bd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we check if score is more than 5, and if so it will print a String. With this set up you should expect the following outputs depending on your score value:</a:t>
            </a:r>
            <a:endParaRPr/>
          </a:p>
          <a:p>
            <a:pPr indent="-298450" lvl="0" marL="457200" rtl="0" algn="l">
              <a:spcBef>
                <a:spcPts val="0"/>
              </a:spcBef>
              <a:spcAft>
                <a:spcPts val="0"/>
              </a:spcAft>
              <a:buSzPts val="1100"/>
              <a:buChar char="●"/>
            </a:pPr>
            <a:r>
              <a:rPr lang="en"/>
              <a:t>Score value less than or equal to 5: No output</a:t>
            </a:r>
            <a:endParaRPr/>
          </a:p>
          <a:p>
            <a:pPr indent="-298450" lvl="0" marL="457200" rtl="0" algn="l">
              <a:spcBef>
                <a:spcPts val="0"/>
              </a:spcBef>
              <a:spcAft>
                <a:spcPts val="0"/>
              </a:spcAft>
              <a:buSzPts val="1100"/>
              <a:buChar char="●"/>
            </a:pPr>
            <a:r>
              <a:rPr lang="en"/>
              <a:t>Score of more than 5 but less than 10: “Score is greater than 5”</a:t>
            </a:r>
            <a:endParaRPr/>
          </a:p>
          <a:p>
            <a:pPr indent="-298450" lvl="0" marL="457200" rtl="0" algn="l">
              <a:spcBef>
                <a:spcPts val="0"/>
              </a:spcBef>
              <a:spcAft>
                <a:spcPts val="0"/>
              </a:spcAft>
              <a:buSzPts val="1100"/>
              <a:buChar char="●"/>
            </a:pPr>
            <a:r>
              <a:rPr lang="en"/>
              <a:t>Score of 10 or more: “You win!” and “Score is greater than 5”</a:t>
            </a:r>
            <a:endParaRPr/>
          </a:p>
        </p:txBody>
      </p:sp>
      <p:sp>
        <p:nvSpPr>
          <p:cNvPr id="109" name="Google Shape;109;g2abf070bd10_0_3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bf070bd1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
        <p:nvSpPr>
          <p:cNvPr id="117" name="Google Shape;117;g2abf070bd10_0_4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bf070bd1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message a is less than b will be printed because 50 is less than 100 meaning the if statement will run. If we change b to 50 (or lower), then the message will not be printed because 50 is not less than 50.</a:t>
            </a:r>
            <a:endParaRPr/>
          </a:p>
        </p:txBody>
      </p:sp>
      <p:sp>
        <p:nvSpPr>
          <p:cNvPr id="125" name="Google Shape;125;g2abf070bd10_0_5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14874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4800"/>
              <a:t>Conditionals, Functions, and Vectors</a:t>
            </a:r>
            <a:endParaRPr sz="48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Other Operators</a:t>
            </a:r>
            <a:endParaRPr sz="3600"/>
          </a:p>
        </p:txBody>
      </p:sp>
      <p:sp>
        <p:nvSpPr>
          <p:cNvPr id="136" name="Google Shape;136;p24"/>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Finally, we can also use the not equals operator to check if two values are </a:t>
            </a:r>
            <a:r>
              <a:rPr b="1" lang="en" sz="1800">
                <a:solidFill>
                  <a:srgbClr val="FFFFFF"/>
                </a:solidFill>
                <a:latin typeface="Lucida Sans"/>
                <a:ea typeface="Lucida Sans"/>
                <a:cs typeface="Lucida Sans"/>
                <a:sym typeface="Lucida Sans"/>
              </a:rPr>
              <a:t>not the same</a:t>
            </a:r>
            <a:r>
              <a:rPr lang="en" sz="1800">
                <a:solidFill>
                  <a:srgbClr val="FFFFFF"/>
                </a:solidFill>
                <a:latin typeface="Lucida Sans"/>
                <a:ea typeface="Lucida Sans"/>
                <a:cs typeface="Lucida Sans"/>
                <a:sym typeface="Lucida Sans"/>
              </a:rPr>
              <a:t>. To do this we use the symbols </a:t>
            </a:r>
            <a:r>
              <a:rPr b="1" lang="en" sz="1800">
                <a:solidFill>
                  <a:srgbClr val="FFFFFF"/>
                </a:solidFill>
                <a:latin typeface="Lucida Sans"/>
                <a:ea typeface="Lucida Sans"/>
                <a:cs typeface="Lucida Sans"/>
                <a:sym typeface="Lucida Sans"/>
              </a:rPr>
              <a:t>!=</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37" name="Google Shape;137;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8" name="Google Shape;138;p24"/>
          <p:cNvPicPr preferRelativeResize="0"/>
          <p:nvPr/>
        </p:nvPicPr>
        <p:blipFill>
          <a:blip r:embed="rId3">
            <a:alphaModFix/>
          </a:blip>
          <a:stretch>
            <a:fillRect/>
          </a:stretch>
        </p:blipFill>
        <p:spPr>
          <a:xfrm>
            <a:off x="1804988" y="2140749"/>
            <a:ext cx="5534025" cy="187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Else Statements</a:t>
            </a:r>
            <a:endParaRPr sz="3600"/>
          </a:p>
        </p:txBody>
      </p:sp>
      <p:sp>
        <p:nvSpPr>
          <p:cNvPr id="144" name="Google Shape;144;p25"/>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will be expanding our knowledge of if statements by learning how to use </a:t>
            </a:r>
            <a:r>
              <a:rPr b="1" lang="en" sz="1800">
                <a:solidFill>
                  <a:srgbClr val="FFFFFF"/>
                </a:solidFill>
                <a:latin typeface="Lucida Sans"/>
                <a:ea typeface="Lucida Sans"/>
                <a:cs typeface="Lucida Sans"/>
                <a:sym typeface="Lucida Sans"/>
              </a:rPr>
              <a:t>else if</a:t>
            </a:r>
            <a:r>
              <a:rPr lang="en" sz="1800">
                <a:solidFill>
                  <a:srgbClr val="FFFFFF"/>
                </a:solidFill>
                <a:latin typeface="Lucida Sans"/>
                <a:ea typeface="Lucida Sans"/>
                <a:cs typeface="Lucida Sans"/>
                <a:sym typeface="Lucida Sans"/>
              </a:rPr>
              <a:t> and </a:t>
            </a:r>
            <a:r>
              <a:rPr b="1" lang="en" sz="1800">
                <a:solidFill>
                  <a:srgbClr val="FFFFFF"/>
                </a:solidFill>
                <a:latin typeface="Lucida Sans"/>
                <a:ea typeface="Lucida Sans"/>
                <a:cs typeface="Lucida Sans"/>
                <a:sym typeface="Lucida Sans"/>
              </a:rPr>
              <a:t>else </a:t>
            </a:r>
            <a:r>
              <a:rPr lang="en" sz="1800">
                <a:solidFill>
                  <a:srgbClr val="FFFFFF"/>
                </a:solidFill>
                <a:latin typeface="Lucida Sans"/>
                <a:ea typeface="Lucida Sans"/>
                <a:cs typeface="Lucida Sans"/>
                <a:sym typeface="Lucida Sans"/>
              </a:rPr>
              <a:t>statements.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Before creating any </a:t>
            </a:r>
            <a:r>
              <a:rPr b="1" lang="en" sz="1800">
                <a:solidFill>
                  <a:srgbClr val="FFFFFF"/>
                </a:solidFill>
                <a:latin typeface="Lucida Sans"/>
                <a:ea typeface="Lucida Sans"/>
                <a:cs typeface="Lucida Sans"/>
                <a:sym typeface="Lucida Sans"/>
              </a:rPr>
              <a:t>elseif/else</a:t>
            </a:r>
            <a:r>
              <a:rPr lang="en" sz="1800">
                <a:solidFill>
                  <a:srgbClr val="FFFFFF"/>
                </a:solidFill>
                <a:latin typeface="Lucida Sans"/>
                <a:ea typeface="Lucida Sans"/>
                <a:cs typeface="Lucida Sans"/>
                <a:sym typeface="Lucida Sans"/>
              </a:rPr>
              <a:t> statements, we first need a variable to use for testing. We will call this variable </a:t>
            </a:r>
            <a:r>
              <a:rPr b="1" lang="en" sz="1800">
                <a:solidFill>
                  <a:srgbClr val="FFFFFF"/>
                </a:solidFill>
                <a:latin typeface="Lucida Sans"/>
                <a:ea typeface="Lucida Sans"/>
                <a:cs typeface="Lucida Sans"/>
                <a:sym typeface="Lucida Sans"/>
              </a:rPr>
              <a:t>score</a:t>
            </a:r>
            <a:r>
              <a:rPr lang="en" sz="1800">
                <a:solidFill>
                  <a:srgbClr val="FFFFFF"/>
                </a:solidFill>
                <a:latin typeface="Lucida Sans"/>
                <a:ea typeface="Lucida Sans"/>
                <a:cs typeface="Lucida Sans"/>
                <a:sym typeface="Lucida Sans"/>
              </a:rPr>
              <a:t>, which will be of type int. We will set the default value to </a:t>
            </a:r>
            <a:r>
              <a:rPr b="1" lang="en" sz="1800">
                <a:solidFill>
                  <a:srgbClr val="FFFFFF"/>
                </a:solidFill>
                <a:latin typeface="Lucida Sans"/>
                <a:ea typeface="Lucida Sans"/>
                <a:cs typeface="Lucida Sans"/>
                <a:sym typeface="Lucida Sans"/>
              </a:rPr>
              <a:t>75</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45" name="Google Shape;145;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6" name="Google Shape;146;p25"/>
          <p:cNvPicPr preferRelativeResize="0"/>
          <p:nvPr/>
        </p:nvPicPr>
        <p:blipFill>
          <a:blip r:embed="rId3">
            <a:alphaModFix/>
          </a:blip>
          <a:stretch>
            <a:fillRect/>
          </a:stretch>
        </p:blipFill>
        <p:spPr>
          <a:xfrm>
            <a:off x="1763650" y="2943824"/>
            <a:ext cx="5613961" cy="1994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an If Statement</a:t>
            </a:r>
            <a:endParaRPr sz="3600"/>
          </a:p>
        </p:txBody>
      </p:sp>
      <p:sp>
        <p:nvSpPr>
          <p:cNvPr id="152" name="Google Shape;152;p26"/>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the ready function, we will be writing code that will print out A, B, C, or D depending on the value of score, with 100 being the best and 0 being the worst. We will start by writing an if statement that checks if the score is greater than 80. If it is, then we will print out the letter A.</a:t>
            </a:r>
            <a:endParaRPr sz="1800">
              <a:solidFill>
                <a:srgbClr val="FFFFFF"/>
              </a:solidFill>
              <a:latin typeface="Lucida Sans"/>
              <a:ea typeface="Lucida Sans"/>
              <a:cs typeface="Lucida Sans"/>
              <a:sym typeface="Lucida Sans"/>
            </a:endParaRPr>
          </a:p>
        </p:txBody>
      </p:sp>
      <p:sp>
        <p:nvSpPr>
          <p:cNvPr id="153" name="Google Shape;153;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4" name="Google Shape;154;p26"/>
          <p:cNvPicPr preferRelativeResize="0"/>
          <p:nvPr/>
        </p:nvPicPr>
        <p:blipFill>
          <a:blip r:embed="rId3">
            <a:alphaModFix/>
          </a:blip>
          <a:stretch>
            <a:fillRect/>
          </a:stretch>
        </p:blipFill>
        <p:spPr>
          <a:xfrm>
            <a:off x="1708363" y="2571749"/>
            <a:ext cx="5724525" cy="105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an Else if Statement</a:t>
            </a:r>
            <a:endParaRPr sz="3600"/>
          </a:p>
        </p:txBody>
      </p:sp>
      <p:sp>
        <p:nvSpPr>
          <p:cNvPr id="160" name="Google Shape;160;p27"/>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For our next value, we can use an else if statement to check if the score is greater than 60. If it is, then we will print out the letter B. In GD Script we use the </a:t>
            </a:r>
            <a:r>
              <a:rPr b="1" lang="en" sz="1800">
                <a:solidFill>
                  <a:srgbClr val="FFFFFF"/>
                </a:solidFill>
                <a:latin typeface="Lucida Sans"/>
                <a:ea typeface="Lucida Sans"/>
                <a:cs typeface="Lucida Sans"/>
                <a:sym typeface="Lucida Sans"/>
              </a:rPr>
              <a:t>elif </a:t>
            </a:r>
            <a:r>
              <a:rPr lang="en" sz="1800">
                <a:solidFill>
                  <a:srgbClr val="FFFFFF"/>
                </a:solidFill>
                <a:latin typeface="Lucida Sans"/>
                <a:ea typeface="Lucida Sans"/>
                <a:cs typeface="Lucida Sans"/>
                <a:sym typeface="Lucida Sans"/>
              </a:rPr>
              <a:t>keyword to specify an else if statement.</a:t>
            </a:r>
            <a:endParaRPr sz="1800">
              <a:solidFill>
                <a:srgbClr val="FFFFFF"/>
              </a:solidFill>
              <a:latin typeface="Lucida Sans"/>
              <a:ea typeface="Lucida Sans"/>
              <a:cs typeface="Lucida Sans"/>
              <a:sym typeface="Lucida Sans"/>
            </a:endParaRPr>
          </a:p>
        </p:txBody>
      </p:sp>
      <p:sp>
        <p:nvSpPr>
          <p:cNvPr id="161" name="Google Shape;161;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2" name="Google Shape;162;p27"/>
          <p:cNvPicPr preferRelativeResize="0"/>
          <p:nvPr/>
        </p:nvPicPr>
        <p:blipFill>
          <a:blip r:embed="rId3">
            <a:alphaModFix/>
          </a:blip>
          <a:stretch>
            <a:fillRect/>
          </a:stretch>
        </p:blipFill>
        <p:spPr>
          <a:xfrm>
            <a:off x="1760750" y="2460149"/>
            <a:ext cx="5619750"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an Else if Statement</a:t>
            </a:r>
            <a:endParaRPr sz="3600"/>
          </a:p>
        </p:txBody>
      </p:sp>
      <p:sp>
        <p:nvSpPr>
          <p:cNvPr id="168" name="Google Shape;168;p28"/>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also chain else if statements and they work in the same way. However, in this case, it checks if the else if statement and all statements before it have returned false before running. We can test this by adding another score check for values above 30.</a:t>
            </a:r>
            <a:endParaRPr sz="1800">
              <a:solidFill>
                <a:srgbClr val="FFFFFF"/>
              </a:solidFill>
              <a:latin typeface="Lucida Sans"/>
              <a:ea typeface="Lucida Sans"/>
              <a:cs typeface="Lucida Sans"/>
              <a:sym typeface="Lucida Sans"/>
            </a:endParaRPr>
          </a:p>
        </p:txBody>
      </p:sp>
      <p:sp>
        <p:nvSpPr>
          <p:cNvPr id="169" name="Google Shape;169;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0" name="Google Shape;170;p28"/>
          <p:cNvPicPr preferRelativeResize="0"/>
          <p:nvPr/>
        </p:nvPicPr>
        <p:blipFill>
          <a:blip r:embed="rId3">
            <a:alphaModFix/>
          </a:blip>
          <a:stretch>
            <a:fillRect/>
          </a:stretch>
        </p:blipFill>
        <p:spPr>
          <a:xfrm>
            <a:off x="1775038" y="2654849"/>
            <a:ext cx="5591175" cy="191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an Else Statement</a:t>
            </a:r>
            <a:endParaRPr sz="3600"/>
          </a:p>
        </p:txBody>
      </p:sp>
      <p:sp>
        <p:nvSpPr>
          <p:cNvPr id="176" name="Google Shape;176;p29"/>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Finally, we can use an else statement to print out the letter D. This statement is placed at the end of the chain of if statements, and will run when every if and else if returns false.</a:t>
            </a:r>
            <a:endParaRPr sz="1800">
              <a:solidFill>
                <a:srgbClr val="FFFFFF"/>
              </a:solidFill>
              <a:latin typeface="Lucida Sans"/>
              <a:ea typeface="Lucida Sans"/>
              <a:cs typeface="Lucida Sans"/>
              <a:sym typeface="Lucida Sans"/>
            </a:endParaRPr>
          </a:p>
        </p:txBody>
      </p:sp>
      <p:sp>
        <p:nvSpPr>
          <p:cNvPr id="177" name="Google Shape;177;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8" name="Google Shape;178;p29"/>
          <p:cNvPicPr preferRelativeResize="0"/>
          <p:nvPr/>
        </p:nvPicPr>
        <p:blipFill>
          <a:blip r:embed="rId3">
            <a:alphaModFix/>
          </a:blip>
          <a:stretch>
            <a:fillRect/>
          </a:stretch>
        </p:blipFill>
        <p:spPr>
          <a:xfrm>
            <a:off x="1785938" y="2264324"/>
            <a:ext cx="5572125" cy="230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Functions</a:t>
            </a:r>
            <a:endParaRPr sz="3600"/>
          </a:p>
        </p:txBody>
      </p:sp>
      <p:sp>
        <p:nvSpPr>
          <p:cNvPr id="184" name="Google Shape;184;p30"/>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Like variables and conditions, </a:t>
            </a:r>
            <a:r>
              <a:rPr b="1" lang="en" sz="1800">
                <a:solidFill>
                  <a:srgbClr val="FFFFFF"/>
                </a:solidFill>
                <a:latin typeface="Lucida Sans"/>
                <a:ea typeface="Lucida Sans"/>
                <a:cs typeface="Lucida Sans"/>
                <a:sym typeface="Lucida Sans"/>
              </a:rPr>
              <a:t>functions </a:t>
            </a:r>
            <a:r>
              <a:rPr lang="en" sz="1800">
                <a:solidFill>
                  <a:srgbClr val="FFFFFF"/>
                </a:solidFill>
                <a:latin typeface="Lucida Sans"/>
                <a:ea typeface="Lucida Sans"/>
                <a:cs typeface="Lucida Sans"/>
                <a:sym typeface="Lucida Sans"/>
              </a:rPr>
              <a:t>are another extremely important part of programming. We will be covering the basics of using functions in our code along with how they integrate into Godot itself. So, what is a </a:t>
            </a:r>
            <a:r>
              <a:rPr b="1" lang="en" sz="1800">
                <a:solidFill>
                  <a:srgbClr val="FFFFFF"/>
                </a:solidFill>
                <a:latin typeface="Lucida Sans"/>
                <a:ea typeface="Lucida Sans"/>
                <a:cs typeface="Lucida Sans"/>
                <a:sym typeface="Lucida Sans"/>
              </a:rPr>
              <a:t>function</a:t>
            </a:r>
            <a:r>
              <a:rPr lang="en" sz="1800">
                <a:solidFill>
                  <a:srgbClr val="FFFFFF"/>
                </a:solidFill>
                <a:latin typeface="Lucida Sans"/>
                <a:ea typeface="Lucida Sans"/>
                <a:cs typeface="Lucida Sans"/>
                <a:sym typeface="Lucida Sans"/>
              </a:rPr>
              <a:t>? A </a:t>
            </a:r>
            <a:r>
              <a:rPr b="1" lang="en" sz="1800">
                <a:solidFill>
                  <a:srgbClr val="FFFFFF"/>
                </a:solidFill>
                <a:latin typeface="Lucida Sans"/>
                <a:ea typeface="Lucida Sans"/>
                <a:cs typeface="Lucida Sans"/>
                <a:sym typeface="Lucida Sans"/>
              </a:rPr>
              <a:t>function </a:t>
            </a:r>
            <a:r>
              <a:rPr lang="en" sz="1800">
                <a:solidFill>
                  <a:srgbClr val="FFFFFF"/>
                </a:solidFill>
                <a:latin typeface="Lucida Sans"/>
                <a:ea typeface="Lucida Sans"/>
                <a:cs typeface="Lucida Sans"/>
                <a:sym typeface="Lucida Sans"/>
              </a:rPr>
              <a:t>is a block of reusable code that we can tell the computer to run, such as a jump function that allows the player to jump.</a:t>
            </a:r>
            <a:endParaRPr sz="1800">
              <a:solidFill>
                <a:srgbClr val="FFFFFF"/>
              </a:solidFill>
              <a:latin typeface="Lucida Sans"/>
              <a:ea typeface="Lucida Sans"/>
              <a:cs typeface="Lucida Sans"/>
              <a:sym typeface="Lucida Sans"/>
            </a:endParaRPr>
          </a:p>
        </p:txBody>
      </p:sp>
      <p:sp>
        <p:nvSpPr>
          <p:cNvPr id="185" name="Google Shape;185;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Ready and Process Functions</a:t>
            </a:r>
            <a:endParaRPr sz="3600"/>
          </a:p>
        </p:txBody>
      </p:sp>
      <p:sp>
        <p:nvSpPr>
          <p:cNvPr id="191" name="Google Shape;191;p31"/>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have already looked at two functions within GDScript, the </a:t>
            </a:r>
            <a:r>
              <a:rPr b="1" lang="en" sz="1800">
                <a:solidFill>
                  <a:srgbClr val="FFFFFF"/>
                </a:solidFill>
                <a:latin typeface="Lucida Sans"/>
                <a:ea typeface="Lucida Sans"/>
                <a:cs typeface="Lucida Sans"/>
                <a:sym typeface="Lucida Sans"/>
              </a:rPr>
              <a:t>_ready</a:t>
            </a:r>
            <a:r>
              <a:rPr lang="en" sz="1800">
                <a:solidFill>
                  <a:srgbClr val="FFFFFF"/>
                </a:solidFill>
                <a:latin typeface="Lucida Sans"/>
                <a:ea typeface="Lucida Sans"/>
                <a:cs typeface="Lucida Sans"/>
                <a:sym typeface="Lucida Sans"/>
              </a:rPr>
              <a:t> and </a:t>
            </a:r>
            <a:r>
              <a:rPr b="1" lang="en" sz="1800">
                <a:solidFill>
                  <a:srgbClr val="FFFFFF"/>
                </a:solidFill>
                <a:latin typeface="Lucida Sans"/>
                <a:ea typeface="Lucida Sans"/>
                <a:cs typeface="Lucida Sans"/>
                <a:sym typeface="Lucida Sans"/>
              </a:rPr>
              <a:t>_process</a:t>
            </a:r>
            <a:r>
              <a:rPr lang="en" sz="1800">
                <a:solidFill>
                  <a:srgbClr val="FFFFFF"/>
                </a:solidFill>
                <a:latin typeface="Lucida Sans"/>
                <a:ea typeface="Lucida Sans"/>
                <a:cs typeface="Lucida Sans"/>
                <a:sym typeface="Lucida Sans"/>
              </a:rPr>
              <a:t> function. We have used the </a:t>
            </a:r>
            <a:r>
              <a:rPr b="1" lang="en" sz="1800">
                <a:solidFill>
                  <a:srgbClr val="FFFFFF"/>
                </a:solidFill>
                <a:latin typeface="Lucida Sans"/>
                <a:ea typeface="Lucida Sans"/>
                <a:cs typeface="Lucida Sans"/>
                <a:sym typeface="Lucida Sans"/>
              </a:rPr>
              <a:t>_ready</a:t>
            </a:r>
            <a:r>
              <a:rPr lang="en" sz="1800">
                <a:solidFill>
                  <a:srgbClr val="FFFFFF"/>
                </a:solidFill>
                <a:latin typeface="Lucida Sans"/>
                <a:ea typeface="Lucida Sans"/>
                <a:cs typeface="Lucida Sans"/>
                <a:sym typeface="Lucida Sans"/>
              </a:rPr>
              <a:t> function to run code when the game starts, as Godot calls it when we press the Play button. The </a:t>
            </a:r>
            <a:r>
              <a:rPr b="1" lang="en" sz="1800">
                <a:solidFill>
                  <a:srgbClr val="FFFFFF"/>
                </a:solidFill>
                <a:latin typeface="Lucida Sans"/>
                <a:ea typeface="Lucida Sans"/>
                <a:cs typeface="Lucida Sans"/>
                <a:sym typeface="Lucida Sans"/>
              </a:rPr>
              <a:t>_process</a:t>
            </a:r>
            <a:r>
              <a:rPr lang="en" sz="1800">
                <a:solidFill>
                  <a:srgbClr val="FFFFFF"/>
                </a:solidFill>
                <a:latin typeface="Lucida Sans"/>
                <a:ea typeface="Lucida Sans"/>
                <a:cs typeface="Lucida Sans"/>
                <a:sym typeface="Lucida Sans"/>
              </a:rPr>
              <a:t> function is also used by default in Godot, and is called once every frame.</a:t>
            </a:r>
            <a:endParaRPr sz="1800">
              <a:solidFill>
                <a:srgbClr val="FFFFFF"/>
              </a:solidFill>
              <a:latin typeface="Lucida Sans"/>
              <a:ea typeface="Lucida Sans"/>
              <a:cs typeface="Lucida Sans"/>
              <a:sym typeface="Lucida Sans"/>
            </a:endParaRPr>
          </a:p>
        </p:txBody>
      </p:sp>
      <p:sp>
        <p:nvSpPr>
          <p:cNvPr id="192" name="Google Shape;192;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Custom Function</a:t>
            </a:r>
            <a:endParaRPr sz="3600"/>
          </a:p>
        </p:txBody>
      </p:sp>
      <p:sp>
        <p:nvSpPr>
          <p:cNvPr id="198" name="Google Shape;198;p32"/>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are not limited to using GDScript’s built-in functions, we can also create our own functions. To do this, we first need to write the keyword </a:t>
            </a:r>
            <a:r>
              <a:rPr b="1" lang="en" sz="1800">
                <a:solidFill>
                  <a:srgbClr val="FFFFFF"/>
                </a:solidFill>
                <a:latin typeface="Lucida Sans"/>
                <a:ea typeface="Lucida Sans"/>
                <a:cs typeface="Lucida Sans"/>
                <a:sym typeface="Lucida Sans"/>
              </a:rPr>
              <a:t>func</a:t>
            </a:r>
            <a:r>
              <a:rPr lang="en" sz="1800">
                <a:solidFill>
                  <a:srgbClr val="FFFFFF"/>
                </a:solidFill>
                <a:latin typeface="Lucida Sans"/>
                <a:ea typeface="Lucida Sans"/>
                <a:cs typeface="Lucida Sans"/>
                <a:sym typeface="Lucida Sans"/>
              </a:rPr>
              <a:t>, followed by the </a:t>
            </a:r>
            <a:r>
              <a:rPr b="1" lang="en" sz="1800">
                <a:solidFill>
                  <a:srgbClr val="FFFFFF"/>
                </a:solidFill>
                <a:latin typeface="Lucida Sans"/>
                <a:ea typeface="Lucida Sans"/>
                <a:cs typeface="Lucida Sans"/>
                <a:sym typeface="Lucida Sans"/>
              </a:rPr>
              <a:t>function name</a:t>
            </a:r>
            <a:r>
              <a:rPr lang="en" sz="1800">
                <a:solidFill>
                  <a:srgbClr val="FFFFFF"/>
                </a:solidFill>
                <a:latin typeface="Lucida Sans"/>
                <a:ea typeface="Lucida Sans"/>
                <a:cs typeface="Lucida Sans"/>
                <a:sym typeface="Lucida Sans"/>
              </a:rPr>
              <a:t>, we will be using </a:t>
            </a:r>
            <a:r>
              <a:rPr b="1" lang="en" sz="1800">
                <a:solidFill>
                  <a:srgbClr val="FFFFFF"/>
                </a:solidFill>
                <a:latin typeface="Lucida Sans"/>
                <a:ea typeface="Lucida Sans"/>
                <a:cs typeface="Lucida Sans"/>
                <a:sym typeface="Lucida Sans"/>
              </a:rPr>
              <a:t>_welcome_message</a:t>
            </a:r>
            <a:r>
              <a:rPr lang="en" sz="1800">
                <a:solidFill>
                  <a:srgbClr val="FFFFFF"/>
                </a:solidFill>
                <a:latin typeface="Lucida Sans"/>
                <a:ea typeface="Lucida Sans"/>
                <a:cs typeface="Lucida Sans"/>
                <a:sym typeface="Lucida Sans"/>
              </a:rPr>
              <a:t>, finally add two brackets (these will contain our parameters when we cover this later), and a colon, and then go to a new line to complete your function declaration.</a:t>
            </a:r>
            <a:endParaRPr sz="1800">
              <a:solidFill>
                <a:srgbClr val="FFFFFF"/>
              </a:solidFill>
              <a:latin typeface="Lucida Sans"/>
              <a:ea typeface="Lucida Sans"/>
              <a:cs typeface="Lucida Sans"/>
              <a:sym typeface="Lucida Sans"/>
            </a:endParaRPr>
          </a:p>
        </p:txBody>
      </p:sp>
      <p:sp>
        <p:nvSpPr>
          <p:cNvPr id="199" name="Google Shape;199;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0" name="Google Shape;200;p32"/>
          <p:cNvPicPr preferRelativeResize="0"/>
          <p:nvPr/>
        </p:nvPicPr>
        <p:blipFill>
          <a:blip r:embed="rId3">
            <a:alphaModFix/>
          </a:blip>
          <a:stretch>
            <a:fillRect/>
          </a:stretch>
        </p:blipFill>
        <p:spPr>
          <a:xfrm>
            <a:off x="3295650" y="3291149"/>
            <a:ext cx="2552700" cy="64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Custom Function</a:t>
            </a:r>
            <a:endParaRPr sz="3600"/>
          </a:p>
        </p:txBody>
      </p:sp>
      <p:sp>
        <p:nvSpPr>
          <p:cNvPr id="206" name="Google Shape;206;p33"/>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your function is empty you can place the keyword </a:t>
            </a:r>
            <a:r>
              <a:rPr b="1" lang="en" sz="1800">
                <a:solidFill>
                  <a:srgbClr val="FFFFFF"/>
                </a:solidFill>
                <a:latin typeface="Lucida Sans"/>
                <a:ea typeface="Lucida Sans"/>
                <a:cs typeface="Lucida Sans"/>
                <a:sym typeface="Lucida Sans"/>
              </a:rPr>
              <a:t>pass </a:t>
            </a:r>
            <a:r>
              <a:rPr lang="en" sz="1800">
                <a:solidFill>
                  <a:srgbClr val="FFFFFF"/>
                </a:solidFill>
                <a:latin typeface="Lucida Sans"/>
                <a:ea typeface="Lucida Sans"/>
                <a:cs typeface="Lucida Sans"/>
                <a:sym typeface="Lucida Sans"/>
              </a:rPr>
              <a:t>to show GDScript that you intend to add functionality here later, otherwise, it will cause errors as GDScript expects there to be at least one line of code in a function. You can see the </a:t>
            </a:r>
            <a:r>
              <a:rPr b="1" lang="en" sz="1800">
                <a:solidFill>
                  <a:srgbClr val="FFFFFF"/>
                </a:solidFill>
                <a:latin typeface="Lucida Sans"/>
                <a:ea typeface="Lucida Sans"/>
                <a:cs typeface="Lucida Sans"/>
                <a:sym typeface="Lucida Sans"/>
              </a:rPr>
              <a:t>pass </a:t>
            </a:r>
            <a:r>
              <a:rPr lang="en" sz="1800">
                <a:solidFill>
                  <a:srgbClr val="FFFFFF"/>
                </a:solidFill>
                <a:latin typeface="Lucida Sans"/>
                <a:ea typeface="Lucida Sans"/>
                <a:cs typeface="Lucida Sans"/>
                <a:sym typeface="Lucida Sans"/>
              </a:rPr>
              <a:t>keyword in the _ready and _process functions as well, where Godot has created the functions by default, but doesn’t expect you to add code to them straight away.</a:t>
            </a:r>
            <a:endParaRPr sz="1800">
              <a:solidFill>
                <a:srgbClr val="FFFFFF"/>
              </a:solidFill>
              <a:latin typeface="Lucida Sans"/>
              <a:ea typeface="Lucida Sans"/>
              <a:cs typeface="Lucida Sans"/>
              <a:sym typeface="Lucida Sans"/>
            </a:endParaRPr>
          </a:p>
        </p:txBody>
      </p:sp>
      <p:sp>
        <p:nvSpPr>
          <p:cNvPr id="207" name="Google Shape;207;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8" name="Google Shape;208;p33"/>
          <p:cNvPicPr preferRelativeResize="0"/>
          <p:nvPr/>
        </p:nvPicPr>
        <p:blipFill>
          <a:blip r:embed="rId3">
            <a:alphaModFix/>
          </a:blip>
          <a:stretch>
            <a:fillRect/>
          </a:stretch>
        </p:blipFill>
        <p:spPr>
          <a:xfrm>
            <a:off x="3295650" y="3291149"/>
            <a:ext cx="2552700" cy="64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12411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Understand the concept of conditionals in GDScript.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Learn how to write and use functions in GDScript.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Explore the use of vectors in GDScript.</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Custom Function</a:t>
            </a:r>
            <a:endParaRPr sz="3600"/>
          </a:p>
        </p:txBody>
      </p:sp>
      <p:sp>
        <p:nvSpPr>
          <p:cNvPr id="214" name="Google Shape;214;p34"/>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our case, we want to add a print statement to our function so that we know when it has been called.</a:t>
            </a:r>
            <a:endParaRPr sz="1800">
              <a:solidFill>
                <a:srgbClr val="FFFFFF"/>
              </a:solidFill>
              <a:latin typeface="Lucida Sans"/>
              <a:ea typeface="Lucida Sans"/>
              <a:cs typeface="Lucida Sans"/>
              <a:sym typeface="Lucida Sans"/>
            </a:endParaRPr>
          </a:p>
        </p:txBody>
      </p:sp>
      <p:sp>
        <p:nvSpPr>
          <p:cNvPr id="215" name="Google Shape;215;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6" name="Google Shape;216;p34"/>
          <p:cNvPicPr preferRelativeResize="0"/>
          <p:nvPr/>
        </p:nvPicPr>
        <p:blipFill>
          <a:blip r:embed="rId3">
            <a:alphaModFix/>
          </a:blip>
          <a:stretch>
            <a:fillRect/>
          </a:stretch>
        </p:blipFill>
        <p:spPr>
          <a:xfrm>
            <a:off x="2818025" y="2506899"/>
            <a:ext cx="3505200" cy="619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Calling a Function</a:t>
            </a:r>
            <a:endParaRPr sz="3600"/>
          </a:p>
        </p:txBody>
      </p:sp>
      <p:sp>
        <p:nvSpPr>
          <p:cNvPr id="222" name="Google Shape;222;p35"/>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call a function, we simply need to write out the function name and add two brackets. We can call a function from any other function, for example, we will call our </a:t>
            </a:r>
            <a:r>
              <a:rPr b="1" lang="en" sz="1800">
                <a:solidFill>
                  <a:srgbClr val="FFFFFF"/>
                </a:solidFill>
                <a:latin typeface="Lucida Sans"/>
                <a:ea typeface="Lucida Sans"/>
                <a:cs typeface="Lucida Sans"/>
                <a:sym typeface="Lucida Sans"/>
              </a:rPr>
              <a:t>_welcome_message</a:t>
            </a:r>
            <a:r>
              <a:rPr lang="en" sz="1800">
                <a:solidFill>
                  <a:srgbClr val="FFFFFF"/>
                </a:solidFill>
                <a:latin typeface="Lucida Sans"/>
                <a:ea typeface="Lucida Sans"/>
                <a:cs typeface="Lucida Sans"/>
                <a:sym typeface="Lucida Sans"/>
              </a:rPr>
              <a:t> function from Godot’s </a:t>
            </a:r>
            <a:r>
              <a:rPr b="1" lang="en" sz="1800">
                <a:solidFill>
                  <a:srgbClr val="FFFFFF"/>
                </a:solidFill>
                <a:latin typeface="Lucida Sans"/>
                <a:ea typeface="Lucida Sans"/>
                <a:cs typeface="Lucida Sans"/>
                <a:sym typeface="Lucida Sans"/>
              </a:rPr>
              <a:t>_ready</a:t>
            </a:r>
            <a:r>
              <a:rPr lang="en" sz="1800">
                <a:solidFill>
                  <a:srgbClr val="FFFFFF"/>
                </a:solidFill>
                <a:latin typeface="Lucida Sans"/>
                <a:ea typeface="Lucida Sans"/>
                <a:cs typeface="Lucida Sans"/>
                <a:sym typeface="Lucida Sans"/>
              </a:rPr>
              <a:t> function as that will mean it is run when the game starts.</a:t>
            </a:r>
            <a:endParaRPr sz="1800">
              <a:solidFill>
                <a:srgbClr val="FFFFFF"/>
              </a:solidFill>
              <a:latin typeface="Lucida Sans"/>
              <a:ea typeface="Lucida Sans"/>
              <a:cs typeface="Lucida Sans"/>
              <a:sym typeface="Lucida Sans"/>
            </a:endParaRPr>
          </a:p>
        </p:txBody>
      </p:sp>
      <p:sp>
        <p:nvSpPr>
          <p:cNvPr id="223" name="Google Shape;223;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24" name="Google Shape;224;p35"/>
          <p:cNvPicPr preferRelativeResize="0"/>
          <p:nvPr/>
        </p:nvPicPr>
        <p:blipFill>
          <a:blip r:embed="rId3">
            <a:alphaModFix/>
          </a:blip>
          <a:stretch>
            <a:fillRect/>
          </a:stretch>
        </p:blipFill>
        <p:spPr>
          <a:xfrm>
            <a:off x="1771650" y="2642524"/>
            <a:ext cx="5600700" cy="145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Calling a Function</a:t>
            </a:r>
            <a:endParaRPr sz="3600"/>
          </a:p>
        </p:txBody>
      </p:sp>
      <p:sp>
        <p:nvSpPr>
          <p:cNvPr id="230" name="Google Shape;230;p36"/>
          <p:cNvSpPr txBox="1"/>
          <p:nvPr/>
        </p:nvSpPr>
        <p:spPr>
          <a:xfrm>
            <a:off x="410225" y="1171824"/>
            <a:ext cx="83208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do the same thing in the _process function.</a:t>
            </a:r>
            <a:endParaRPr sz="1800">
              <a:solidFill>
                <a:srgbClr val="FFFFFF"/>
              </a:solidFill>
              <a:latin typeface="Lucida Sans"/>
              <a:ea typeface="Lucida Sans"/>
              <a:cs typeface="Lucida Sans"/>
              <a:sym typeface="Lucida Sans"/>
            </a:endParaRPr>
          </a:p>
        </p:txBody>
      </p:sp>
      <p:sp>
        <p:nvSpPr>
          <p:cNvPr id="231" name="Google Shape;231;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2" name="Google Shape;232;p36"/>
          <p:cNvPicPr preferRelativeResize="0"/>
          <p:nvPr/>
        </p:nvPicPr>
        <p:blipFill>
          <a:blip r:embed="rId3">
            <a:alphaModFix/>
          </a:blip>
          <a:stretch>
            <a:fillRect/>
          </a:stretch>
        </p:blipFill>
        <p:spPr>
          <a:xfrm>
            <a:off x="1346413" y="1906049"/>
            <a:ext cx="6448425" cy="205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Function Inputs</a:t>
            </a:r>
            <a:endParaRPr sz="3600"/>
          </a:p>
        </p:txBody>
      </p:sp>
      <p:sp>
        <p:nvSpPr>
          <p:cNvPr id="238" name="Google Shape;238;p37"/>
          <p:cNvSpPr txBox="1"/>
          <p:nvPr/>
        </p:nvSpPr>
        <p:spPr>
          <a:xfrm>
            <a:off x="410225" y="1171824"/>
            <a:ext cx="8320800" cy="2503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Functions can also take inputs and give outputs, known in GDScript as </a:t>
            </a:r>
            <a:r>
              <a:rPr b="1" lang="en" sz="1800">
                <a:solidFill>
                  <a:srgbClr val="FFFFFF"/>
                </a:solidFill>
                <a:latin typeface="Lucida Sans"/>
                <a:ea typeface="Lucida Sans"/>
                <a:cs typeface="Lucida Sans"/>
                <a:sym typeface="Lucida Sans"/>
              </a:rPr>
              <a:t>parameters</a:t>
            </a:r>
            <a:r>
              <a:rPr lang="en" sz="1800">
                <a:solidFill>
                  <a:srgbClr val="FFFFFF"/>
                </a:solidFill>
                <a:latin typeface="Lucida Sans"/>
                <a:ea typeface="Lucida Sans"/>
                <a:cs typeface="Lucida Sans"/>
                <a:sym typeface="Lucida Sans"/>
              </a:rPr>
              <a:t>, and </a:t>
            </a:r>
            <a:r>
              <a:rPr b="1" lang="en" sz="1800">
                <a:solidFill>
                  <a:srgbClr val="FFFFFF"/>
                </a:solidFill>
                <a:latin typeface="Lucida Sans"/>
                <a:ea typeface="Lucida Sans"/>
                <a:cs typeface="Lucida Sans"/>
                <a:sym typeface="Lucida Sans"/>
              </a:rPr>
              <a:t>return </a:t>
            </a:r>
            <a:r>
              <a:rPr lang="en" sz="1800">
                <a:solidFill>
                  <a:srgbClr val="FFFFFF"/>
                </a:solidFill>
                <a:latin typeface="Lucida Sans"/>
                <a:ea typeface="Lucida Sans"/>
                <a:cs typeface="Lucida Sans"/>
                <a:sym typeface="Lucida Sans"/>
              </a:rPr>
              <a:t>values. We can provide information to a function by sending parameters, such as the </a:t>
            </a:r>
            <a:r>
              <a:rPr b="1" lang="en" sz="1800">
                <a:solidFill>
                  <a:srgbClr val="FFFFFF"/>
                </a:solidFill>
                <a:latin typeface="Lucida Sans"/>
                <a:ea typeface="Lucida Sans"/>
                <a:cs typeface="Lucida Sans"/>
                <a:sym typeface="Lucida Sans"/>
              </a:rPr>
              <a:t>delta </a:t>
            </a:r>
            <a:r>
              <a:rPr lang="en" sz="1800">
                <a:solidFill>
                  <a:srgbClr val="FFFFFF"/>
                </a:solidFill>
                <a:latin typeface="Lucida Sans"/>
                <a:ea typeface="Lucida Sans"/>
                <a:cs typeface="Lucida Sans"/>
                <a:sym typeface="Lucida Sans"/>
              </a:rPr>
              <a:t>parameter in the _process function, which is like a variable passed into the function.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try this ourselves, we can create a function called </a:t>
            </a:r>
            <a:r>
              <a:rPr b="1" lang="en" sz="1800">
                <a:solidFill>
                  <a:srgbClr val="FFFFFF"/>
                </a:solidFill>
                <a:latin typeface="Lucida Sans"/>
                <a:ea typeface="Lucida Sans"/>
                <a:cs typeface="Lucida Sans"/>
                <a:sym typeface="Lucida Sans"/>
              </a:rPr>
              <a:t>_add</a:t>
            </a:r>
            <a:r>
              <a:rPr lang="en" sz="1800">
                <a:solidFill>
                  <a:srgbClr val="FFFFFF"/>
                </a:solidFill>
                <a:latin typeface="Lucida Sans"/>
                <a:ea typeface="Lucida Sans"/>
                <a:cs typeface="Lucida Sans"/>
                <a:sym typeface="Lucida Sans"/>
              </a:rPr>
              <a:t> that takes two numbers as parameters and adds them together. We will do this by placing the parameter names a and b in the function’s brackets, with a comma separating them.</a:t>
            </a:r>
            <a:endParaRPr sz="1800">
              <a:solidFill>
                <a:srgbClr val="FFFFFF"/>
              </a:solidFill>
              <a:latin typeface="Lucida Sans"/>
              <a:ea typeface="Lucida Sans"/>
              <a:cs typeface="Lucida Sans"/>
              <a:sym typeface="Lucida Sans"/>
            </a:endParaRPr>
          </a:p>
        </p:txBody>
      </p:sp>
      <p:sp>
        <p:nvSpPr>
          <p:cNvPr id="239" name="Google Shape;239;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0" name="Google Shape;240;p37"/>
          <p:cNvPicPr preferRelativeResize="0"/>
          <p:nvPr/>
        </p:nvPicPr>
        <p:blipFill>
          <a:blip r:embed="rId3">
            <a:alphaModFix/>
          </a:blip>
          <a:stretch>
            <a:fillRect/>
          </a:stretch>
        </p:blipFill>
        <p:spPr>
          <a:xfrm>
            <a:off x="3132350" y="3783824"/>
            <a:ext cx="2876550" cy="847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Function Inputs</a:t>
            </a:r>
            <a:endParaRPr sz="3600"/>
          </a:p>
        </p:txBody>
      </p:sp>
      <p:sp>
        <p:nvSpPr>
          <p:cNvPr id="246" name="Google Shape;246;p38"/>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By writing this line of code we are telling GDScript that we want to create a function called </a:t>
            </a:r>
            <a:r>
              <a:rPr b="1" lang="en" sz="1800">
                <a:solidFill>
                  <a:srgbClr val="FFFFFF"/>
                </a:solidFill>
                <a:latin typeface="Lucida Sans"/>
                <a:ea typeface="Lucida Sans"/>
                <a:cs typeface="Lucida Sans"/>
                <a:sym typeface="Lucida Sans"/>
              </a:rPr>
              <a:t>_add</a:t>
            </a:r>
            <a:r>
              <a:rPr lang="en" sz="1800">
                <a:solidFill>
                  <a:srgbClr val="FFFFFF"/>
                </a:solidFill>
                <a:latin typeface="Lucida Sans"/>
                <a:ea typeface="Lucida Sans"/>
                <a:cs typeface="Lucida Sans"/>
                <a:sym typeface="Lucida Sans"/>
              </a:rPr>
              <a:t> that requires the parameters a and b to be passed when it is called. To use these parameters we can create a variable called </a:t>
            </a:r>
            <a:r>
              <a:rPr b="1" lang="en" sz="1800">
                <a:solidFill>
                  <a:srgbClr val="FFFFFF"/>
                </a:solidFill>
                <a:latin typeface="Lucida Sans"/>
                <a:ea typeface="Lucida Sans"/>
                <a:cs typeface="Lucida Sans"/>
                <a:sym typeface="Lucida Sans"/>
              </a:rPr>
              <a:t>sum </a:t>
            </a:r>
            <a:r>
              <a:rPr lang="en" sz="1800">
                <a:solidFill>
                  <a:srgbClr val="FFFFFF"/>
                </a:solidFill>
                <a:latin typeface="Lucida Sans"/>
                <a:ea typeface="Lucida Sans"/>
                <a:cs typeface="Lucida Sans"/>
                <a:sym typeface="Lucida Sans"/>
              </a:rPr>
              <a:t>that is equal to </a:t>
            </a:r>
            <a:r>
              <a:rPr b="1" lang="en" sz="1800">
                <a:solidFill>
                  <a:srgbClr val="FFFFFF"/>
                </a:solidFill>
                <a:latin typeface="Lucida Sans"/>
                <a:ea typeface="Lucida Sans"/>
                <a:cs typeface="Lucida Sans"/>
                <a:sym typeface="Lucida Sans"/>
              </a:rPr>
              <a:t>a + b</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247" name="Google Shape;247;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8" name="Google Shape;248;p38"/>
          <p:cNvPicPr preferRelativeResize="0"/>
          <p:nvPr/>
        </p:nvPicPr>
        <p:blipFill>
          <a:blip r:embed="rId3">
            <a:alphaModFix/>
          </a:blip>
          <a:stretch>
            <a:fillRect/>
          </a:stretch>
        </p:blipFill>
        <p:spPr>
          <a:xfrm>
            <a:off x="3213313" y="2677399"/>
            <a:ext cx="2714625" cy="885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Function Inputs</a:t>
            </a:r>
            <a:endParaRPr sz="3600"/>
          </a:p>
        </p:txBody>
      </p:sp>
      <p:sp>
        <p:nvSpPr>
          <p:cNvPr id="254" name="Google Shape;254;p39"/>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then call this in the </a:t>
            </a:r>
            <a:r>
              <a:rPr b="1" lang="en" sz="1800">
                <a:solidFill>
                  <a:srgbClr val="FFFFFF"/>
                </a:solidFill>
                <a:latin typeface="Lucida Sans"/>
                <a:ea typeface="Lucida Sans"/>
                <a:cs typeface="Lucida Sans"/>
                <a:sym typeface="Lucida Sans"/>
              </a:rPr>
              <a:t>_ready</a:t>
            </a:r>
            <a:r>
              <a:rPr lang="en" sz="1800">
                <a:solidFill>
                  <a:srgbClr val="FFFFFF"/>
                </a:solidFill>
                <a:latin typeface="Lucida Sans"/>
                <a:ea typeface="Lucida Sans"/>
                <a:cs typeface="Lucida Sans"/>
                <a:sym typeface="Lucida Sans"/>
              </a:rPr>
              <a:t> function and pass our parameter values in the brackets, separated by a comma. We will be using the values 10 and 25.</a:t>
            </a:r>
            <a:endParaRPr sz="1800">
              <a:solidFill>
                <a:srgbClr val="FFFFFF"/>
              </a:solidFill>
              <a:latin typeface="Lucida Sans"/>
              <a:ea typeface="Lucida Sans"/>
              <a:cs typeface="Lucida Sans"/>
              <a:sym typeface="Lucida Sans"/>
            </a:endParaRPr>
          </a:p>
        </p:txBody>
      </p:sp>
      <p:sp>
        <p:nvSpPr>
          <p:cNvPr id="255" name="Google Shape;255;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56" name="Google Shape;256;p39"/>
          <p:cNvPicPr preferRelativeResize="0"/>
          <p:nvPr/>
        </p:nvPicPr>
        <p:blipFill>
          <a:blip r:embed="rId3">
            <a:alphaModFix/>
          </a:blip>
          <a:stretch>
            <a:fillRect/>
          </a:stretch>
        </p:blipFill>
        <p:spPr>
          <a:xfrm>
            <a:off x="1795463" y="2283374"/>
            <a:ext cx="5553075" cy="22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Function Outputs</a:t>
            </a:r>
            <a:endParaRPr sz="3600"/>
          </a:p>
        </p:txBody>
      </p:sp>
      <p:sp>
        <p:nvSpPr>
          <p:cNvPr id="262" name="Google Shape;262;p40"/>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Functions can also return values when they are complete. To do this, we will replace the print command with a </a:t>
            </a:r>
            <a:r>
              <a:rPr b="1" lang="en" sz="1800">
                <a:solidFill>
                  <a:srgbClr val="FFFFFF"/>
                </a:solidFill>
                <a:latin typeface="Lucida Sans"/>
                <a:ea typeface="Lucida Sans"/>
                <a:cs typeface="Lucida Sans"/>
                <a:sym typeface="Lucida Sans"/>
              </a:rPr>
              <a:t>return </a:t>
            </a:r>
            <a:r>
              <a:rPr lang="en" sz="1800">
                <a:solidFill>
                  <a:srgbClr val="FFFFFF"/>
                </a:solidFill>
                <a:latin typeface="Lucida Sans"/>
                <a:ea typeface="Lucida Sans"/>
                <a:cs typeface="Lucida Sans"/>
                <a:sym typeface="Lucida Sans"/>
              </a:rPr>
              <a:t>line, that will return the sum variable.</a:t>
            </a:r>
            <a:endParaRPr sz="1800">
              <a:solidFill>
                <a:srgbClr val="FFFFFF"/>
              </a:solidFill>
              <a:latin typeface="Lucida Sans"/>
              <a:ea typeface="Lucida Sans"/>
              <a:cs typeface="Lucida Sans"/>
              <a:sym typeface="Lucida Sans"/>
            </a:endParaRPr>
          </a:p>
        </p:txBody>
      </p:sp>
      <p:sp>
        <p:nvSpPr>
          <p:cNvPr id="263" name="Google Shape;263;p4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4" name="Google Shape;264;p40"/>
          <p:cNvPicPr preferRelativeResize="0"/>
          <p:nvPr/>
        </p:nvPicPr>
        <p:blipFill>
          <a:blip r:embed="rId3">
            <a:alphaModFix/>
          </a:blip>
          <a:stretch>
            <a:fillRect/>
          </a:stretch>
        </p:blipFill>
        <p:spPr>
          <a:xfrm>
            <a:off x="3394288" y="2571749"/>
            <a:ext cx="2352675" cy="838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Function Outputs</a:t>
            </a:r>
            <a:endParaRPr sz="3600"/>
          </a:p>
        </p:txBody>
      </p:sp>
      <p:sp>
        <p:nvSpPr>
          <p:cNvPr id="270" name="Google Shape;270;p41"/>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will now return the sum variable’s value to where the </a:t>
            </a:r>
            <a:r>
              <a:rPr b="1" lang="en" sz="1800">
                <a:solidFill>
                  <a:srgbClr val="FFFFFF"/>
                </a:solidFill>
                <a:latin typeface="Lucida Sans"/>
                <a:ea typeface="Lucida Sans"/>
                <a:cs typeface="Lucida Sans"/>
                <a:sym typeface="Lucida Sans"/>
              </a:rPr>
              <a:t>_add</a:t>
            </a:r>
            <a:r>
              <a:rPr lang="en" sz="1800">
                <a:solidFill>
                  <a:srgbClr val="FFFFFF"/>
                </a:solidFill>
                <a:latin typeface="Lucida Sans"/>
                <a:ea typeface="Lucida Sans"/>
                <a:cs typeface="Lucida Sans"/>
                <a:sym typeface="Lucida Sans"/>
              </a:rPr>
              <a:t> function was called from. We can then save this in a new variable, which we will call result.</a:t>
            </a:r>
            <a:endParaRPr sz="1800">
              <a:solidFill>
                <a:srgbClr val="FFFFFF"/>
              </a:solidFill>
              <a:latin typeface="Lucida Sans"/>
              <a:ea typeface="Lucida Sans"/>
              <a:cs typeface="Lucida Sans"/>
              <a:sym typeface="Lucida Sans"/>
            </a:endParaRPr>
          </a:p>
        </p:txBody>
      </p:sp>
      <p:sp>
        <p:nvSpPr>
          <p:cNvPr id="271" name="Google Shape;271;p4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72" name="Google Shape;272;p41"/>
          <p:cNvPicPr preferRelativeResize="0"/>
          <p:nvPr/>
        </p:nvPicPr>
        <p:blipFill>
          <a:blip r:embed="rId3">
            <a:alphaModFix/>
          </a:blip>
          <a:stretch>
            <a:fillRect/>
          </a:stretch>
        </p:blipFill>
        <p:spPr>
          <a:xfrm>
            <a:off x="1784563" y="2199999"/>
            <a:ext cx="5572125" cy="2524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Vectors</a:t>
            </a:r>
            <a:endParaRPr sz="3600"/>
          </a:p>
        </p:txBody>
      </p:sp>
      <p:sp>
        <p:nvSpPr>
          <p:cNvPr id="278" name="Google Shape;278;p42"/>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Vectors are an important concept in game development, and they are used to represent a position or direction in code. In 2D a vector would represent the X and Y axes, while in 3D, it would represent the X, Y and Z axes. In this lesson, we will look at how vectors are used in the GD Script and how they integrate into Godot itself.</a:t>
            </a:r>
            <a:endParaRPr sz="1800">
              <a:solidFill>
                <a:srgbClr val="FFFFFF"/>
              </a:solidFill>
              <a:latin typeface="Lucida Sans"/>
              <a:ea typeface="Lucida Sans"/>
              <a:cs typeface="Lucida Sans"/>
              <a:sym typeface="Lucida Sans"/>
            </a:endParaRPr>
          </a:p>
        </p:txBody>
      </p:sp>
      <p:sp>
        <p:nvSpPr>
          <p:cNvPr id="279" name="Google Shape;279;p4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Vectors in Godot</a:t>
            </a:r>
            <a:endParaRPr sz="3600"/>
          </a:p>
        </p:txBody>
      </p:sp>
      <p:sp>
        <p:nvSpPr>
          <p:cNvPr id="285" name="Google Shape;285;p43"/>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2D Vectors are used in Godot to represent the X and Y axis values of something. One example of this is a node’s </a:t>
            </a:r>
            <a:r>
              <a:rPr b="1" lang="en" sz="1800">
                <a:solidFill>
                  <a:srgbClr val="FFFFFF"/>
                </a:solidFill>
                <a:latin typeface="Lucida Sans"/>
                <a:ea typeface="Lucida Sans"/>
                <a:cs typeface="Lucida Sans"/>
                <a:sym typeface="Lucida Sans"/>
              </a:rPr>
              <a:t>position </a:t>
            </a:r>
            <a:r>
              <a:rPr lang="en" sz="1800">
                <a:solidFill>
                  <a:srgbClr val="FFFFFF"/>
                </a:solidFill>
                <a:latin typeface="Lucida Sans"/>
                <a:ea typeface="Lucida Sans"/>
                <a:cs typeface="Lucida Sans"/>
                <a:sym typeface="Lucida Sans"/>
              </a:rPr>
              <a:t>property, which can be modified in the Inspector with any </a:t>
            </a:r>
            <a:r>
              <a:rPr b="1" lang="en" sz="1800">
                <a:solidFill>
                  <a:srgbClr val="FFFFFF"/>
                </a:solidFill>
                <a:latin typeface="Lucida Sans"/>
                <a:ea typeface="Lucida Sans"/>
                <a:cs typeface="Lucida Sans"/>
                <a:sym typeface="Lucida Sans"/>
              </a:rPr>
              <a:t>2D</a:t>
            </a:r>
            <a:r>
              <a:rPr lang="en" sz="1800">
                <a:solidFill>
                  <a:srgbClr val="FFFFFF"/>
                </a:solidFill>
                <a:latin typeface="Lucida Sans"/>
                <a:ea typeface="Lucida Sans"/>
                <a:cs typeface="Lucida Sans"/>
                <a:sym typeface="Lucida Sans"/>
              </a:rPr>
              <a:t> node selected.</a:t>
            </a:r>
            <a:endParaRPr sz="1800">
              <a:solidFill>
                <a:srgbClr val="FFFFFF"/>
              </a:solidFill>
              <a:latin typeface="Lucida Sans"/>
              <a:ea typeface="Lucida Sans"/>
              <a:cs typeface="Lucida Sans"/>
              <a:sym typeface="Lucida Sans"/>
            </a:endParaRPr>
          </a:p>
        </p:txBody>
      </p:sp>
      <p:sp>
        <p:nvSpPr>
          <p:cNvPr id="286" name="Google Shape;286;p4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87" name="Google Shape;287;p43"/>
          <p:cNvPicPr preferRelativeResize="0"/>
          <p:nvPr/>
        </p:nvPicPr>
        <p:blipFill>
          <a:blip r:embed="rId3">
            <a:alphaModFix/>
          </a:blip>
          <a:stretch>
            <a:fillRect/>
          </a:stretch>
        </p:blipFill>
        <p:spPr>
          <a:xfrm>
            <a:off x="2419350" y="2731799"/>
            <a:ext cx="4305300" cy="85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Conditionals</a:t>
            </a:r>
            <a:endParaRPr sz="3600"/>
          </a:p>
        </p:txBody>
      </p:sp>
      <p:sp>
        <p:nvSpPr>
          <p:cNvPr id="83" name="Google Shape;83;p17"/>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Conditions are an important part of programming, and they are used to check if a certain statement is true or false. This allows us to create branching code, where certain lines of code are only run if a certain condition is met. In this lesson, we will look at how to create conditions in GD Script.</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Vectors in Godot</a:t>
            </a:r>
            <a:endParaRPr sz="3600"/>
          </a:p>
        </p:txBody>
      </p:sp>
      <p:sp>
        <p:nvSpPr>
          <p:cNvPr id="293" name="Google Shape;293;p44"/>
          <p:cNvSpPr txBox="1"/>
          <p:nvPr/>
        </p:nvSpPr>
        <p:spPr>
          <a:xfrm>
            <a:off x="410225" y="1171824"/>
            <a:ext cx="83208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add a Player.png sprite node into the scene to help test this.</a:t>
            </a:r>
            <a:endParaRPr sz="1800">
              <a:solidFill>
                <a:srgbClr val="FFFFFF"/>
              </a:solidFill>
              <a:latin typeface="Lucida Sans"/>
              <a:ea typeface="Lucida Sans"/>
              <a:cs typeface="Lucida Sans"/>
              <a:sym typeface="Lucida Sans"/>
            </a:endParaRPr>
          </a:p>
        </p:txBody>
      </p:sp>
      <p:sp>
        <p:nvSpPr>
          <p:cNvPr id="294" name="Google Shape;294;p4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5" name="Google Shape;295;p44"/>
          <p:cNvPicPr preferRelativeResize="0"/>
          <p:nvPr/>
        </p:nvPicPr>
        <p:blipFill>
          <a:blip r:embed="rId3">
            <a:alphaModFix/>
          </a:blip>
          <a:stretch>
            <a:fillRect/>
          </a:stretch>
        </p:blipFill>
        <p:spPr>
          <a:xfrm>
            <a:off x="1988463" y="1763424"/>
            <a:ext cx="5164327" cy="28059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Vectors in Godot</a:t>
            </a:r>
            <a:endParaRPr sz="3600"/>
          </a:p>
        </p:txBody>
      </p:sp>
      <p:sp>
        <p:nvSpPr>
          <p:cNvPr id="301" name="Google Shape;301;p45"/>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then attach a script to this node, to try setting the node’s position from a script.</a:t>
            </a:r>
            <a:endParaRPr sz="1800">
              <a:solidFill>
                <a:srgbClr val="FFFFFF"/>
              </a:solidFill>
              <a:latin typeface="Lucida Sans"/>
              <a:ea typeface="Lucida Sans"/>
              <a:cs typeface="Lucida Sans"/>
              <a:sym typeface="Lucida Sans"/>
            </a:endParaRPr>
          </a:p>
        </p:txBody>
      </p:sp>
      <p:sp>
        <p:nvSpPr>
          <p:cNvPr id="302" name="Google Shape;302;p4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03" name="Google Shape;303;p45"/>
          <p:cNvPicPr preferRelativeResize="0"/>
          <p:nvPr/>
        </p:nvPicPr>
        <p:blipFill>
          <a:blip r:embed="rId3">
            <a:alphaModFix/>
          </a:blip>
          <a:stretch>
            <a:fillRect/>
          </a:stretch>
        </p:blipFill>
        <p:spPr>
          <a:xfrm>
            <a:off x="3162313" y="1887924"/>
            <a:ext cx="2816635" cy="31031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Vectors in Code</a:t>
            </a:r>
            <a:endParaRPr sz="3600"/>
          </a:p>
        </p:txBody>
      </p:sp>
      <p:sp>
        <p:nvSpPr>
          <p:cNvPr id="309" name="Google Shape;309;p46"/>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access and modify a node’s position in code, we use the </a:t>
            </a:r>
            <a:r>
              <a:rPr b="1" lang="en" sz="1800">
                <a:solidFill>
                  <a:srgbClr val="FFFFFF"/>
                </a:solidFill>
                <a:latin typeface="Lucida Sans"/>
                <a:ea typeface="Lucida Sans"/>
                <a:cs typeface="Lucida Sans"/>
                <a:sym typeface="Lucida Sans"/>
              </a:rPr>
              <a:t>global_position</a:t>
            </a:r>
            <a:r>
              <a:rPr lang="en" sz="1800">
                <a:solidFill>
                  <a:srgbClr val="FFFFFF"/>
                </a:solidFill>
                <a:latin typeface="Lucida Sans"/>
                <a:ea typeface="Lucida Sans"/>
                <a:cs typeface="Lucida Sans"/>
                <a:sym typeface="Lucida Sans"/>
              </a:rPr>
              <a:t> variable which is used to get and set the node’s position. We can then access the </a:t>
            </a:r>
            <a:r>
              <a:rPr b="1" lang="en" sz="1800">
                <a:solidFill>
                  <a:srgbClr val="FFFFFF"/>
                </a:solidFill>
                <a:latin typeface="Lucida Sans"/>
                <a:ea typeface="Lucida Sans"/>
                <a:cs typeface="Lucida Sans"/>
                <a:sym typeface="Lucida Sans"/>
              </a:rPr>
              <a:t>X</a:t>
            </a:r>
            <a:r>
              <a:rPr lang="en" sz="1800">
                <a:solidFill>
                  <a:srgbClr val="FFFFFF"/>
                </a:solidFill>
                <a:latin typeface="Lucida Sans"/>
                <a:ea typeface="Lucida Sans"/>
                <a:cs typeface="Lucida Sans"/>
                <a:sym typeface="Lucida Sans"/>
              </a:rPr>
              <a:t> and </a:t>
            </a:r>
            <a:r>
              <a:rPr b="1" lang="en" sz="1800">
                <a:solidFill>
                  <a:srgbClr val="FFFFFF"/>
                </a:solidFill>
                <a:latin typeface="Lucida Sans"/>
                <a:ea typeface="Lucida Sans"/>
                <a:cs typeface="Lucida Sans"/>
                <a:sym typeface="Lucida Sans"/>
              </a:rPr>
              <a:t>Y</a:t>
            </a:r>
            <a:r>
              <a:rPr lang="en" sz="1800">
                <a:solidFill>
                  <a:srgbClr val="FFFFFF"/>
                </a:solidFill>
                <a:latin typeface="Lucida Sans"/>
                <a:ea typeface="Lucida Sans"/>
                <a:cs typeface="Lucida Sans"/>
                <a:sym typeface="Lucida Sans"/>
              </a:rPr>
              <a:t> values individually by placing</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 dot in between the name and the property. We can try this by setting the x position to 200 in the </a:t>
            </a:r>
            <a:r>
              <a:rPr b="1" lang="en" sz="1800">
                <a:solidFill>
                  <a:srgbClr val="FFFFFF"/>
                </a:solidFill>
                <a:latin typeface="Lucida Sans"/>
                <a:ea typeface="Lucida Sans"/>
                <a:cs typeface="Lucida Sans"/>
                <a:sym typeface="Lucida Sans"/>
              </a:rPr>
              <a:t>_ready</a:t>
            </a:r>
            <a:r>
              <a:rPr lang="en" sz="1800">
                <a:solidFill>
                  <a:srgbClr val="FFFFFF"/>
                </a:solidFill>
                <a:latin typeface="Lucida Sans"/>
                <a:ea typeface="Lucida Sans"/>
                <a:cs typeface="Lucida Sans"/>
                <a:sym typeface="Lucida Sans"/>
              </a:rPr>
              <a:t> function.</a:t>
            </a:r>
            <a:endParaRPr sz="1800">
              <a:solidFill>
                <a:srgbClr val="FFFFFF"/>
              </a:solidFill>
              <a:latin typeface="Lucida Sans"/>
              <a:ea typeface="Lucida Sans"/>
              <a:cs typeface="Lucida Sans"/>
              <a:sym typeface="Lucida Sans"/>
            </a:endParaRPr>
          </a:p>
        </p:txBody>
      </p:sp>
      <p:sp>
        <p:nvSpPr>
          <p:cNvPr id="310" name="Google Shape;310;p4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11" name="Google Shape;311;p46"/>
          <p:cNvPicPr preferRelativeResize="0"/>
          <p:nvPr/>
        </p:nvPicPr>
        <p:blipFill>
          <a:blip r:embed="rId3">
            <a:alphaModFix/>
          </a:blip>
          <a:stretch>
            <a:fillRect/>
          </a:stretch>
        </p:blipFill>
        <p:spPr>
          <a:xfrm>
            <a:off x="1741700" y="2919724"/>
            <a:ext cx="5657850" cy="1123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Vectors in Code</a:t>
            </a:r>
            <a:endParaRPr sz="3600"/>
          </a:p>
        </p:txBody>
      </p:sp>
      <p:sp>
        <p:nvSpPr>
          <p:cNvPr id="317" name="Google Shape;317;p47"/>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also create our own vectors instead of setting the position vector individually. We can create our own vector variable and then assign this vector to the node’s position to move our Player node to the desired location.</a:t>
            </a:r>
            <a:endParaRPr sz="1800">
              <a:solidFill>
                <a:srgbClr val="FFFFFF"/>
              </a:solidFill>
              <a:latin typeface="Lucida Sans"/>
              <a:ea typeface="Lucida Sans"/>
              <a:cs typeface="Lucida Sans"/>
              <a:sym typeface="Lucida Sans"/>
            </a:endParaRPr>
          </a:p>
        </p:txBody>
      </p:sp>
      <p:sp>
        <p:nvSpPr>
          <p:cNvPr id="318" name="Google Shape;318;p4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19" name="Google Shape;319;p47"/>
          <p:cNvPicPr preferRelativeResize="0"/>
          <p:nvPr/>
        </p:nvPicPr>
        <p:blipFill>
          <a:blip r:embed="rId3">
            <a:alphaModFix/>
          </a:blip>
          <a:stretch>
            <a:fillRect/>
          </a:stretch>
        </p:blipFill>
        <p:spPr>
          <a:xfrm>
            <a:off x="1719263" y="2529199"/>
            <a:ext cx="5705475" cy="1057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Moving Along a Vector</a:t>
            </a:r>
            <a:endParaRPr sz="3600"/>
          </a:p>
        </p:txBody>
      </p:sp>
      <p:sp>
        <p:nvSpPr>
          <p:cNvPr id="325" name="Google Shape;325;p48"/>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also use vectors to move a node in a certain direction every frame. We will do this in the </a:t>
            </a:r>
            <a:r>
              <a:rPr b="1" lang="en" sz="1800">
                <a:solidFill>
                  <a:srgbClr val="FFFFFF"/>
                </a:solidFill>
                <a:latin typeface="Lucida Sans"/>
                <a:ea typeface="Lucida Sans"/>
                <a:cs typeface="Lucida Sans"/>
                <a:sym typeface="Lucida Sans"/>
              </a:rPr>
              <a:t>_process</a:t>
            </a:r>
            <a:r>
              <a:rPr lang="en" sz="1800">
                <a:solidFill>
                  <a:srgbClr val="FFFFFF"/>
                </a:solidFill>
                <a:latin typeface="Lucida Sans"/>
                <a:ea typeface="Lucida Sans"/>
                <a:cs typeface="Lucida Sans"/>
                <a:sym typeface="Lucida Sans"/>
              </a:rPr>
              <a:t> function. The first step will be to create a variable called direction, using the X and Y values to show the direction we want to go. We will use </a:t>
            </a:r>
            <a:r>
              <a:rPr b="1" lang="en" sz="1800">
                <a:solidFill>
                  <a:srgbClr val="FFFFFF"/>
                </a:solidFill>
                <a:latin typeface="Lucida Sans"/>
                <a:ea typeface="Lucida Sans"/>
                <a:cs typeface="Lucida Sans"/>
                <a:sym typeface="Lucida Sans"/>
              </a:rPr>
              <a:t>(1, 1)</a:t>
            </a:r>
            <a:r>
              <a:rPr lang="en" sz="1800">
                <a:solidFill>
                  <a:srgbClr val="FFFFFF"/>
                </a:solidFill>
                <a:latin typeface="Lucida Sans"/>
                <a:ea typeface="Lucida Sans"/>
                <a:cs typeface="Lucida Sans"/>
                <a:sym typeface="Lucida Sans"/>
              </a:rPr>
              <a:t> to have a direction of moving down and to</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right. We can then add this to the global_position value in the </a:t>
            </a:r>
            <a:r>
              <a:rPr b="1" lang="en" sz="1800">
                <a:solidFill>
                  <a:srgbClr val="FFFFFF"/>
                </a:solidFill>
                <a:latin typeface="Lucida Sans"/>
                <a:ea typeface="Lucida Sans"/>
                <a:cs typeface="Lucida Sans"/>
                <a:sym typeface="Lucida Sans"/>
              </a:rPr>
              <a:t>_process</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326" name="Google Shape;326;p4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27" name="Google Shape;327;p48"/>
          <p:cNvPicPr preferRelativeResize="0"/>
          <p:nvPr/>
        </p:nvPicPr>
        <p:blipFill>
          <a:blip r:embed="rId3">
            <a:alphaModFix/>
          </a:blip>
          <a:stretch>
            <a:fillRect/>
          </a:stretch>
        </p:blipFill>
        <p:spPr>
          <a:xfrm>
            <a:off x="1328738" y="3222799"/>
            <a:ext cx="6486525" cy="1057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Moving Along a Vector</a:t>
            </a:r>
            <a:endParaRPr sz="3600"/>
          </a:p>
        </p:txBody>
      </p:sp>
      <p:sp>
        <p:nvSpPr>
          <p:cNvPr id="333" name="Google Shape;333;p49"/>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One option to change the speed of this would be to change the direction vector itself, however, this isn’t as easy to edit. Instead, we can multiply the direction value by how many pixels per frame we would like to move. In our case, we will use a value of 30.</a:t>
            </a:r>
            <a:endParaRPr sz="1800">
              <a:solidFill>
                <a:srgbClr val="FFFFFF"/>
              </a:solidFill>
              <a:latin typeface="Lucida Sans"/>
              <a:ea typeface="Lucida Sans"/>
              <a:cs typeface="Lucida Sans"/>
              <a:sym typeface="Lucida Sans"/>
            </a:endParaRPr>
          </a:p>
        </p:txBody>
      </p:sp>
      <p:sp>
        <p:nvSpPr>
          <p:cNvPr id="334" name="Google Shape;334;p4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35" name="Google Shape;335;p49"/>
          <p:cNvPicPr preferRelativeResize="0"/>
          <p:nvPr/>
        </p:nvPicPr>
        <p:blipFill>
          <a:blip r:embed="rId3">
            <a:alphaModFix/>
          </a:blip>
          <a:stretch>
            <a:fillRect/>
          </a:stretch>
        </p:blipFill>
        <p:spPr>
          <a:xfrm>
            <a:off x="1295400" y="2790724"/>
            <a:ext cx="6553200" cy="1076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the Delta Value</a:t>
            </a:r>
            <a:endParaRPr sz="3600"/>
          </a:p>
        </p:txBody>
      </p:sp>
      <p:sp>
        <p:nvSpPr>
          <p:cNvPr id="341" name="Google Shape;341;p50"/>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However, if you press </a:t>
            </a:r>
            <a:r>
              <a:rPr b="1" lang="en" sz="1800">
                <a:solidFill>
                  <a:srgbClr val="FFFFFF"/>
                </a:solidFill>
                <a:latin typeface="Lucida Sans"/>
                <a:ea typeface="Lucida Sans"/>
                <a:cs typeface="Lucida Sans"/>
                <a:sym typeface="Lucida Sans"/>
              </a:rPr>
              <a:t>Play </a:t>
            </a:r>
            <a:r>
              <a:rPr lang="en" sz="1800">
                <a:solidFill>
                  <a:srgbClr val="FFFFFF"/>
                </a:solidFill>
                <a:latin typeface="Lucida Sans"/>
                <a:ea typeface="Lucida Sans"/>
                <a:cs typeface="Lucida Sans"/>
                <a:sym typeface="Lucida Sans"/>
              </a:rPr>
              <a:t>now you will see the Player node moves extremely quickly. This is because we are using 30 pixels per frame, and not 30 pixels per second. To change our value to the latter, we will multiply everything by _process‘s </a:t>
            </a:r>
            <a:r>
              <a:rPr b="1" lang="en" sz="1800">
                <a:solidFill>
                  <a:srgbClr val="FFFFFF"/>
                </a:solidFill>
                <a:latin typeface="Lucida Sans"/>
                <a:ea typeface="Lucida Sans"/>
                <a:cs typeface="Lucida Sans"/>
                <a:sym typeface="Lucida Sans"/>
              </a:rPr>
              <a:t>delta </a:t>
            </a:r>
            <a:r>
              <a:rPr lang="en" sz="1800">
                <a:solidFill>
                  <a:srgbClr val="FFFFFF"/>
                </a:solidFill>
                <a:latin typeface="Lucida Sans"/>
                <a:ea typeface="Lucida Sans"/>
                <a:cs typeface="Lucida Sans"/>
                <a:sym typeface="Lucida Sans"/>
              </a:rPr>
              <a:t>value, which converts per-frame values to per-second values.</a:t>
            </a:r>
            <a:endParaRPr sz="1800">
              <a:solidFill>
                <a:srgbClr val="FFFFFF"/>
              </a:solidFill>
              <a:latin typeface="Lucida Sans"/>
              <a:ea typeface="Lucida Sans"/>
              <a:cs typeface="Lucida Sans"/>
              <a:sym typeface="Lucida Sans"/>
            </a:endParaRPr>
          </a:p>
        </p:txBody>
      </p:sp>
      <p:sp>
        <p:nvSpPr>
          <p:cNvPr id="342" name="Google Shape;342;p5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43" name="Google Shape;343;p50"/>
          <p:cNvPicPr preferRelativeResize="0"/>
          <p:nvPr/>
        </p:nvPicPr>
        <p:blipFill>
          <a:blip r:embed="rId3">
            <a:alphaModFix/>
          </a:blip>
          <a:stretch>
            <a:fillRect/>
          </a:stretch>
        </p:blipFill>
        <p:spPr>
          <a:xfrm>
            <a:off x="1336888" y="3014249"/>
            <a:ext cx="6467475" cy="1000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the Delta Value</a:t>
            </a:r>
            <a:endParaRPr sz="3600"/>
          </a:p>
        </p:txBody>
      </p:sp>
      <p:sp>
        <p:nvSpPr>
          <p:cNvPr id="349" name="Google Shape;349;p51"/>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Finally, we could also create a timer for our movement, by creating a float variable outside of the </a:t>
            </a:r>
            <a:r>
              <a:rPr b="1" lang="en" sz="1800">
                <a:solidFill>
                  <a:srgbClr val="FFFFFF"/>
                </a:solidFill>
                <a:latin typeface="Lucida Sans"/>
                <a:ea typeface="Lucida Sans"/>
                <a:cs typeface="Lucida Sans"/>
                <a:sym typeface="Lucida Sans"/>
              </a:rPr>
              <a:t>_process </a:t>
            </a:r>
            <a:r>
              <a:rPr lang="en" sz="1800">
                <a:solidFill>
                  <a:srgbClr val="FFFFFF"/>
                </a:solidFill>
                <a:latin typeface="Lucida Sans"/>
                <a:ea typeface="Lucida Sans"/>
                <a:cs typeface="Lucida Sans"/>
                <a:sym typeface="Lucida Sans"/>
              </a:rPr>
              <a:t>function.</a:t>
            </a:r>
            <a:endParaRPr sz="1800">
              <a:solidFill>
                <a:srgbClr val="FFFFFF"/>
              </a:solidFill>
              <a:latin typeface="Lucida Sans"/>
              <a:ea typeface="Lucida Sans"/>
              <a:cs typeface="Lucida Sans"/>
              <a:sym typeface="Lucida Sans"/>
            </a:endParaRPr>
          </a:p>
        </p:txBody>
      </p:sp>
      <p:sp>
        <p:nvSpPr>
          <p:cNvPr id="350" name="Google Shape;350;p5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51" name="Google Shape;351;p51"/>
          <p:cNvPicPr preferRelativeResize="0"/>
          <p:nvPr/>
        </p:nvPicPr>
        <p:blipFill>
          <a:blip r:embed="rId3">
            <a:alphaModFix/>
          </a:blip>
          <a:stretch>
            <a:fillRect/>
          </a:stretch>
        </p:blipFill>
        <p:spPr>
          <a:xfrm>
            <a:off x="1545075" y="1962849"/>
            <a:ext cx="6053861" cy="25290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the Delta Value</a:t>
            </a:r>
            <a:endParaRPr sz="3600"/>
          </a:p>
        </p:txBody>
      </p:sp>
      <p:sp>
        <p:nvSpPr>
          <p:cNvPr id="357" name="Google Shape;357;p52"/>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keep track of the seconds that have passed, we can add </a:t>
            </a:r>
            <a:r>
              <a:rPr b="1" lang="en" sz="1800">
                <a:solidFill>
                  <a:srgbClr val="FFFFFF"/>
                </a:solidFill>
                <a:latin typeface="Lucida Sans"/>
                <a:ea typeface="Lucida Sans"/>
                <a:cs typeface="Lucida Sans"/>
                <a:sym typeface="Lucida Sans"/>
              </a:rPr>
              <a:t>delta </a:t>
            </a:r>
            <a:r>
              <a:rPr lang="en" sz="1800">
                <a:solidFill>
                  <a:srgbClr val="FFFFFF"/>
                </a:solidFill>
                <a:latin typeface="Lucida Sans"/>
                <a:ea typeface="Lucida Sans"/>
                <a:cs typeface="Lucida Sans"/>
                <a:sym typeface="Lucida Sans"/>
              </a:rPr>
              <a:t>to timer inside the </a:t>
            </a:r>
            <a:r>
              <a:rPr b="1" lang="en" sz="1800">
                <a:solidFill>
                  <a:srgbClr val="FFFFFF"/>
                </a:solidFill>
                <a:latin typeface="Lucida Sans"/>
                <a:ea typeface="Lucida Sans"/>
                <a:cs typeface="Lucida Sans"/>
                <a:sym typeface="Lucida Sans"/>
              </a:rPr>
              <a:t>_process </a:t>
            </a:r>
            <a:r>
              <a:rPr lang="en" sz="1800">
                <a:solidFill>
                  <a:srgbClr val="FFFFFF"/>
                </a:solidFill>
                <a:latin typeface="Lucida Sans"/>
                <a:ea typeface="Lucida Sans"/>
                <a:cs typeface="Lucida Sans"/>
                <a:sym typeface="Lucida Sans"/>
              </a:rPr>
              <a:t>function.</a:t>
            </a:r>
            <a:endParaRPr sz="1800">
              <a:solidFill>
                <a:srgbClr val="FFFFFF"/>
              </a:solidFill>
              <a:latin typeface="Lucida Sans"/>
              <a:ea typeface="Lucida Sans"/>
              <a:cs typeface="Lucida Sans"/>
              <a:sym typeface="Lucida Sans"/>
            </a:endParaRPr>
          </a:p>
        </p:txBody>
      </p:sp>
      <p:sp>
        <p:nvSpPr>
          <p:cNvPr id="358" name="Google Shape;358;p5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59" name="Google Shape;359;p52"/>
          <p:cNvPicPr preferRelativeResize="0"/>
          <p:nvPr/>
        </p:nvPicPr>
        <p:blipFill>
          <a:blip r:embed="rId3">
            <a:alphaModFix/>
          </a:blip>
          <a:stretch>
            <a:fillRect/>
          </a:stretch>
        </p:blipFill>
        <p:spPr>
          <a:xfrm>
            <a:off x="1378388" y="1871274"/>
            <a:ext cx="6384481" cy="3103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Equality Operator</a:t>
            </a:r>
            <a:endParaRPr sz="3600"/>
          </a:p>
        </p:txBody>
      </p:sp>
      <p:sp>
        <p:nvSpPr>
          <p:cNvPr id="90" name="Google Shape;90;p18"/>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One easy example of a condition is the equality operator (==). This allows us to check whether two values are the same. For example: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5 == 5 (returns true, because 5 is the same as 5)</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3 == 7 (returns false, because 3 does not equal 7)</a:t>
            </a:r>
            <a:endParaRPr sz="18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If Statements</a:t>
            </a:r>
            <a:endParaRPr sz="3600"/>
          </a:p>
        </p:txBody>
      </p:sp>
      <p:sp>
        <p:nvSpPr>
          <p:cNvPr id="97" name="Google Shape;97;p19"/>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statements are an extremely important part of programming. They are used to check if a condition is true, and if it is, run the block of code within the statement. This allows us to create branching, dynamic code that will run different sections depending on the conditions given.</a:t>
            </a:r>
            <a:endParaRPr sz="1800">
              <a:solidFill>
                <a:srgbClr val="FFFFFF"/>
              </a:solidFill>
              <a:latin typeface="Lucida Sans"/>
              <a:ea typeface="Lucida Sans"/>
              <a:cs typeface="Lucida Sans"/>
              <a:sym typeface="Lucida Sans"/>
            </a:endParaRPr>
          </a:p>
        </p:txBody>
      </p:sp>
      <p:sp>
        <p:nvSpPr>
          <p:cNvPr id="98" name="Google Shape;98;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9" name="Google Shape;99;p19"/>
          <p:cNvPicPr preferRelativeResize="0"/>
          <p:nvPr/>
        </p:nvPicPr>
        <p:blipFill>
          <a:blip r:embed="rId3">
            <a:alphaModFix/>
          </a:blip>
          <a:stretch>
            <a:fillRect/>
          </a:stretch>
        </p:blipFill>
        <p:spPr>
          <a:xfrm>
            <a:off x="1675025" y="2661575"/>
            <a:ext cx="5791200" cy="169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If Statements</a:t>
            </a:r>
            <a:endParaRPr sz="3600"/>
          </a:p>
        </p:txBody>
      </p:sp>
      <p:sp>
        <p:nvSpPr>
          <p:cNvPr id="105" name="Google Shape;105;p20"/>
          <p:cNvSpPr txBox="1"/>
          <p:nvPr/>
        </p:nvSpPr>
        <p:spPr>
          <a:xfrm>
            <a:off x="410225" y="1171824"/>
            <a:ext cx="8320800" cy="2503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you press </a:t>
            </a:r>
            <a:r>
              <a:rPr b="1" lang="en" sz="1800">
                <a:solidFill>
                  <a:srgbClr val="FFFFFF"/>
                </a:solidFill>
                <a:latin typeface="Lucida Sans"/>
                <a:ea typeface="Lucida Sans"/>
                <a:cs typeface="Lucida Sans"/>
                <a:sym typeface="Lucida Sans"/>
              </a:rPr>
              <a:t>Play </a:t>
            </a:r>
            <a:r>
              <a:rPr lang="en" sz="1800">
                <a:solidFill>
                  <a:srgbClr val="FFFFFF"/>
                </a:solidFill>
                <a:latin typeface="Lucida Sans"/>
                <a:ea typeface="Lucida Sans"/>
                <a:cs typeface="Lucida Sans"/>
                <a:sym typeface="Lucida Sans"/>
              </a:rPr>
              <a:t>to test the code currently, you will see the </a:t>
            </a:r>
            <a:r>
              <a:rPr i="1" lang="en" sz="1800">
                <a:solidFill>
                  <a:srgbClr val="FFFFFF"/>
                </a:solidFill>
                <a:latin typeface="Lucida Sans"/>
                <a:ea typeface="Lucida Sans"/>
                <a:cs typeface="Lucida Sans"/>
                <a:sym typeface="Lucida Sans"/>
              </a:rPr>
              <a:t>You win!</a:t>
            </a:r>
            <a:r>
              <a:rPr lang="en" sz="1800">
                <a:solidFill>
                  <a:srgbClr val="FFFFFF"/>
                </a:solidFill>
                <a:latin typeface="Lucida Sans"/>
                <a:ea typeface="Lucida Sans"/>
                <a:cs typeface="Lucida Sans"/>
                <a:sym typeface="Lucida Sans"/>
              </a:rPr>
              <a:t> message is shown in the Output window. However, if you change the score value to something other than 10, the message will no longer be printed, as the score == 10 condition in the if statement returns false, so the block</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of code inside it is no longer run.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we placed code after the if statement in the _ready function, that code would just be run straight away, skipping over the if statement as it is false.</a:t>
            </a:r>
            <a:endParaRPr sz="1800">
              <a:solidFill>
                <a:srgbClr val="FFFFFF"/>
              </a:solidFill>
              <a:latin typeface="Lucida Sans"/>
              <a:ea typeface="Lucida Sans"/>
              <a:cs typeface="Lucida Sans"/>
              <a:sym typeface="Lucida Sans"/>
            </a:endParaRPr>
          </a:p>
        </p:txBody>
      </p:sp>
      <p:sp>
        <p:nvSpPr>
          <p:cNvPr id="106" name="Google Shape;106;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Other Operators</a:t>
            </a:r>
            <a:endParaRPr sz="3600"/>
          </a:p>
        </p:txBody>
      </p:sp>
      <p:sp>
        <p:nvSpPr>
          <p:cNvPr id="112" name="Google Shape;112;p21"/>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Aside from the equality operator, there are other operators that can be used in conditions. For example, we can use the </a:t>
            </a:r>
            <a:r>
              <a:rPr b="1" lang="en" sz="1800">
                <a:solidFill>
                  <a:srgbClr val="FFFFFF"/>
                </a:solidFill>
                <a:latin typeface="Lucida Sans"/>
                <a:ea typeface="Lucida Sans"/>
                <a:cs typeface="Lucida Sans"/>
                <a:sym typeface="Lucida Sans"/>
              </a:rPr>
              <a:t>greater than operator</a:t>
            </a:r>
            <a:r>
              <a:rPr lang="en" sz="1800">
                <a:solidFill>
                  <a:srgbClr val="FFFFFF"/>
                </a:solidFill>
                <a:latin typeface="Lucida Sans"/>
                <a:ea typeface="Lucida Sans"/>
                <a:cs typeface="Lucida Sans"/>
                <a:sym typeface="Lucida Sans"/>
              </a:rPr>
              <a:t> to check if a value is greater than another. To do this we will create another if statement, remembering to place it in line with our previous one so that it can run if score == 10 returns false. In this if statement, we will check if the score is greater than 5, using the </a:t>
            </a:r>
            <a:r>
              <a:rPr b="1" lang="en" sz="1800">
                <a:solidFill>
                  <a:srgbClr val="FFFFFF"/>
                </a:solidFill>
                <a:latin typeface="Lucida Sans"/>
                <a:ea typeface="Lucida Sans"/>
                <a:cs typeface="Lucida Sans"/>
                <a:sym typeface="Lucida Sans"/>
              </a:rPr>
              <a:t>&gt;</a:t>
            </a:r>
            <a:r>
              <a:rPr lang="en" sz="1800">
                <a:solidFill>
                  <a:srgbClr val="FFFFFF"/>
                </a:solidFill>
                <a:latin typeface="Lucida Sans"/>
                <a:ea typeface="Lucida Sans"/>
                <a:cs typeface="Lucida Sans"/>
                <a:sym typeface="Lucida Sans"/>
              </a:rPr>
              <a:t> symbol.</a:t>
            </a:r>
            <a:endParaRPr sz="1800">
              <a:solidFill>
                <a:srgbClr val="FFFFFF"/>
              </a:solidFill>
              <a:latin typeface="Lucida Sans"/>
              <a:ea typeface="Lucida Sans"/>
              <a:cs typeface="Lucida Sans"/>
              <a:sym typeface="Lucida Sans"/>
            </a:endParaRPr>
          </a:p>
        </p:txBody>
      </p:sp>
      <p:sp>
        <p:nvSpPr>
          <p:cNvPr id="113" name="Google Shape;113;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4" name="Google Shape;114;p21"/>
          <p:cNvPicPr preferRelativeResize="0"/>
          <p:nvPr/>
        </p:nvPicPr>
        <p:blipFill>
          <a:blip r:embed="rId3">
            <a:alphaModFix/>
          </a:blip>
          <a:stretch>
            <a:fillRect/>
          </a:stretch>
        </p:blipFill>
        <p:spPr>
          <a:xfrm>
            <a:off x="1904613" y="2943824"/>
            <a:ext cx="5332027" cy="1994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Other Operators</a:t>
            </a:r>
            <a:endParaRPr sz="3600"/>
          </a:p>
        </p:txBody>
      </p:sp>
      <p:sp>
        <p:nvSpPr>
          <p:cNvPr id="120" name="Google Shape;120;p22"/>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Currently, we are only checking if score is more than 5. We could check if the score was more than 4, or alternatively, we can check if the score is more than or equal to 5. To do this we use the </a:t>
            </a:r>
            <a:r>
              <a:rPr b="1" lang="en" sz="1800">
                <a:solidFill>
                  <a:srgbClr val="FFFFFF"/>
                </a:solidFill>
                <a:latin typeface="Lucida Sans"/>
                <a:ea typeface="Lucida Sans"/>
                <a:cs typeface="Lucida Sans"/>
                <a:sym typeface="Lucida Sans"/>
              </a:rPr>
              <a:t>&gt;=</a:t>
            </a:r>
            <a:r>
              <a:rPr lang="en" sz="1800">
                <a:solidFill>
                  <a:srgbClr val="FFFFFF"/>
                </a:solidFill>
                <a:latin typeface="Lucida Sans"/>
                <a:ea typeface="Lucida Sans"/>
                <a:cs typeface="Lucida Sans"/>
                <a:sym typeface="Lucida Sans"/>
              </a:rPr>
              <a:t> symbol.</a:t>
            </a:r>
            <a:endParaRPr sz="1800">
              <a:solidFill>
                <a:srgbClr val="FFFFFF"/>
              </a:solidFill>
              <a:latin typeface="Lucida Sans"/>
              <a:ea typeface="Lucida Sans"/>
              <a:cs typeface="Lucida Sans"/>
              <a:sym typeface="Lucida Sans"/>
            </a:endParaRPr>
          </a:p>
        </p:txBody>
      </p:sp>
      <p:sp>
        <p:nvSpPr>
          <p:cNvPr id="121" name="Google Shape;121;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2" name="Google Shape;122;p22"/>
          <p:cNvPicPr preferRelativeResize="0"/>
          <p:nvPr/>
        </p:nvPicPr>
        <p:blipFill>
          <a:blip r:embed="rId3">
            <a:alphaModFix/>
          </a:blip>
          <a:stretch>
            <a:fillRect/>
          </a:stretch>
        </p:blipFill>
        <p:spPr>
          <a:xfrm>
            <a:off x="1762125" y="2269749"/>
            <a:ext cx="5619750" cy="208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Other Operators</a:t>
            </a:r>
            <a:endParaRPr sz="3600"/>
          </a:p>
        </p:txBody>
      </p:sp>
      <p:sp>
        <p:nvSpPr>
          <p:cNvPr id="128" name="Google Shape;128;p23"/>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addition to greater than, we can also use the </a:t>
            </a:r>
            <a:r>
              <a:rPr b="1" lang="en" sz="1800">
                <a:solidFill>
                  <a:srgbClr val="FFFFFF"/>
                </a:solidFill>
                <a:latin typeface="Lucida Sans"/>
                <a:ea typeface="Lucida Sans"/>
                <a:cs typeface="Lucida Sans"/>
                <a:sym typeface="Lucida Sans"/>
              </a:rPr>
              <a:t>less than operator</a:t>
            </a:r>
            <a:r>
              <a:rPr lang="en" sz="1800">
                <a:solidFill>
                  <a:srgbClr val="FFFFFF"/>
                </a:solidFill>
                <a:latin typeface="Lucida Sans"/>
                <a:ea typeface="Lucida Sans"/>
                <a:cs typeface="Lucida Sans"/>
                <a:sym typeface="Lucida Sans"/>
              </a:rPr>
              <a:t> in the same way, using the </a:t>
            </a:r>
            <a:r>
              <a:rPr b="1" lang="en" sz="1800">
                <a:solidFill>
                  <a:srgbClr val="FFFFFF"/>
                </a:solidFill>
                <a:latin typeface="Lucida Sans"/>
                <a:ea typeface="Lucida Sans"/>
                <a:cs typeface="Lucida Sans"/>
                <a:sym typeface="Lucida Sans"/>
              </a:rPr>
              <a:t>&lt;</a:t>
            </a:r>
            <a:r>
              <a:rPr lang="en" sz="1800">
                <a:solidFill>
                  <a:srgbClr val="FFFFFF"/>
                </a:solidFill>
                <a:latin typeface="Lucida Sans"/>
                <a:ea typeface="Lucida Sans"/>
                <a:cs typeface="Lucida Sans"/>
                <a:sym typeface="Lucida Sans"/>
              </a:rPr>
              <a:t> symbol. To try this we’re going to create two variables to work with. We will create a variable </a:t>
            </a:r>
            <a:r>
              <a:rPr b="1" lang="en" sz="1800">
                <a:solidFill>
                  <a:srgbClr val="FFFFFF"/>
                </a:solidFill>
                <a:latin typeface="Lucida Sans"/>
                <a:ea typeface="Lucida Sans"/>
                <a:cs typeface="Lucida Sans"/>
                <a:sym typeface="Lucida Sans"/>
              </a:rPr>
              <a:t>a</a:t>
            </a:r>
            <a:r>
              <a:rPr lang="en" sz="1800">
                <a:solidFill>
                  <a:srgbClr val="FFFFFF"/>
                </a:solidFill>
                <a:latin typeface="Lucida Sans"/>
                <a:ea typeface="Lucida Sans"/>
                <a:cs typeface="Lucida Sans"/>
                <a:sym typeface="Lucida Sans"/>
              </a:rPr>
              <a:t> with a value of 50, and a variable </a:t>
            </a:r>
            <a:r>
              <a:rPr b="1" lang="en" sz="1800">
                <a:solidFill>
                  <a:srgbClr val="FFFFFF"/>
                </a:solidFill>
                <a:latin typeface="Lucida Sans"/>
                <a:ea typeface="Lucida Sans"/>
                <a:cs typeface="Lucida Sans"/>
                <a:sym typeface="Lucida Sans"/>
              </a:rPr>
              <a:t>b</a:t>
            </a:r>
            <a:r>
              <a:rPr lang="en" sz="1800">
                <a:solidFill>
                  <a:srgbClr val="FFFFFF"/>
                </a:solidFill>
                <a:latin typeface="Lucida Sans"/>
                <a:ea typeface="Lucida Sans"/>
                <a:cs typeface="Lucida Sans"/>
                <a:sym typeface="Lucida Sans"/>
              </a:rPr>
              <a:t> with a value of 100. We can then use an if statement to see if a is less than b and then print something if they are.</a:t>
            </a:r>
            <a:endParaRPr sz="1800">
              <a:solidFill>
                <a:srgbClr val="FFFFFF"/>
              </a:solidFill>
              <a:latin typeface="Lucida Sans"/>
              <a:ea typeface="Lucida Sans"/>
              <a:cs typeface="Lucida Sans"/>
              <a:sym typeface="Lucida Sans"/>
            </a:endParaRPr>
          </a:p>
        </p:txBody>
      </p:sp>
      <p:sp>
        <p:nvSpPr>
          <p:cNvPr id="129" name="Google Shape;129;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0" name="Google Shape;130;p23"/>
          <p:cNvPicPr preferRelativeResize="0"/>
          <p:nvPr/>
        </p:nvPicPr>
        <p:blipFill>
          <a:blip r:embed="rId3">
            <a:alphaModFix/>
          </a:blip>
          <a:stretch>
            <a:fillRect/>
          </a:stretch>
        </p:blipFill>
        <p:spPr>
          <a:xfrm>
            <a:off x="1784563" y="2701774"/>
            <a:ext cx="5572125" cy="17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