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rial Black"/>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dc51bae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9dc51baec8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bf071c00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 have set up your project and added sprites to it, we are ready to start creating your game. In the next lesson, we will look at setting up the game environment.</a:t>
            </a:r>
            <a:endParaRPr/>
          </a:p>
        </p:txBody>
      </p:sp>
      <p:sp>
        <p:nvSpPr>
          <p:cNvPr id="139" name="Google Shape;139;g2abf071c00d_0_7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bf071c00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abf071c00d_0_8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bf071c00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abf071c00d_0_9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bf071c00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abf071c00d_0_10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bf071c00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get a popup, click yes.</a:t>
            </a:r>
            <a:endParaRPr/>
          </a:p>
        </p:txBody>
      </p:sp>
      <p:sp>
        <p:nvSpPr>
          <p:cNvPr id="171" name="Google Shape;171;g2abf071c00d_0_11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bf071c00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abf071c00d_0_12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bf071c00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abf071c00d_0_13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bf071c00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abf071c00d_0_14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bf071c00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2abf071c00d_0_15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bf071c00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abf071c00d_0_16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dc51baec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9dc51baec8_0_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07a5158f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a07a5158fa_0_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bf071c00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abf071c00d_0_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bf071c00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press Create &amp; Edit to open the new project.</a:t>
            </a:r>
            <a:endParaRPr/>
          </a:p>
        </p:txBody>
      </p:sp>
      <p:sp>
        <p:nvSpPr>
          <p:cNvPr id="95" name="Google Shape;95;g2abf071c00d_0_1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bf071c00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press Create &amp; Edit to open the new project.</a:t>
            </a:r>
            <a:endParaRPr/>
          </a:p>
        </p:txBody>
      </p:sp>
      <p:sp>
        <p:nvSpPr>
          <p:cNvPr id="103" name="Google Shape;103;g2abf071c00d_0_2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bf071c00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abf071c00d_0_3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bf071c00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abf071c00d_0_4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bf071c00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abf071c00d_0_5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OBJECT_1">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7688785" y="4684941"/>
            <a:ext cx="1268788" cy="320191"/>
          </a:xfrm>
          <a:prstGeom prst="rect">
            <a:avLst/>
          </a:prstGeom>
          <a:noFill/>
          <a:ln>
            <a:noFill/>
          </a:ln>
        </p:spPr>
      </p:pic>
      <p:sp>
        <p:nvSpPr>
          <p:cNvPr id="53" name="Google Shape;53;p13"/>
          <p:cNvSpPr txBox="1"/>
          <p:nvPr>
            <p:ph type="ctrTitle"/>
          </p:nvPr>
        </p:nvSpPr>
        <p:spPr>
          <a:xfrm>
            <a:off x="2186490" y="1946005"/>
            <a:ext cx="4771200" cy="922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5" name="Google Shape;55;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6" name="Google Shape;56;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7" name="Google Shape;57;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8" name="Shape 58"/>
        <p:cNvGrpSpPr/>
        <p:nvPr/>
      </p:nvGrpSpPr>
      <p:grpSpPr>
        <a:xfrm>
          <a:off x="0" y="0"/>
          <a:ext cx="0" cy="0"/>
          <a:chOff x="0" y="0"/>
          <a:chExt cx="0" cy="0"/>
        </a:xfrm>
      </p:grpSpPr>
      <p:sp>
        <p:nvSpPr>
          <p:cNvPr id="59" name="Google Shape;59;p14"/>
          <p:cNvSpPr txBox="1"/>
          <p:nvPr>
            <p:ph type="title"/>
          </p:nvPr>
        </p:nvSpPr>
        <p:spPr>
          <a:xfrm>
            <a:off x="683419" y="441873"/>
            <a:ext cx="6647100" cy="59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 type="body"/>
          </p:nvPr>
        </p:nvSpPr>
        <p:spPr>
          <a:xfrm>
            <a:off x="683419" y="1384516"/>
            <a:ext cx="7614600" cy="2376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700">
                <a:solidFill>
                  <a:srgbClr val="FFFF00"/>
                </a:solidFill>
                <a:latin typeface="Lucida Sans"/>
                <a:ea typeface="Lucida Sans"/>
                <a:cs typeface="Lucida Sans"/>
                <a:sym typeface="Lucida Sans"/>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1" name="Google Shape;61;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3" name="Google Shape;63;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431325" y="931444"/>
            <a:ext cx="8281500" cy="14874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n" sz="4800"/>
              <a:t>Creating the Environment</a:t>
            </a:r>
            <a:endParaRPr sz="4800"/>
          </a:p>
        </p:txBody>
      </p:sp>
      <p:sp>
        <p:nvSpPr>
          <p:cNvPr id="69" name="Google Shape;69;p15"/>
          <p:cNvSpPr txBox="1"/>
          <p:nvPr/>
        </p:nvSpPr>
        <p:spPr>
          <a:xfrm>
            <a:off x="3744130" y="3109917"/>
            <a:ext cx="1653000" cy="255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1600">
                <a:solidFill>
                  <a:srgbClr val="FFFFFF"/>
                </a:solidFill>
                <a:latin typeface="Lucida Sans"/>
                <a:ea typeface="Lucida Sans"/>
                <a:cs typeface="Lucida Sans"/>
                <a:sym typeface="Lucida Sans"/>
              </a:rPr>
              <a:t>Mack 2023</a:t>
            </a:r>
            <a:endParaRPr sz="1600">
              <a:latin typeface="Lucida Sans"/>
              <a:ea typeface="Lucida Sans"/>
              <a:cs typeface="Lucida Sans"/>
              <a:sym typeface="Lucida Sans"/>
            </a:endParaRPr>
          </a:p>
        </p:txBody>
      </p:sp>
      <p:sp>
        <p:nvSpPr>
          <p:cNvPr id="70" name="Google Shape;70;p1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Adding Sprites</a:t>
            </a:r>
            <a:endParaRPr sz="3600"/>
          </a:p>
        </p:txBody>
      </p:sp>
      <p:sp>
        <p:nvSpPr>
          <p:cNvPr id="142" name="Google Shape;142;p24"/>
          <p:cNvSpPr txBox="1"/>
          <p:nvPr/>
        </p:nvSpPr>
        <p:spPr>
          <a:xfrm>
            <a:off x="410225" y="1171825"/>
            <a:ext cx="81702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Under the Rendering section, select the </a:t>
            </a:r>
            <a:r>
              <a:rPr b="1" lang="en" sz="1800">
                <a:solidFill>
                  <a:srgbClr val="FFFFFF"/>
                </a:solidFill>
                <a:latin typeface="Lucida Sans"/>
                <a:ea typeface="Lucida Sans"/>
                <a:cs typeface="Lucida Sans"/>
                <a:sym typeface="Lucida Sans"/>
              </a:rPr>
              <a:t>Textures </a:t>
            </a:r>
            <a:r>
              <a:rPr lang="en" sz="1800">
                <a:solidFill>
                  <a:srgbClr val="FFFFFF"/>
                </a:solidFill>
                <a:latin typeface="Lucida Sans"/>
                <a:ea typeface="Lucida Sans"/>
                <a:cs typeface="Lucida Sans"/>
                <a:sym typeface="Lucida Sans"/>
              </a:rPr>
              <a:t>tab, and change the </a:t>
            </a:r>
            <a:r>
              <a:rPr b="1" lang="en" sz="1800">
                <a:solidFill>
                  <a:srgbClr val="FFFFFF"/>
                </a:solidFill>
                <a:latin typeface="Lucida Sans"/>
                <a:ea typeface="Lucida Sans"/>
                <a:cs typeface="Lucida Sans"/>
                <a:sym typeface="Lucida Sans"/>
              </a:rPr>
              <a:t>Default Texture Filter</a:t>
            </a:r>
            <a:r>
              <a:rPr lang="en" sz="1800">
                <a:solidFill>
                  <a:srgbClr val="FFFFFF"/>
                </a:solidFill>
                <a:latin typeface="Lucida Sans"/>
                <a:ea typeface="Lucida Sans"/>
                <a:cs typeface="Lucida Sans"/>
                <a:sym typeface="Lucida Sans"/>
              </a:rPr>
              <a:t> to </a:t>
            </a:r>
            <a:r>
              <a:rPr b="1" lang="en" sz="1800">
                <a:solidFill>
                  <a:srgbClr val="FFFFFF"/>
                </a:solidFill>
                <a:latin typeface="Lucida Sans"/>
                <a:ea typeface="Lucida Sans"/>
                <a:cs typeface="Lucida Sans"/>
                <a:sym typeface="Lucida Sans"/>
              </a:rPr>
              <a:t>Nearest</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p:txBody>
      </p:sp>
      <p:sp>
        <p:nvSpPr>
          <p:cNvPr id="143" name="Google Shape;143;p2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44" name="Google Shape;144;p24"/>
          <p:cNvPicPr preferRelativeResize="0"/>
          <p:nvPr/>
        </p:nvPicPr>
        <p:blipFill>
          <a:blip r:embed="rId3">
            <a:alphaModFix/>
          </a:blip>
          <a:stretch>
            <a:fillRect/>
          </a:stretch>
        </p:blipFill>
        <p:spPr>
          <a:xfrm>
            <a:off x="1981175" y="1903675"/>
            <a:ext cx="5181662" cy="3103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Environment</a:t>
            </a:r>
            <a:endParaRPr sz="3600"/>
          </a:p>
        </p:txBody>
      </p:sp>
      <p:sp>
        <p:nvSpPr>
          <p:cNvPr id="150" name="Google Shape;150;p25"/>
          <p:cNvSpPr txBox="1"/>
          <p:nvPr/>
        </p:nvSpPr>
        <p:spPr>
          <a:xfrm>
            <a:off x="410225" y="1171825"/>
            <a:ext cx="81702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Creating a tile map is an important step in setting up a platform game. It allows you to create a grid that can be used to paint with sprites. In this article, we will go through the steps of creating a tile map and setting up the environment for our platform game.</a:t>
            </a:r>
            <a:endParaRPr sz="1800">
              <a:solidFill>
                <a:srgbClr val="FFFFFF"/>
              </a:solidFill>
              <a:latin typeface="Lucida Sans"/>
              <a:ea typeface="Lucida Sans"/>
              <a:cs typeface="Lucida Sans"/>
              <a:sym typeface="Lucida Sans"/>
            </a:endParaRPr>
          </a:p>
        </p:txBody>
      </p:sp>
      <p:sp>
        <p:nvSpPr>
          <p:cNvPr id="151" name="Google Shape;151;p2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Tile Map</a:t>
            </a:r>
            <a:endParaRPr sz="3600"/>
          </a:p>
        </p:txBody>
      </p:sp>
      <p:sp>
        <p:nvSpPr>
          <p:cNvPr id="157" name="Google Shape;157;p26"/>
          <p:cNvSpPr txBox="1"/>
          <p:nvPr/>
        </p:nvSpPr>
        <p:spPr>
          <a:xfrm>
            <a:off x="410225" y="1171825"/>
            <a:ext cx="81702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To begin, we need to create a </a:t>
            </a:r>
            <a:r>
              <a:rPr b="1" lang="en" sz="1800">
                <a:solidFill>
                  <a:srgbClr val="FFFFFF"/>
                </a:solidFill>
                <a:latin typeface="Lucida Sans"/>
                <a:ea typeface="Lucida Sans"/>
                <a:cs typeface="Lucida Sans"/>
                <a:sym typeface="Lucida Sans"/>
              </a:rPr>
              <a:t>TileMap </a:t>
            </a:r>
            <a:r>
              <a:rPr lang="en" sz="1800">
                <a:solidFill>
                  <a:srgbClr val="FFFFFF"/>
                </a:solidFill>
                <a:latin typeface="Lucida Sans"/>
                <a:ea typeface="Lucida Sans"/>
                <a:cs typeface="Lucida Sans"/>
                <a:sym typeface="Lucida Sans"/>
              </a:rPr>
              <a:t>node. To do this, go to the </a:t>
            </a:r>
            <a:r>
              <a:rPr b="1" lang="en" sz="1800">
                <a:solidFill>
                  <a:srgbClr val="FFFFFF"/>
                </a:solidFill>
                <a:latin typeface="Lucida Sans"/>
                <a:ea typeface="Lucida Sans"/>
                <a:cs typeface="Lucida Sans"/>
                <a:sym typeface="Lucida Sans"/>
              </a:rPr>
              <a:t>Scene </a:t>
            </a:r>
            <a:r>
              <a:rPr lang="en" sz="1800">
                <a:solidFill>
                  <a:srgbClr val="FFFFFF"/>
                </a:solidFill>
                <a:latin typeface="Lucida Sans"/>
                <a:ea typeface="Lucida Sans"/>
                <a:cs typeface="Lucida Sans"/>
                <a:sym typeface="Lucida Sans"/>
              </a:rPr>
              <a:t>tab and click on the </a:t>
            </a:r>
            <a:r>
              <a:rPr b="1" lang="en" sz="1800">
                <a:solidFill>
                  <a:srgbClr val="FFFFFF"/>
                </a:solidFill>
                <a:latin typeface="Lucida Sans"/>
                <a:ea typeface="Lucida Sans"/>
                <a:cs typeface="Lucida Sans"/>
                <a:sym typeface="Lucida Sans"/>
              </a:rPr>
              <a:t>plus sign</a:t>
            </a:r>
            <a:r>
              <a:rPr lang="en" sz="1800">
                <a:solidFill>
                  <a:srgbClr val="FFFFFF"/>
                </a:solidFill>
                <a:latin typeface="Lucida Sans"/>
                <a:ea typeface="Lucida Sans"/>
                <a:cs typeface="Lucida Sans"/>
                <a:sym typeface="Lucida Sans"/>
              </a:rPr>
              <a:t>. We then search for the </a:t>
            </a:r>
            <a:r>
              <a:rPr b="1" lang="en" sz="1800">
                <a:solidFill>
                  <a:srgbClr val="FFFFFF"/>
                </a:solidFill>
                <a:latin typeface="Lucida Sans"/>
                <a:ea typeface="Lucida Sans"/>
                <a:cs typeface="Lucida Sans"/>
                <a:sym typeface="Lucida Sans"/>
              </a:rPr>
              <a:t>TileMap </a:t>
            </a:r>
            <a:r>
              <a:rPr lang="en" sz="1800">
                <a:solidFill>
                  <a:srgbClr val="FFFFFF"/>
                </a:solidFill>
                <a:latin typeface="Lucida Sans"/>
                <a:ea typeface="Lucida Sans"/>
                <a:cs typeface="Lucida Sans"/>
                <a:sym typeface="Lucida Sans"/>
              </a:rPr>
              <a:t>node and create it.</a:t>
            </a:r>
            <a:endParaRPr sz="1800">
              <a:solidFill>
                <a:srgbClr val="FFFFFF"/>
              </a:solidFill>
              <a:latin typeface="Lucida Sans"/>
              <a:ea typeface="Lucida Sans"/>
              <a:cs typeface="Lucida Sans"/>
              <a:sym typeface="Lucida Sans"/>
            </a:endParaRPr>
          </a:p>
        </p:txBody>
      </p:sp>
      <p:sp>
        <p:nvSpPr>
          <p:cNvPr id="158" name="Google Shape;158;p2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59" name="Google Shape;159;p26"/>
          <p:cNvPicPr preferRelativeResize="0"/>
          <p:nvPr/>
        </p:nvPicPr>
        <p:blipFill>
          <a:blip r:embed="rId3">
            <a:alphaModFix/>
          </a:blip>
          <a:stretch>
            <a:fillRect/>
          </a:stretch>
        </p:blipFill>
        <p:spPr>
          <a:xfrm>
            <a:off x="429875" y="2715650"/>
            <a:ext cx="2581275" cy="1285875"/>
          </a:xfrm>
          <a:prstGeom prst="rect">
            <a:avLst/>
          </a:prstGeom>
          <a:noFill/>
          <a:ln>
            <a:noFill/>
          </a:ln>
        </p:spPr>
      </p:pic>
      <p:pic>
        <p:nvPicPr>
          <p:cNvPr id="160" name="Google Shape;160;p26"/>
          <p:cNvPicPr preferRelativeResize="0"/>
          <p:nvPr/>
        </p:nvPicPr>
        <p:blipFill>
          <a:blip r:embed="rId4">
            <a:alphaModFix/>
          </a:blip>
          <a:stretch>
            <a:fillRect/>
          </a:stretch>
        </p:blipFill>
        <p:spPr>
          <a:xfrm>
            <a:off x="3171425" y="2337075"/>
            <a:ext cx="5828050" cy="19079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Tile Map</a:t>
            </a:r>
            <a:endParaRPr sz="3600"/>
          </a:p>
        </p:txBody>
      </p:sp>
      <p:sp>
        <p:nvSpPr>
          <p:cNvPr id="166" name="Google Shape;166;p27"/>
          <p:cNvSpPr txBox="1"/>
          <p:nvPr/>
        </p:nvSpPr>
        <p:spPr>
          <a:xfrm>
            <a:off x="410225" y="1171825"/>
            <a:ext cx="81702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Once the tile map is created, go to the inspector tab and click on the tile set button to create a </a:t>
            </a:r>
            <a:r>
              <a:rPr b="1" lang="en" sz="1800">
                <a:solidFill>
                  <a:srgbClr val="FFFFFF"/>
                </a:solidFill>
                <a:latin typeface="Lucida Sans"/>
                <a:ea typeface="Lucida Sans"/>
                <a:cs typeface="Lucida Sans"/>
                <a:sym typeface="Lucida Sans"/>
              </a:rPr>
              <a:t>New TileSet</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p:txBody>
      </p:sp>
      <p:sp>
        <p:nvSpPr>
          <p:cNvPr id="167" name="Google Shape;167;p2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68" name="Google Shape;168;p27"/>
          <p:cNvPicPr preferRelativeResize="0"/>
          <p:nvPr/>
        </p:nvPicPr>
        <p:blipFill>
          <a:blip r:embed="rId3">
            <a:alphaModFix/>
          </a:blip>
          <a:stretch>
            <a:fillRect/>
          </a:stretch>
        </p:blipFill>
        <p:spPr>
          <a:xfrm>
            <a:off x="3405875" y="1883025"/>
            <a:ext cx="2329507" cy="3103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Tile Map</a:t>
            </a:r>
            <a:endParaRPr sz="3600"/>
          </a:p>
        </p:txBody>
      </p:sp>
      <p:sp>
        <p:nvSpPr>
          <p:cNvPr id="174" name="Google Shape;174;p28"/>
          <p:cNvSpPr txBox="1"/>
          <p:nvPr/>
        </p:nvSpPr>
        <p:spPr>
          <a:xfrm>
            <a:off x="410225" y="1171825"/>
            <a:ext cx="81702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This will open up the tile set window along the bottom of your editor. Here, we need to tell the tile map what sprites we want to use to construct our level. To do this, </a:t>
            </a:r>
            <a:r>
              <a:rPr i="1" lang="en" sz="1800">
                <a:solidFill>
                  <a:srgbClr val="FFFFFF"/>
                </a:solidFill>
                <a:latin typeface="Lucida Sans"/>
                <a:ea typeface="Lucida Sans"/>
                <a:cs typeface="Lucida Sans"/>
                <a:sym typeface="Lucida Sans"/>
              </a:rPr>
              <a:t>drag-and-drop</a:t>
            </a:r>
            <a:r>
              <a:rPr lang="en" sz="1800">
                <a:solidFill>
                  <a:srgbClr val="FFFFFF"/>
                </a:solidFill>
                <a:latin typeface="Lucida Sans"/>
                <a:ea typeface="Lucida Sans"/>
                <a:cs typeface="Lucida Sans"/>
                <a:sym typeface="Lucida Sans"/>
              </a:rPr>
              <a:t> the </a:t>
            </a:r>
            <a:r>
              <a:rPr b="1" lang="en" sz="1800">
                <a:solidFill>
                  <a:srgbClr val="FFFFFF"/>
                </a:solidFill>
                <a:latin typeface="Lucida Sans"/>
                <a:ea typeface="Lucida Sans"/>
                <a:cs typeface="Lucida Sans"/>
                <a:sym typeface="Lucida Sans"/>
              </a:rPr>
              <a:t>tiles-packed.png</a:t>
            </a:r>
            <a:r>
              <a:rPr lang="en" sz="1800">
                <a:solidFill>
                  <a:srgbClr val="FFFFFF"/>
                </a:solidFill>
                <a:latin typeface="Lucida Sans"/>
                <a:ea typeface="Lucida Sans"/>
                <a:cs typeface="Lucida Sans"/>
                <a:sym typeface="Lucida Sans"/>
              </a:rPr>
              <a:t> file into the white box.</a:t>
            </a:r>
            <a:endParaRPr sz="1800">
              <a:solidFill>
                <a:srgbClr val="FFFFFF"/>
              </a:solidFill>
              <a:latin typeface="Lucida Sans"/>
              <a:ea typeface="Lucida Sans"/>
              <a:cs typeface="Lucida Sans"/>
              <a:sym typeface="Lucida Sans"/>
            </a:endParaRPr>
          </a:p>
        </p:txBody>
      </p:sp>
      <p:sp>
        <p:nvSpPr>
          <p:cNvPr id="175" name="Google Shape;175;p2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76" name="Google Shape;176;p28"/>
          <p:cNvPicPr preferRelativeResize="0"/>
          <p:nvPr/>
        </p:nvPicPr>
        <p:blipFill>
          <a:blip r:embed="rId3">
            <a:alphaModFix/>
          </a:blip>
          <a:stretch>
            <a:fillRect/>
          </a:stretch>
        </p:blipFill>
        <p:spPr>
          <a:xfrm>
            <a:off x="270350" y="2418425"/>
            <a:ext cx="3773956" cy="2549075"/>
          </a:xfrm>
          <a:prstGeom prst="rect">
            <a:avLst/>
          </a:prstGeom>
          <a:noFill/>
          <a:ln>
            <a:noFill/>
          </a:ln>
        </p:spPr>
      </p:pic>
      <p:pic>
        <p:nvPicPr>
          <p:cNvPr id="177" name="Google Shape;177;p28"/>
          <p:cNvPicPr preferRelativeResize="0"/>
          <p:nvPr/>
        </p:nvPicPr>
        <p:blipFill>
          <a:blip r:embed="rId4">
            <a:alphaModFix/>
          </a:blip>
          <a:stretch>
            <a:fillRect/>
          </a:stretch>
        </p:blipFill>
        <p:spPr>
          <a:xfrm>
            <a:off x="4044300" y="2815438"/>
            <a:ext cx="5007924" cy="1755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Tile Map</a:t>
            </a:r>
            <a:endParaRPr sz="3600"/>
          </a:p>
        </p:txBody>
      </p:sp>
      <p:sp>
        <p:nvSpPr>
          <p:cNvPr id="183" name="Google Shape;183;p29"/>
          <p:cNvSpPr txBox="1"/>
          <p:nvPr/>
        </p:nvSpPr>
        <p:spPr>
          <a:xfrm>
            <a:off x="410225" y="1171825"/>
            <a:ext cx="4395000" cy="19491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If the tile size appears wrong inside the Tiles editor, go to the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Inspector window and change the </a:t>
            </a:r>
            <a:r>
              <a:rPr b="1" lang="en" sz="1800">
                <a:solidFill>
                  <a:srgbClr val="FFFFFF"/>
                </a:solidFill>
                <a:latin typeface="Lucida Sans"/>
                <a:ea typeface="Lucida Sans"/>
                <a:cs typeface="Lucida Sans"/>
                <a:sym typeface="Lucida Sans"/>
              </a:rPr>
              <a:t>Tile Size</a:t>
            </a:r>
            <a:r>
              <a:rPr lang="en" sz="1800">
                <a:solidFill>
                  <a:srgbClr val="FFFFFF"/>
                </a:solidFill>
                <a:latin typeface="Lucida Sans"/>
                <a:ea typeface="Lucida Sans"/>
                <a:cs typeface="Lucida Sans"/>
                <a:sym typeface="Lucida Sans"/>
              </a:rPr>
              <a:t> to </a:t>
            </a:r>
            <a:r>
              <a:rPr b="1" lang="en" sz="1800">
                <a:solidFill>
                  <a:srgbClr val="FFFFFF"/>
                </a:solidFill>
                <a:latin typeface="Lucida Sans"/>
                <a:ea typeface="Lucida Sans"/>
                <a:cs typeface="Lucida Sans"/>
                <a:sym typeface="Lucida Sans"/>
              </a:rPr>
              <a:t>18 by 18</a:t>
            </a:r>
            <a:r>
              <a:rPr lang="en" sz="1800">
                <a:solidFill>
                  <a:srgbClr val="FFFFFF"/>
                </a:solidFill>
                <a:latin typeface="Lucida Sans"/>
                <a:ea typeface="Lucida Sans"/>
                <a:cs typeface="Lucida Sans"/>
                <a:sym typeface="Lucida Sans"/>
              </a:rPr>
              <a:t>. This will ensure that the sprites are correctly aligned, if you are using your own textures, you may want to use different values.</a:t>
            </a:r>
            <a:endParaRPr sz="1800">
              <a:solidFill>
                <a:srgbClr val="FFFFFF"/>
              </a:solidFill>
              <a:latin typeface="Lucida Sans"/>
              <a:ea typeface="Lucida Sans"/>
              <a:cs typeface="Lucida Sans"/>
              <a:sym typeface="Lucida Sans"/>
            </a:endParaRPr>
          </a:p>
        </p:txBody>
      </p:sp>
      <p:sp>
        <p:nvSpPr>
          <p:cNvPr id="184" name="Google Shape;184;p2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85" name="Google Shape;185;p29"/>
          <p:cNvPicPr preferRelativeResize="0"/>
          <p:nvPr/>
        </p:nvPicPr>
        <p:blipFill>
          <a:blip r:embed="rId3">
            <a:alphaModFix/>
          </a:blip>
          <a:stretch>
            <a:fillRect/>
          </a:stretch>
        </p:blipFill>
        <p:spPr>
          <a:xfrm>
            <a:off x="4949875" y="939875"/>
            <a:ext cx="3228972" cy="3700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Tile Map</a:t>
            </a:r>
            <a:endParaRPr sz="3600"/>
          </a:p>
        </p:txBody>
      </p:sp>
      <p:sp>
        <p:nvSpPr>
          <p:cNvPr id="191" name="Google Shape;191;p30"/>
          <p:cNvSpPr txBox="1"/>
          <p:nvPr/>
        </p:nvSpPr>
        <p:spPr>
          <a:xfrm>
            <a:off x="410225" y="1171825"/>
            <a:ext cx="43950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Then, in the </a:t>
            </a:r>
            <a:r>
              <a:rPr b="1" lang="en" sz="1800">
                <a:solidFill>
                  <a:srgbClr val="FFFFFF"/>
                </a:solidFill>
                <a:latin typeface="Lucida Sans"/>
                <a:ea typeface="Lucida Sans"/>
                <a:cs typeface="Lucida Sans"/>
                <a:sym typeface="Lucida Sans"/>
              </a:rPr>
              <a:t>Properties </a:t>
            </a:r>
            <a:r>
              <a:rPr lang="en" sz="1800">
                <a:solidFill>
                  <a:srgbClr val="FFFFFF"/>
                </a:solidFill>
                <a:latin typeface="Lucida Sans"/>
                <a:ea typeface="Lucida Sans"/>
                <a:cs typeface="Lucida Sans"/>
                <a:sym typeface="Lucida Sans"/>
              </a:rPr>
              <a:t>panel of the </a:t>
            </a:r>
            <a:r>
              <a:rPr i="1" lang="en" sz="1800">
                <a:solidFill>
                  <a:srgbClr val="FFFFFF"/>
                </a:solidFill>
                <a:latin typeface="Lucida Sans"/>
                <a:ea typeface="Lucida Sans"/>
                <a:cs typeface="Lucida Sans"/>
                <a:sym typeface="Lucida Sans"/>
              </a:rPr>
              <a:t>Tiles </a:t>
            </a:r>
            <a:r>
              <a:rPr lang="en" sz="1800">
                <a:solidFill>
                  <a:srgbClr val="FFFFFF"/>
                </a:solidFill>
                <a:latin typeface="Lucida Sans"/>
                <a:ea typeface="Lucida Sans"/>
                <a:cs typeface="Lucida Sans"/>
                <a:sym typeface="Lucida Sans"/>
              </a:rPr>
              <a:t>editor, change the </a:t>
            </a:r>
            <a:r>
              <a:rPr b="1" lang="en" sz="1800">
                <a:solidFill>
                  <a:srgbClr val="FFFFFF"/>
                </a:solidFill>
                <a:latin typeface="Lucida Sans"/>
                <a:ea typeface="Lucida Sans"/>
                <a:cs typeface="Lucida Sans"/>
                <a:sym typeface="Lucida Sans"/>
              </a:rPr>
              <a:t>Texture Resolution</a:t>
            </a:r>
            <a:r>
              <a:rPr lang="en" sz="1800">
                <a:solidFill>
                  <a:srgbClr val="FFFFFF"/>
                </a:solidFill>
                <a:latin typeface="Lucida Sans"/>
                <a:ea typeface="Lucida Sans"/>
                <a:cs typeface="Lucida Sans"/>
                <a:sym typeface="Lucida Sans"/>
              </a:rPr>
              <a:t> to be the same </a:t>
            </a:r>
            <a:r>
              <a:rPr b="1" lang="en" sz="1800">
                <a:solidFill>
                  <a:srgbClr val="FFFFFF"/>
                </a:solidFill>
                <a:latin typeface="Lucida Sans"/>
                <a:ea typeface="Lucida Sans"/>
                <a:cs typeface="Lucida Sans"/>
                <a:sym typeface="Lucida Sans"/>
              </a:rPr>
              <a:t>18</a:t>
            </a:r>
            <a:endParaRPr b="1"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b="1" lang="en" sz="1800">
                <a:solidFill>
                  <a:srgbClr val="FFFFFF"/>
                </a:solidFill>
                <a:latin typeface="Lucida Sans"/>
                <a:ea typeface="Lucida Sans"/>
                <a:cs typeface="Lucida Sans"/>
                <a:sym typeface="Lucida Sans"/>
              </a:rPr>
              <a:t>by 18</a:t>
            </a:r>
            <a:r>
              <a:rPr lang="en" sz="1800">
                <a:solidFill>
                  <a:srgbClr val="FFFFFF"/>
                </a:solidFill>
                <a:latin typeface="Lucida Sans"/>
                <a:ea typeface="Lucida Sans"/>
                <a:cs typeface="Lucida Sans"/>
                <a:sym typeface="Lucida Sans"/>
              </a:rPr>
              <a:t>. This will make the grid match up with your tiles.</a:t>
            </a:r>
            <a:endParaRPr sz="1800">
              <a:solidFill>
                <a:srgbClr val="FFFFFF"/>
              </a:solidFill>
              <a:latin typeface="Lucida Sans"/>
              <a:ea typeface="Lucida Sans"/>
              <a:cs typeface="Lucida Sans"/>
              <a:sym typeface="Lucida Sans"/>
            </a:endParaRPr>
          </a:p>
        </p:txBody>
      </p:sp>
      <p:sp>
        <p:nvSpPr>
          <p:cNvPr id="192" name="Google Shape;192;p3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93" name="Google Shape;193;p30"/>
          <p:cNvPicPr preferRelativeResize="0"/>
          <p:nvPr/>
        </p:nvPicPr>
        <p:blipFill>
          <a:blip r:embed="rId3">
            <a:alphaModFix/>
          </a:blip>
          <a:stretch>
            <a:fillRect/>
          </a:stretch>
        </p:blipFill>
        <p:spPr>
          <a:xfrm>
            <a:off x="4957625" y="876794"/>
            <a:ext cx="3937290" cy="35401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Tile Map</a:t>
            </a:r>
            <a:endParaRPr sz="3600"/>
          </a:p>
        </p:txBody>
      </p:sp>
      <p:sp>
        <p:nvSpPr>
          <p:cNvPr id="199" name="Google Shape;199;p31"/>
          <p:cNvSpPr txBox="1"/>
          <p:nvPr/>
        </p:nvSpPr>
        <p:spPr>
          <a:xfrm>
            <a:off x="410225" y="1171825"/>
            <a:ext cx="5032200" cy="36114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If you are using a custom tileset, it may have gaps in between the tiles. You can add this using the </a:t>
            </a:r>
            <a:r>
              <a:rPr b="1" lang="en" sz="1800">
                <a:solidFill>
                  <a:srgbClr val="FFFFFF"/>
                </a:solidFill>
                <a:latin typeface="Lucida Sans"/>
                <a:ea typeface="Lucida Sans"/>
                <a:cs typeface="Lucida Sans"/>
                <a:sym typeface="Lucida Sans"/>
              </a:rPr>
              <a:t>Separation </a:t>
            </a:r>
            <a:r>
              <a:rPr lang="en" sz="1800">
                <a:solidFill>
                  <a:srgbClr val="FFFFFF"/>
                </a:solidFill>
                <a:latin typeface="Lucida Sans"/>
                <a:ea typeface="Lucida Sans"/>
                <a:cs typeface="Lucida Sans"/>
                <a:sym typeface="Lucida Sans"/>
              </a:rPr>
              <a:t>and </a:t>
            </a:r>
            <a:r>
              <a:rPr b="1" lang="en" sz="1800">
                <a:solidFill>
                  <a:srgbClr val="FFFFFF"/>
                </a:solidFill>
                <a:latin typeface="Lucida Sans"/>
                <a:ea typeface="Lucida Sans"/>
                <a:cs typeface="Lucida Sans"/>
                <a:sym typeface="Lucida Sans"/>
              </a:rPr>
              <a:t>Margins </a:t>
            </a:r>
            <a:r>
              <a:rPr lang="en" sz="1800">
                <a:solidFill>
                  <a:srgbClr val="FFFFFF"/>
                </a:solidFill>
                <a:latin typeface="Lucida Sans"/>
                <a:ea typeface="Lucida Sans"/>
                <a:cs typeface="Lucida Sans"/>
                <a:sym typeface="Lucida Sans"/>
              </a:rPr>
              <a:t>options.</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Now, if you want to use this tile set across multiple tile maps, in other scenes for example, then you can save it to your File System. Just click on the down arrow next to the </a:t>
            </a:r>
            <a:r>
              <a:rPr b="1" lang="en" sz="1800">
                <a:solidFill>
                  <a:srgbClr val="FFFFFF"/>
                </a:solidFill>
                <a:latin typeface="Lucida Sans"/>
                <a:ea typeface="Lucida Sans"/>
                <a:cs typeface="Lucida Sans"/>
                <a:sym typeface="Lucida Sans"/>
              </a:rPr>
              <a:t>Tile Set</a:t>
            </a:r>
            <a:r>
              <a:rPr lang="en" sz="1800">
                <a:solidFill>
                  <a:srgbClr val="FFFFFF"/>
                </a:solidFill>
                <a:latin typeface="Lucida Sans"/>
                <a:ea typeface="Lucida Sans"/>
                <a:cs typeface="Lucida Sans"/>
                <a:sym typeface="Lucida Sans"/>
              </a:rPr>
              <a:t> and select </a:t>
            </a:r>
            <a:r>
              <a:rPr b="1" lang="en" sz="1800">
                <a:solidFill>
                  <a:srgbClr val="FFFFFF"/>
                </a:solidFill>
                <a:latin typeface="Lucida Sans"/>
                <a:ea typeface="Lucida Sans"/>
                <a:cs typeface="Lucida Sans"/>
                <a:sym typeface="Lucida Sans"/>
              </a:rPr>
              <a:t>Save</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This will then create a new resource in your File System which you can drag and drop into a new tile map.</a:t>
            </a:r>
            <a:endParaRPr sz="1800">
              <a:solidFill>
                <a:srgbClr val="FFFFFF"/>
              </a:solidFill>
              <a:latin typeface="Lucida Sans"/>
              <a:ea typeface="Lucida Sans"/>
              <a:cs typeface="Lucida Sans"/>
              <a:sym typeface="Lucida Sans"/>
            </a:endParaRPr>
          </a:p>
        </p:txBody>
      </p:sp>
      <p:sp>
        <p:nvSpPr>
          <p:cNvPr id="200" name="Google Shape;200;p3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01" name="Google Shape;201;p31"/>
          <p:cNvPicPr preferRelativeResize="0"/>
          <p:nvPr/>
        </p:nvPicPr>
        <p:blipFill>
          <a:blip r:embed="rId3">
            <a:alphaModFix/>
          </a:blip>
          <a:stretch>
            <a:fillRect/>
          </a:stretch>
        </p:blipFill>
        <p:spPr>
          <a:xfrm>
            <a:off x="5594825" y="876794"/>
            <a:ext cx="3057525" cy="3505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Painting the Level</a:t>
            </a:r>
            <a:endParaRPr sz="3600"/>
          </a:p>
        </p:txBody>
      </p:sp>
      <p:sp>
        <p:nvSpPr>
          <p:cNvPr id="207" name="Google Shape;207;p32"/>
          <p:cNvSpPr txBox="1"/>
          <p:nvPr/>
        </p:nvSpPr>
        <p:spPr>
          <a:xfrm>
            <a:off x="410225" y="1171825"/>
            <a:ext cx="8398200" cy="19491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Now that the tile map is set up, we can begin painting the level. To do this, open the </a:t>
            </a:r>
            <a:r>
              <a:rPr b="1" lang="en" sz="1800">
                <a:solidFill>
                  <a:srgbClr val="FFFFFF"/>
                </a:solidFill>
                <a:latin typeface="Lucida Sans"/>
                <a:ea typeface="Lucida Sans"/>
                <a:cs typeface="Lucida Sans"/>
                <a:sym typeface="Lucida Sans"/>
              </a:rPr>
              <a:t>tile map</a:t>
            </a:r>
            <a:r>
              <a:rPr lang="en" sz="1800">
                <a:solidFill>
                  <a:srgbClr val="FFFFFF"/>
                </a:solidFill>
                <a:latin typeface="Lucida Sans"/>
                <a:ea typeface="Lucida Sans"/>
                <a:cs typeface="Lucida Sans"/>
                <a:sym typeface="Lucida Sans"/>
              </a:rPr>
              <a:t> window.</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Then chose the </a:t>
            </a:r>
            <a:r>
              <a:rPr b="1" lang="en" sz="1800">
                <a:solidFill>
                  <a:srgbClr val="FFFFFF"/>
                </a:solidFill>
                <a:latin typeface="Lucida Sans"/>
                <a:ea typeface="Lucida Sans"/>
                <a:cs typeface="Lucida Sans"/>
                <a:sym typeface="Lucida Sans"/>
              </a:rPr>
              <a:t>Select </a:t>
            </a:r>
            <a:r>
              <a:rPr lang="en" sz="1800">
                <a:solidFill>
                  <a:srgbClr val="FFFFFF"/>
                </a:solidFill>
                <a:latin typeface="Lucida Sans"/>
                <a:ea typeface="Lucida Sans"/>
                <a:cs typeface="Lucida Sans"/>
                <a:sym typeface="Lucida Sans"/>
              </a:rPr>
              <a:t>tool in the editor (or use the shortcut </a:t>
            </a:r>
            <a:r>
              <a:rPr b="1" lang="en" sz="1800">
                <a:solidFill>
                  <a:srgbClr val="FFFFFF"/>
                </a:solidFill>
                <a:latin typeface="Lucida Sans"/>
                <a:ea typeface="Lucida Sans"/>
                <a:cs typeface="Lucida Sans"/>
                <a:sym typeface="Lucida Sans"/>
              </a:rPr>
              <a:t>Q</a:t>
            </a:r>
            <a:r>
              <a:rPr lang="en" sz="1800">
                <a:solidFill>
                  <a:srgbClr val="FFFFFF"/>
                </a:solidFill>
                <a:latin typeface="Lucida Sans"/>
                <a:ea typeface="Lucida Sans"/>
                <a:cs typeface="Lucida Sans"/>
                <a:sym typeface="Lucida Sans"/>
              </a:rPr>
              <a:t>),</a:t>
            </a:r>
            <a:r>
              <a:rPr lang="en" sz="1800">
                <a:solidFill>
                  <a:srgbClr val="FFFFFF"/>
                </a:solidFill>
                <a:latin typeface="Lucida Sans"/>
                <a:ea typeface="Lucida Sans"/>
                <a:cs typeface="Lucida Sans"/>
                <a:sym typeface="Lucida Sans"/>
              </a:rPr>
              <a:t> as this is the tool needed to draw our tiles on the </a:t>
            </a:r>
            <a:r>
              <a:rPr b="1" lang="en" sz="1800">
                <a:solidFill>
                  <a:srgbClr val="FFFFFF"/>
                </a:solidFill>
                <a:latin typeface="Lucida Sans"/>
                <a:ea typeface="Lucida Sans"/>
                <a:cs typeface="Lucida Sans"/>
                <a:sym typeface="Lucida Sans"/>
              </a:rPr>
              <a:t>Tilemap </a:t>
            </a:r>
            <a:r>
              <a:rPr lang="en" sz="1800">
                <a:solidFill>
                  <a:srgbClr val="FFFFFF"/>
                </a:solidFill>
                <a:latin typeface="Lucida Sans"/>
                <a:ea typeface="Lucida Sans"/>
                <a:cs typeface="Lucida Sans"/>
                <a:sym typeface="Lucida Sans"/>
              </a:rPr>
              <a:t>node.</a:t>
            </a:r>
            <a:endParaRPr sz="1800">
              <a:solidFill>
                <a:srgbClr val="FFFFFF"/>
              </a:solidFill>
              <a:latin typeface="Lucida Sans"/>
              <a:ea typeface="Lucida Sans"/>
              <a:cs typeface="Lucida Sans"/>
              <a:sym typeface="Lucida Sans"/>
            </a:endParaRPr>
          </a:p>
        </p:txBody>
      </p:sp>
      <p:sp>
        <p:nvSpPr>
          <p:cNvPr id="208" name="Google Shape;208;p3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09" name="Google Shape;209;p32"/>
          <p:cNvPicPr preferRelativeResize="0"/>
          <p:nvPr/>
        </p:nvPicPr>
        <p:blipFill>
          <a:blip r:embed="rId3">
            <a:alphaModFix/>
          </a:blip>
          <a:stretch>
            <a:fillRect/>
          </a:stretch>
        </p:blipFill>
        <p:spPr>
          <a:xfrm>
            <a:off x="2057400" y="1822525"/>
            <a:ext cx="5029200" cy="647700"/>
          </a:xfrm>
          <a:prstGeom prst="rect">
            <a:avLst/>
          </a:prstGeom>
          <a:noFill/>
          <a:ln>
            <a:noFill/>
          </a:ln>
        </p:spPr>
      </p:pic>
      <p:pic>
        <p:nvPicPr>
          <p:cNvPr id="210" name="Google Shape;210;p32"/>
          <p:cNvPicPr preferRelativeResize="0"/>
          <p:nvPr/>
        </p:nvPicPr>
        <p:blipFill>
          <a:blip r:embed="rId4">
            <a:alphaModFix/>
          </a:blip>
          <a:stretch>
            <a:fillRect/>
          </a:stretch>
        </p:blipFill>
        <p:spPr>
          <a:xfrm>
            <a:off x="2014963" y="3355000"/>
            <a:ext cx="5111324" cy="1717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Painting the Level</a:t>
            </a:r>
            <a:endParaRPr sz="3600"/>
          </a:p>
        </p:txBody>
      </p:sp>
      <p:sp>
        <p:nvSpPr>
          <p:cNvPr id="216" name="Google Shape;216;p33"/>
          <p:cNvSpPr txBox="1"/>
          <p:nvPr/>
        </p:nvSpPr>
        <p:spPr>
          <a:xfrm>
            <a:off x="410225" y="1171825"/>
            <a:ext cx="81702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Now if you Left-Click on the grid in the editor you can place tiles, or Right-Click to remove tiles. You can then select the tile you want to draw with from the Tiles panel and use them to construct the level.</a:t>
            </a:r>
            <a:endParaRPr sz="1800">
              <a:solidFill>
                <a:srgbClr val="FFFFFF"/>
              </a:solidFill>
              <a:latin typeface="Lucida Sans"/>
              <a:ea typeface="Lucida Sans"/>
              <a:cs typeface="Lucida Sans"/>
              <a:sym typeface="Lucida Sans"/>
            </a:endParaRPr>
          </a:p>
        </p:txBody>
      </p:sp>
      <p:sp>
        <p:nvSpPr>
          <p:cNvPr id="217" name="Google Shape;217;p3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18" name="Google Shape;218;p33"/>
          <p:cNvPicPr preferRelativeResize="0"/>
          <p:nvPr/>
        </p:nvPicPr>
        <p:blipFill>
          <a:blip r:embed="rId3">
            <a:alphaModFix/>
          </a:blip>
          <a:stretch>
            <a:fillRect/>
          </a:stretch>
        </p:blipFill>
        <p:spPr>
          <a:xfrm>
            <a:off x="1799700" y="2246800"/>
            <a:ext cx="5541846" cy="2825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7594700" y="4679425"/>
            <a:ext cx="1462800" cy="4641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76" name="Google Shape;76;p16"/>
          <p:cNvSpPr txBox="1"/>
          <p:nvPr>
            <p:ph type="ctrTitle"/>
          </p:nvPr>
        </p:nvSpPr>
        <p:spPr>
          <a:xfrm>
            <a:off x="429875" y="160694"/>
            <a:ext cx="8281500" cy="917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5900"/>
              <a:t>Learning Objectives</a:t>
            </a:r>
            <a:endParaRPr sz="5900"/>
          </a:p>
        </p:txBody>
      </p:sp>
      <p:sp>
        <p:nvSpPr>
          <p:cNvPr id="77" name="Google Shape;77;p16"/>
          <p:cNvSpPr txBox="1"/>
          <p:nvPr/>
        </p:nvSpPr>
        <p:spPr>
          <a:xfrm>
            <a:off x="431250" y="1440175"/>
            <a:ext cx="8281500" cy="12411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be able to set up a project for a platform game.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be able to create a tile map for their game.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be able to add sprites to their game.</a:t>
            </a:r>
            <a:endParaRPr sz="1600">
              <a:solidFill>
                <a:srgbClr val="FFFFFF"/>
              </a:solidFill>
              <a:latin typeface="Lucida Sans"/>
              <a:ea typeface="Lucida Sans"/>
              <a:cs typeface="Lucida Sans"/>
              <a:sym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Project Setup</a:t>
            </a:r>
            <a:endParaRPr sz="3600"/>
          </a:p>
        </p:txBody>
      </p:sp>
      <p:sp>
        <p:nvSpPr>
          <p:cNvPr id="83" name="Google Shape;83;p17"/>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Creating a 2D game with Godot is a great way to get started with game development. In this lesson, we will go through the steps of setting up a project and adding sprites to it.</a:t>
            </a:r>
            <a:endParaRPr sz="1800">
              <a:solidFill>
                <a:srgbClr val="FFFFFF"/>
              </a:solidFill>
              <a:latin typeface="Lucida Sans"/>
              <a:ea typeface="Lucida Sans"/>
              <a:cs typeface="Lucida Sans"/>
              <a:sym typeface="Lucida Sans"/>
            </a:endParaRPr>
          </a:p>
        </p:txBody>
      </p:sp>
      <p:sp>
        <p:nvSpPr>
          <p:cNvPr id="84" name="Google Shape;84;p1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Opening the Project Manager</a:t>
            </a:r>
            <a:endParaRPr sz="3600"/>
          </a:p>
        </p:txBody>
      </p:sp>
      <p:sp>
        <p:nvSpPr>
          <p:cNvPr id="90" name="Google Shape;90;p18"/>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 first step is to open up the Godot project manager by running the .exe, we can then create a </a:t>
            </a:r>
            <a:r>
              <a:rPr b="1" lang="en" sz="1800">
                <a:solidFill>
                  <a:srgbClr val="FFFFFF"/>
                </a:solidFill>
                <a:latin typeface="Lucida Sans"/>
                <a:ea typeface="Lucida Sans"/>
                <a:cs typeface="Lucida Sans"/>
                <a:sym typeface="Lucida Sans"/>
              </a:rPr>
              <a:t>New Project</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p:txBody>
      </p:sp>
      <p:sp>
        <p:nvSpPr>
          <p:cNvPr id="91" name="Google Shape;91;p1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92" name="Google Shape;92;p18"/>
          <p:cNvPicPr preferRelativeResize="0"/>
          <p:nvPr/>
        </p:nvPicPr>
        <p:blipFill>
          <a:blip r:embed="rId3">
            <a:alphaModFix/>
          </a:blip>
          <a:stretch>
            <a:fillRect/>
          </a:stretch>
        </p:blipFill>
        <p:spPr>
          <a:xfrm>
            <a:off x="3395663" y="1911524"/>
            <a:ext cx="2352675" cy="2352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Opening the Project Manager</a:t>
            </a:r>
            <a:endParaRPr sz="3600"/>
          </a:p>
        </p:txBody>
      </p:sp>
      <p:sp>
        <p:nvSpPr>
          <p:cNvPr id="98" name="Google Shape;98;p19"/>
          <p:cNvSpPr txBox="1"/>
          <p:nvPr/>
        </p:nvSpPr>
        <p:spPr>
          <a:xfrm>
            <a:off x="410225" y="1171824"/>
            <a:ext cx="8320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can then fill out the </a:t>
            </a:r>
            <a:r>
              <a:rPr b="1" lang="en" sz="1800">
                <a:solidFill>
                  <a:srgbClr val="FFFFFF"/>
                </a:solidFill>
                <a:latin typeface="Lucida Sans"/>
                <a:ea typeface="Lucida Sans"/>
                <a:cs typeface="Lucida Sans"/>
                <a:sym typeface="Lucida Sans"/>
              </a:rPr>
              <a:t>Project Name</a:t>
            </a:r>
            <a:r>
              <a:rPr lang="en" sz="1800">
                <a:solidFill>
                  <a:srgbClr val="FFFFFF"/>
                </a:solidFill>
                <a:latin typeface="Lucida Sans"/>
                <a:ea typeface="Lucida Sans"/>
                <a:cs typeface="Lucida Sans"/>
                <a:sym typeface="Lucida Sans"/>
              </a:rPr>
              <a:t> section, we will be calling our project </a:t>
            </a:r>
            <a:r>
              <a:rPr b="1" lang="en" sz="1800">
                <a:solidFill>
                  <a:srgbClr val="FFFFFF"/>
                </a:solidFill>
                <a:latin typeface="Lucida Sans"/>
                <a:ea typeface="Lucida Sans"/>
                <a:cs typeface="Lucida Sans"/>
                <a:sym typeface="Lucida Sans"/>
              </a:rPr>
              <a:t>Platformer2DProject</a:t>
            </a:r>
            <a:r>
              <a:rPr lang="en" sz="1800">
                <a:solidFill>
                  <a:srgbClr val="FFFFFF"/>
                </a:solidFill>
                <a:latin typeface="Lucida Sans"/>
                <a:ea typeface="Lucida Sans"/>
                <a:cs typeface="Lucida Sans"/>
                <a:sym typeface="Lucida Sans"/>
              </a:rPr>
              <a:t>. Then, you can choose a Project Path to where you want to store the Godot project files. This needs to be an empty folder.</a:t>
            </a:r>
            <a:endParaRPr sz="1800">
              <a:solidFill>
                <a:srgbClr val="FFFFFF"/>
              </a:solidFill>
              <a:latin typeface="Lucida Sans"/>
              <a:ea typeface="Lucida Sans"/>
              <a:cs typeface="Lucida Sans"/>
              <a:sym typeface="Lucida Sans"/>
            </a:endParaRPr>
          </a:p>
        </p:txBody>
      </p:sp>
      <p:sp>
        <p:nvSpPr>
          <p:cNvPr id="99" name="Google Shape;99;p1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00" name="Google Shape;100;p19"/>
          <p:cNvPicPr preferRelativeResize="0"/>
          <p:nvPr/>
        </p:nvPicPr>
        <p:blipFill>
          <a:blip r:embed="rId3">
            <a:alphaModFix/>
          </a:blip>
          <a:stretch>
            <a:fillRect/>
          </a:stretch>
        </p:blipFill>
        <p:spPr>
          <a:xfrm>
            <a:off x="2813675" y="2355499"/>
            <a:ext cx="3513888" cy="25490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Root Node</a:t>
            </a:r>
            <a:endParaRPr sz="3600"/>
          </a:p>
        </p:txBody>
      </p:sp>
      <p:sp>
        <p:nvSpPr>
          <p:cNvPr id="106" name="Google Shape;106;p20"/>
          <p:cNvSpPr txBox="1"/>
          <p:nvPr/>
        </p:nvSpPr>
        <p:spPr>
          <a:xfrm>
            <a:off x="410225" y="1171824"/>
            <a:ext cx="83208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As we will be creating a 2D game, we first need to swap to the 2D view on the top row.</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then need a root node for our scene, to do this we will select the 2D Scene option in the Scene tab.</a:t>
            </a:r>
            <a:endParaRPr sz="1800">
              <a:solidFill>
                <a:srgbClr val="FFFFFF"/>
              </a:solidFill>
              <a:latin typeface="Lucida Sans"/>
              <a:ea typeface="Lucida Sans"/>
              <a:cs typeface="Lucida Sans"/>
              <a:sym typeface="Lucida Sans"/>
            </a:endParaRPr>
          </a:p>
        </p:txBody>
      </p:sp>
      <p:sp>
        <p:nvSpPr>
          <p:cNvPr id="107" name="Google Shape;107;p2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08" name="Google Shape;108;p20"/>
          <p:cNvPicPr preferRelativeResize="0"/>
          <p:nvPr/>
        </p:nvPicPr>
        <p:blipFill>
          <a:blip r:embed="rId3">
            <a:alphaModFix/>
          </a:blip>
          <a:stretch>
            <a:fillRect/>
          </a:stretch>
        </p:blipFill>
        <p:spPr>
          <a:xfrm>
            <a:off x="3531525" y="2632699"/>
            <a:ext cx="2078208" cy="2271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Root Node</a:t>
            </a:r>
            <a:endParaRPr sz="3600"/>
          </a:p>
        </p:txBody>
      </p:sp>
      <p:sp>
        <p:nvSpPr>
          <p:cNvPr id="114" name="Google Shape;114;p21"/>
          <p:cNvSpPr txBox="1"/>
          <p:nvPr/>
        </p:nvSpPr>
        <p:spPr>
          <a:xfrm>
            <a:off x="410225" y="1171825"/>
            <a:ext cx="4418700" cy="30573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can then rename this to Main so that it is easily identifiable as our scene’s root node.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will then open the Scene menu from the top row and choose Save Scene As…</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will then save it as Level1.tscn or a similar name and press the Save button.</a:t>
            </a:r>
            <a:endParaRPr sz="1800">
              <a:solidFill>
                <a:srgbClr val="FFFFFF"/>
              </a:solidFill>
              <a:latin typeface="Lucida Sans"/>
              <a:ea typeface="Lucida Sans"/>
              <a:cs typeface="Lucida Sans"/>
              <a:sym typeface="Lucida Sans"/>
            </a:endParaRPr>
          </a:p>
        </p:txBody>
      </p:sp>
      <p:sp>
        <p:nvSpPr>
          <p:cNvPr id="115" name="Google Shape;115;p2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16" name="Google Shape;116;p21"/>
          <p:cNvPicPr preferRelativeResize="0"/>
          <p:nvPr/>
        </p:nvPicPr>
        <p:blipFill>
          <a:blip r:embed="rId3">
            <a:alphaModFix/>
          </a:blip>
          <a:stretch>
            <a:fillRect/>
          </a:stretch>
        </p:blipFill>
        <p:spPr>
          <a:xfrm>
            <a:off x="4998625" y="792374"/>
            <a:ext cx="2590800" cy="2152650"/>
          </a:xfrm>
          <a:prstGeom prst="rect">
            <a:avLst/>
          </a:prstGeom>
          <a:noFill/>
          <a:ln>
            <a:noFill/>
          </a:ln>
        </p:spPr>
      </p:pic>
      <p:pic>
        <p:nvPicPr>
          <p:cNvPr id="117" name="Google Shape;117;p21"/>
          <p:cNvPicPr preferRelativeResize="0"/>
          <p:nvPr/>
        </p:nvPicPr>
        <p:blipFill>
          <a:blip r:embed="rId4">
            <a:alphaModFix/>
          </a:blip>
          <a:stretch>
            <a:fillRect/>
          </a:stretch>
        </p:blipFill>
        <p:spPr>
          <a:xfrm>
            <a:off x="6209013" y="2639324"/>
            <a:ext cx="2502356" cy="2271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Adding Sprites</a:t>
            </a:r>
            <a:endParaRPr sz="3600"/>
          </a:p>
        </p:txBody>
      </p:sp>
      <p:sp>
        <p:nvSpPr>
          <p:cNvPr id="123" name="Google Shape;123;p22"/>
          <p:cNvSpPr txBox="1"/>
          <p:nvPr/>
        </p:nvSpPr>
        <p:spPr>
          <a:xfrm>
            <a:off x="410225" y="1171825"/>
            <a:ext cx="81702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 next step is to add sprites to your project. You can use your own 2D sprites, or you can download the sprites included in the course files. If you choose to use our provided sprites, </a:t>
            </a:r>
            <a:r>
              <a:rPr b="1" lang="en" sz="1800">
                <a:solidFill>
                  <a:srgbClr val="FFFFFF"/>
                </a:solidFill>
                <a:latin typeface="Lucida Sans"/>
                <a:ea typeface="Lucida Sans"/>
                <a:cs typeface="Lucida Sans"/>
                <a:sym typeface="Lucida Sans"/>
              </a:rPr>
              <a:t>extract </a:t>
            </a:r>
            <a:r>
              <a:rPr lang="en" sz="1800">
                <a:solidFill>
                  <a:srgbClr val="FFFFFF"/>
                </a:solidFill>
                <a:latin typeface="Lucida Sans"/>
                <a:ea typeface="Lucida Sans"/>
                <a:cs typeface="Lucida Sans"/>
                <a:sym typeface="Lucida Sans"/>
              </a:rPr>
              <a:t>the contents of the zip file. With the new folder open, drag-and-drop the </a:t>
            </a:r>
            <a:r>
              <a:rPr b="1" lang="en" sz="1800">
                <a:solidFill>
                  <a:srgbClr val="FFFFFF"/>
                </a:solidFill>
                <a:latin typeface="Lucida Sans"/>
                <a:ea typeface="Lucida Sans"/>
                <a:cs typeface="Lucida Sans"/>
                <a:sym typeface="Lucida Sans"/>
              </a:rPr>
              <a:t>Sprites </a:t>
            </a:r>
            <a:r>
              <a:rPr lang="en" sz="1800">
                <a:solidFill>
                  <a:srgbClr val="FFFFFF"/>
                </a:solidFill>
                <a:latin typeface="Lucida Sans"/>
                <a:ea typeface="Lucida Sans"/>
                <a:cs typeface="Lucida Sans"/>
                <a:sym typeface="Lucida Sans"/>
              </a:rPr>
              <a:t>folder into the Godot Editor’s FileSystem tab.</a:t>
            </a:r>
            <a:endParaRPr sz="1800">
              <a:solidFill>
                <a:srgbClr val="FFFFFF"/>
              </a:solidFill>
              <a:latin typeface="Lucida Sans"/>
              <a:ea typeface="Lucida Sans"/>
              <a:cs typeface="Lucida Sans"/>
              <a:sym typeface="Lucida Sans"/>
            </a:endParaRPr>
          </a:p>
        </p:txBody>
      </p:sp>
      <p:sp>
        <p:nvSpPr>
          <p:cNvPr id="124" name="Google Shape;124;p2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25" name="Google Shape;125;p22"/>
          <p:cNvPicPr preferRelativeResize="0"/>
          <p:nvPr/>
        </p:nvPicPr>
        <p:blipFill>
          <a:blip r:embed="rId3">
            <a:alphaModFix/>
          </a:blip>
          <a:stretch>
            <a:fillRect/>
          </a:stretch>
        </p:blipFill>
        <p:spPr>
          <a:xfrm>
            <a:off x="5522500" y="2805725"/>
            <a:ext cx="2066925" cy="1238250"/>
          </a:xfrm>
          <a:prstGeom prst="rect">
            <a:avLst/>
          </a:prstGeom>
          <a:noFill/>
          <a:ln>
            <a:noFill/>
          </a:ln>
        </p:spPr>
      </p:pic>
      <p:pic>
        <p:nvPicPr>
          <p:cNvPr id="126" name="Google Shape;126;p22"/>
          <p:cNvPicPr preferRelativeResize="0"/>
          <p:nvPr/>
        </p:nvPicPr>
        <p:blipFill>
          <a:blip r:embed="rId4">
            <a:alphaModFix/>
          </a:blip>
          <a:stretch>
            <a:fillRect/>
          </a:stretch>
        </p:blipFill>
        <p:spPr>
          <a:xfrm>
            <a:off x="1410750" y="2687775"/>
            <a:ext cx="2504649" cy="2271875"/>
          </a:xfrm>
          <a:prstGeom prst="rect">
            <a:avLst/>
          </a:prstGeom>
          <a:noFill/>
          <a:ln>
            <a:noFill/>
          </a:ln>
        </p:spPr>
      </p:pic>
      <p:sp>
        <p:nvSpPr>
          <p:cNvPr id="127" name="Google Shape;127;p22"/>
          <p:cNvSpPr/>
          <p:nvPr/>
        </p:nvSpPr>
        <p:spPr>
          <a:xfrm>
            <a:off x="4011100" y="3452600"/>
            <a:ext cx="1415700" cy="440400"/>
          </a:xfrm>
          <a:prstGeom prst="lef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Adding Sprites</a:t>
            </a:r>
            <a:endParaRPr sz="3600"/>
          </a:p>
        </p:txBody>
      </p:sp>
      <p:sp>
        <p:nvSpPr>
          <p:cNvPr id="133" name="Google Shape;133;p23"/>
          <p:cNvSpPr txBox="1"/>
          <p:nvPr/>
        </p:nvSpPr>
        <p:spPr>
          <a:xfrm>
            <a:off x="410225" y="1171825"/>
            <a:ext cx="81702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As we are using pixel art sprites the default import settings make them appear blurry, you can fix this by going to </a:t>
            </a:r>
            <a:r>
              <a:rPr b="1" lang="en" sz="1800">
                <a:solidFill>
                  <a:srgbClr val="FFFFFF"/>
                </a:solidFill>
                <a:latin typeface="Lucida Sans"/>
                <a:ea typeface="Lucida Sans"/>
                <a:cs typeface="Lucida Sans"/>
                <a:sym typeface="Lucida Sans"/>
              </a:rPr>
              <a:t>Project </a:t>
            </a:r>
            <a:r>
              <a:rPr lang="en" sz="1800">
                <a:solidFill>
                  <a:srgbClr val="FFFFFF"/>
                </a:solidFill>
                <a:latin typeface="Lucida Sans"/>
                <a:ea typeface="Lucida Sans"/>
                <a:cs typeface="Lucida Sans"/>
                <a:sym typeface="Lucida Sans"/>
              </a:rPr>
              <a:t>and selecting </a:t>
            </a:r>
            <a:r>
              <a:rPr b="1" lang="en" sz="1800">
                <a:solidFill>
                  <a:srgbClr val="FFFFFF"/>
                </a:solidFill>
                <a:latin typeface="Lucida Sans"/>
                <a:ea typeface="Lucida Sans"/>
                <a:cs typeface="Lucida Sans"/>
                <a:sym typeface="Lucida Sans"/>
              </a:rPr>
              <a:t>Project Settings</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p:txBody>
      </p:sp>
      <p:sp>
        <p:nvSpPr>
          <p:cNvPr id="134" name="Google Shape;134;p2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35" name="Google Shape;135;p23"/>
          <p:cNvPicPr preferRelativeResize="0"/>
          <p:nvPr/>
        </p:nvPicPr>
        <p:blipFill>
          <a:blip r:embed="rId3">
            <a:alphaModFix/>
          </a:blip>
          <a:stretch>
            <a:fillRect/>
          </a:stretch>
        </p:blipFill>
        <p:spPr>
          <a:xfrm>
            <a:off x="522025" y="2346000"/>
            <a:ext cx="3800475" cy="1866900"/>
          </a:xfrm>
          <a:prstGeom prst="rect">
            <a:avLst/>
          </a:prstGeom>
          <a:noFill/>
          <a:ln>
            <a:noFill/>
          </a:ln>
        </p:spPr>
      </p:pic>
      <p:pic>
        <p:nvPicPr>
          <p:cNvPr id="136" name="Google Shape;136;p23"/>
          <p:cNvPicPr preferRelativeResize="0"/>
          <p:nvPr/>
        </p:nvPicPr>
        <p:blipFill>
          <a:blip r:embed="rId4">
            <a:alphaModFix/>
          </a:blip>
          <a:stretch>
            <a:fillRect/>
          </a:stretch>
        </p:blipFill>
        <p:spPr>
          <a:xfrm>
            <a:off x="4899600" y="1968500"/>
            <a:ext cx="3331743" cy="27378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