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rial Blac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Black-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e73cca2b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ee73cca2be_0_6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e73cca2b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ee73cca2be_0_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e73cca2b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ee73cca2be_0_8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e73cca2b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ee73cca2be_0_8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e73cca2b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gave the script a value of 100.0 which means our character will move at 100 pixels per second.</a:t>
            </a:r>
            <a:endParaRPr/>
          </a:p>
        </p:txBody>
      </p:sp>
      <p:sp>
        <p:nvSpPr>
          <p:cNvPr id="169" name="Google Shape;169;g1ee73cca2be_0_9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e73cca2b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value will be the upwards velocity we add when the user presses the jump button.</a:t>
            </a:r>
            <a:endParaRPr/>
          </a:p>
        </p:txBody>
      </p:sp>
      <p:sp>
        <p:nvSpPr>
          <p:cNvPr id="177" name="Google Shape;177;g1ee73cca2be_0_10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e73cca2b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value will be the downward force we use as our gravity, to combat the jump_force value.</a:t>
            </a:r>
            <a:endParaRPr/>
          </a:p>
        </p:txBody>
      </p:sp>
      <p:sp>
        <p:nvSpPr>
          <p:cNvPr id="185" name="Google Shape;185;g1ee73cca2be_0_11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e73cca2b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ee73cca2be_0_12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e73cca2b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Multiplying by the delta value above will convert a per-frame action, into a per-section action.</a:t>
            </a:r>
            <a:endParaRPr/>
          </a:p>
        </p:txBody>
      </p:sp>
      <p:sp>
        <p:nvSpPr>
          <p:cNvPr id="201" name="Google Shape;201;g1ee73cca2be_0_13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e73cca2b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ee73cca2be_0_14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e73cca2b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ee73cca2be_0_15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ee73cca2b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ee73cca2be_0_16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e73cca2b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ee73cca2be_0_17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e73cca2b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ee73cca2be_0_18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e73cca2b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ee73cca2be_0_19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e73cca2b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ee73cca2be_0_20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e73cca2b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ee73cca2be_0_21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ee73cca2b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1ee73cca2be_0_22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e73cca2b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ee73cca2be_0_23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e73cca2b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ee73cca2be_0_23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07a5158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07a5158fa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ee73cca2b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ee73cca2be_0_24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e73cca2b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1ee73cca2be_0_25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e73cca2b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ee73cca2be_0_2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e73cca2b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1ee73cca2be_0_27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ee73cca2b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1ee73cca2be_0_29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e73cca2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ee73cca2be_0_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e73cca2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need to make this sprite a child of the Player node (by dragging and dropping the node on top of Player in the Scene view) and rename it to Sprite.</a:t>
            </a:r>
            <a:endParaRPr/>
          </a:p>
        </p:txBody>
      </p:sp>
      <p:sp>
        <p:nvSpPr>
          <p:cNvPr id="95" name="Google Shape;95;g1ee73cca2be_0_1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e73cca2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need to make this sprite a child of the Player node (by dragging and dropping the node on top of Player in the Scene view) and rename it to Sprite.</a:t>
            </a:r>
            <a:endParaRPr/>
          </a:p>
        </p:txBody>
      </p:sp>
      <p:sp>
        <p:nvSpPr>
          <p:cNvPr id="104" name="Google Shape;104;g1ee73cca2be_0_2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e73cca2b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ee73cca2be_0_3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e73cca2b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ee73cca2be_0_4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e73cca2b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ee73cca2be_0_5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7485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4800"/>
              <a:t>Basic Movement</a:t>
            </a:r>
            <a:endParaRPr sz="48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Node</a:t>
            </a:r>
            <a:endParaRPr sz="3600"/>
          </a:p>
        </p:txBody>
      </p:sp>
      <p:sp>
        <p:nvSpPr>
          <p:cNvPr id="140" name="Google Shape;140;p24"/>
          <p:cNvSpPr txBox="1"/>
          <p:nvPr/>
        </p:nvSpPr>
        <p:spPr>
          <a:xfrm>
            <a:off x="410225" y="1171825"/>
            <a:ext cx="83010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use the orange circles on the new blue capsule in the scene view, to scale the capsule to the size of the Sprite.</a:t>
            </a:r>
            <a:endParaRPr sz="1800">
              <a:solidFill>
                <a:srgbClr val="FFFFFF"/>
              </a:solidFill>
              <a:latin typeface="Lucida Sans"/>
              <a:ea typeface="Lucida Sans"/>
              <a:cs typeface="Lucida Sans"/>
              <a:sym typeface="Lucida Sans"/>
            </a:endParaRPr>
          </a:p>
        </p:txBody>
      </p:sp>
      <p:sp>
        <p:nvSpPr>
          <p:cNvPr id="141" name="Google Shape;141;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42" name="Google Shape;142;p24"/>
          <p:cNvPicPr preferRelativeResize="0"/>
          <p:nvPr/>
        </p:nvPicPr>
        <p:blipFill>
          <a:blip r:embed="rId3">
            <a:alphaModFix/>
          </a:blip>
          <a:stretch>
            <a:fillRect/>
          </a:stretch>
        </p:blipFill>
        <p:spPr>
          <a:xfrm>
            <a:off x="3281363" y="2182950"/>
            <a:ext cx="2581275" cy="247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Setting up our first script</a:t>
            </a:r>
            <a:endParaRPr sz="3600"/>
          </a:p>
        </p:txBody>
      </p:sp>
      <p:sp>
        <p:nvSpPr>
          <p:cNvPr id="148" name="Google Shape;148;p25"/>
          <p:cNvSpPr txBox="1"/>
          <p:nvPr/>
        </p:nvSpPr>
        <p:spPr>
          <a:xfrm>
            <a:off x="410225" y="1171825"/>
            <a:ext cx="62670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then need to create a script that is going to give our player the ability to move around and jump. To do this, in the Inspector tab, choose </a:t>
            </a:r>
            <a:r>
              <a:rPr b="1" lang="en" sz="1800">
                <a:solidFill>
                  <a:srgbClr val="FFFFFF"/>
                </a:solidFill>
                <a:latin typeface="Lucida Sans"/>
                <a:ea typeface="Lucida Sans"/>
                <a:cs typeface="Lucida Sans"/>
                <a:sym typeface="Lucida Sans"/>
              </a:rPr>
              <a:t>Create Script</a:t>
            </a:r>
            <a:r>
              <a:rPr lang="en" sz="1800">
                <a:solidFill>
                  <a:srgbClr val="FFFFFF"/>
                </a:solidFill>
                <a:latin typeface="Lucida Sans"/>
                <a:ea typeface="Lucida Sans"/>
                <a:cs typeface="Lucida Sans"/>
                <a:sym typeface="Lucida Sans"/>
              </a:rPr>
              <a:t> under the </a:t>
            </a:r>
            <a:r>
              <a:rPr b="1" lang="en" sz="1800">
                <a:solidFill>
                  <a:srgbClr val="FFFFFF"/>
                </a:solidFill>
                <a:latin typeface="Lucida Sans"/>
                <a:ea typeface="Lucida Sans"/>
                <a:cs typeface="Lucida Sans"/>
                <a:sym typeface="Lucida Sans"/>
              </a:rPr>
              <a:t>Script </a:t>
            </a:r>
            <a:r>
              <a:rPr lang="en" sz="1800">
                <a:solidFill>
                  <a:srgbClr val="FFFFFF"/>
                </a:solidFill>
                <a:latin typeface="Lucida Sans"/>
                <a:ea typeface="Lucida Sans"/>
                <a:cs typeface="Lucida Sans"/>
                <a:sym typeface="Lucida Sans"/>
              </a:rPr>
              <a:t>property.</a:t>
            </a:r>
            <a:endParaRPr sz="1800">
              <a:solidFill>
                <a:srgbClr val="FFFFFF"/>
              </a:solidFill>
              <a:latin typeface="Lucida Sans"/>
              <a:ea typeface="Lucida Sans"/>
              <a:cs typeface="Lucida Sans"/>
              <a:sym typeface="Lucida Sans"/>
            </a:endParaRPr>
          </a:p>
        </p:txBody>
      </p:sp>
      <p:sp>
        <p:nvSpPr>
          <p:cNvPr id="149" name="Google Shape;149;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0" name="Google Shape;150;p25"/>
          <p:cNvPicPr preferRelativeResize="0"/>
          <p:nvPr/>
        </p:nvPicPr>
        <p:blipFill>
          <a:blip r:embed="rId3">
            <a:alphaModFix/>
          </a:blip>
          <a:stretch>
            <a:fillRect/>
          </a:stretch>
        </p:blipFill>
        <p:spPr>
          <a:xfrm>
            <a:off x="6879340" y="0"/>
            <a:ext cx="210177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Setting up our first script</a:t>
            </a:r>
            <a:endParaRPr sz="3600"/>
          </a:p>
        </p:txBody>
      </p:sp>
      <p:sp>
        <p:nvSpPr>
          <p:cNvPr id="156" name="Google Shape;156;p26"/>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 default values should be fine, just ensure the script is called </a:t>
            </a:r>
            <a:r>
              <a:rPr i="1" lang="en" sz="1800">
                <a:solidFill>
                  <a:srgbClr val="FFFFFF"/>
                </a:solidFill>
                <a:latin typeface="Lucida Sans"/>
                <a:ea typeface="Lucida Sans"/>
                <a:cs typeface="Lucida Sans"/>
                <a:sym typeface="Lucida Sans"/>
              </a:rPr>
              <a:t>Player.gd</a:t>
            </a:r>
            <a:r>
              <a:rPr lang="en" sz="1800">
                <a:solidFill>
                  <a:srgbClr val="FFFFFF"/>
                </a:solidFill>
                <a:latin typeface="Lucida Sans"/>
                <a:ea typeface="Lucida Sans"/>
                <a:cs typeface="Lucida Sans"/>
                <a:sym typeface="Lucida Sans"/>
              </a:rPr>
              <a:t> and that it inherits from </a:t>
            </a:r>
            <a:r>
              <a:rPr i="1" lang="en" sz="1800">
                <a:solidFill>
                  <a:srgbClr val="FFFFFF"/>
                </a:solidFill>
                <a:latin typeface="Lucida Sans"/>
                <a:ea typeface="Lucida Sans"/>
                <a:cs typeface="Lucida Sans"/>
                <a:sym typeface="Lucida Sans"/>
              </a:rPr>
              <a:t>CharacterBody2D</a:t>
            </a:r>
            <a:r>
              <a:rPr lang="en" sz="1800">
                <a:solidFill>
                  <a:srgbClr val="FFFFFF"/>
                </a:solidFill>
                <a:latin typeface="Lucida Sans"/>
                <a:ea typeface="Lucida Sans"/>
                <a:cs typeface="Lucida Sans"/>
                <a:sym typeface="Lucida Sans"/>
              </a:rPr>
              <a:t>. Then press the </a:t>
            </a:r>
            <a:r>
              <a:rPr b="1" lang="en" sz="1800">
                <a:solidFill>
                  <a:srgbClr val="FFFFFF"/>
                </a:solidFill>
                <a:latin typeface="Lucida Sans"/>
                <a:ea typeface="Lucida Sans"/>
                <a:cs typeface="Lucida Sans"/>
                <a:sym typeface="Lucida Sans"/>
              </a:rPr>
              <a:t>Create </a:t>
            </a:r>
            <a:r>
              <a:rPr lang="en" sz="1800">
                <a:solidFill>
                  <a:srgbClr val="FFFFFF"/>
                </a:solidFill>
                <a:latin typeface="Lucida Sans"/>
                <a:ea typeface="Lucida Sans"/>
                <a:cs typeface="Lucida Sans"/>
                <a:sym typeface="Lucida Sans"/>
              </a:rPr>
              <a:t>button.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57" name="Google Shape;157;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8" name="Google Shape;158;p26"/>
          <p:cNvPicPr preferRelativeResize="0"/>
          <p:nvPr/>
        </p:nvPicPr>
        <p:blipFill>
          <a:blip r:embed="rId3">
            <a:alphaModFix/>
          </a:blip>
          <a:stretch>
            <a:fillRect/>
          </a:stretch>
        </p:blipFill>
        <p:spPr>
          <a:xfrm>
            <a:off x="3289775" y="1952775"/>
            <a:ext cx="2522404" cy="282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Setting up our first script</a:t>
            </a:r>
            <a:endParaRPr sz="3600"/>
          </a:p>
        </p:txBody>
      </p:sp>
      <p:sp>
        <p:nvSpPr>
          <p:cNvPr id="164" name="Google Shape;164;p27"/>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There may be some default code in the editor, but for this lesson, we will select all of it (apart from the first line) and delete it. This should leave you with the following code: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65" name="Google Shape;165;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66" name="Google Shape;166;p27"/>
          <p:cNvPicPr preferRelativeResize="0"/>
          <p:nvPr/>
        </p:nvPicPr>
        <p:blipFill>
          <a:blip r:embed="rId3">
            <a:alphaModFix/>
          </a:blip>
          <a:stretch>
            <a:fillRect/>
          </a:stretch>
        </p:blipFill>
        <p:spPr>
          <a:xfrm>
            <a:off x="3143250" y="2670100"/>
            <a:ext cx="2857500" cy="86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Setting up our first script</a:t>
            </a:r>
            <a:endParaRPr sz="3600"/>
          </a:p>
        </p:txBody>
      </p:sp>
      <p:sp>
        <p:nvSpPr>
          <p:cNvPr id="172" name="Google Shape;172;p28"/>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line will give us the ability to communicate with our </a:t>
            </a:r>
            <a:r>
              <a:rPr b="1" lang="en" sz="1800">
                <a:solidFill>
                  <a:srgbClr val="FFFFFF"/>
                </a:solidFill>
                <a:latin typeface="Lucida Sans"/>
                <a:ea typeface="Lucida Sans"/>
                <a:cs typeface="Lucida Sans"/>
                <a:sym typeface="Lucida Sans"/>
              </a:rPr>
              <a:t>CharacterBody2D</a:t>
            </a:r>
            <a:r>
              <a:rPr lang="en" sz="1800">
                <a:solidFill>
                  <a:srgbClr val="FFFFFF"/>
                </a:solidFill>
                <a:latin typeface="Lucida Sans"/>
                <a:ea typeface="Lucida Sans"/>
                <a:cs typeface="Lucida Sans"/>
                <a:sym typeface="Lucida Sans"/>
              </a:rPr>
              <a:t> node. Firstly, we will need to create some variables. The first will be our </a:t>
            </a:r>
            <a:r>
              <a:rPr b="1" lang="en" sz="1800">
                <a:solidFill>
                  <a:srgbClr val="FFFFFF"/>
                </a:solidFill>
                <a:latin typeface="Lucida Sans"/>
                <a:ea typeface="Lucida Sans"/>
                <a:cs typeface="Lucida Sans"/>
                <a:sym typeface="Lucida Sans"/>
              </a:rPr>
              <a:t>move_speed</a:t>
            </a:r>
            <a:r>
              <a:rPr lang="en" sz="1800">
                <a:solidFill>
                  <a:srgbClr val="FFFFFF"/>
                </a:solidFill>
                <a:latin typeface="Lucida Sans"/>
                <a:ea typeface="Lucida Sans"/>
                <a:cs typeface="Lucida Sans"/>
                <a:sym typeface="Lucida Sans"/>
              </a:rPr>
              <a:t> variable with the line: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73" name="Google Shape;173;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74" name="Google Shape;174;p28"/>
          <p:cNvPicPr preferRelativeResize="0"/>
          <p:nvPr/>
        </p:nvPicPr>
        <p:blipFill>
          <a:blip r:embed="rId3">
            <a:alphaModFix/>
          </a:blip>
          <a:stretch>
            <a:fillRect/>
          </a:stretch>
        </p:blipFill>
        <p:spPr>
          <a:xfrm>
            <a:off x="2943225" y="2457750"/>
            <a:ext cx="3257550" cy="94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Setting up our first script</a:t>
            </a:r>
            <a:endParaRPr sz="3600"/>
          </a:p>
        </p:txBody>
      </p:sp>
      <p:sp>
        <p:nvSpPr>
          <p:cNvPr id="180" name="Google Shape;180;p29"/>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For the next line, we will also add a variable called </a:t>
            </a:r>
            <a:r>
              <a:rPr b="1" lang="en" sz="1800">
                <a:solidFill>
                  <a:srgbClr val="FFFFFF"/>
                </a:solidFill>
                <a:latin typeface="Lucida Sans"/>
                <a:ea typeface="Lucida Sans"/>
                <a:cs typeface="Lucida Sans"/>
                <a:sym typeface="Lucida Sans"/>
              </a:rPr>
              <a:t>jump_force</a:t>
            </a:r>
            <a:r>
              <a:rPr lang="en" sz="1800">
                <a:solidFill>
                  <a:srgbClr val="FFFFFF"/>
                </a:solidFill>
                <a:latin typeface="Lucida Sans"/>
                <a:ea typeface="Lucida Sans"/>
                <a:cs typeface="Lucida Sans"/>
                <a:sym typeface="Lucida Sans"/>
              </a:rPr>
              <a:t>, which will also be of type float, using the line: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81" name="Google Shape;181;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82" name="Google Shape;182;p29"/>
          <p:cNvPicPr preferRelativeResize="0"/>
          <p:nvPr/>
        </p:nvPicPr>
        <p:blipFill>
          <a:blip r:embed="rId3">
            <a:alphaModFix/>
          </a:blip>
          <a:stretch>
            <a:fillRect/>
          </a:stretch>
        </p:blipFill>
        <p:spPr>
          <a:xfrm>
            <a:off x="2603113" y="2251625"/>
            <a:ext cx="3895725" cy="135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Setting up our first script</a:t>
            </a:r>
            <a:endParaRPr sz="3600"/>
          </a:p>
        </p:txBody>
      </p:sp>
      <p:sp>
        <p:nvSpPr>
          <p:cNvPr id="188" name="Google Shape;188;p30"/>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will also create another variable called </a:t>
            </a:r>
            <a:r>
              <a:rPr b="1" lang="en" sz="1800">
                <a:solidFill>
                  <a:srgbClr val="FFFFFF"/>
                </a:solidFill>
                <a:latin typeface="Lucida Sans"/>
                <a:ea typeface="Lucida Sans"/>
                <a:cs typeface="Lucida Sans"/>
                <a:sym typeface="Lucida Sans"/>
              </a:rPr>
              <a:t>gravity</a:t>
            </a:r>
            <a:r>
              <a:rPr lang="en" sz="1800">
                <a:solidFill>
                  <a:srgbClr val="FFFFFF"/>
                </a:solidFill>
                <a:latin typeface="Lucida Sans"/>
                <a:ea typeface="Lucida Sans"/>
                <a:cs typeface="Lucida Sans"/>
                <a:sym typeface="Lucida Sans"/>
              </a:rPr>
              <a:t>, with the type of float, using the line: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89" name="Google Shape;189;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90" name="Google Shape;190;p30"/>
          <p:cNvPicPr preferRelativeResize="0"/>
          <p:nvPr/>
        </p:nvPicPr>
        <p:blipFill>
          <a:blip r:embed="rId3">
            <a:alphaModFix/>
          </a:blip>
          <a:stretch>
            <a:fillRect/>
          </a:stretch>
        </p:blipFill>
        <p:spPr>
          <a:xfrm>
            <a:off x="2894225" y="2377475"/>
            <a:ext cx="3352800" cy="129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Physics Process Function</a:t>
            </a:r>
            <a:endParaRPr sz="3600"/>
          </a:p>
        </p:txBody>
      </p:sp>
      <p:sp>
        <p:nvSpPr>
          <p:cNvPr id="196" name="Google Shape;196;p31"/>
          <p:cNvSpPr txBox="1"/>
          <p:nvPr/>
        </p:nvSpPr>
        <p:spPr>
          <a:xfrm>
            <a:off x="410225" y="1171825"/>
            <a:ext cx="82815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are going to create a function called </a:t>
            </a:r>
            <a:r>
              <a:rPr b="1" lang="en" sz="1800">
                <a:solidFill>
                  <a:srgbClr val="FFFFFF"/>
                </a:solidFill>
                <a:latin typeface="Lucida Sans"/>
                <a:ea typeface="Lucida Sans"/>
                <a:cs typeface="Lucida Sans"/>
                <a:sym typeface="Lucida Sans"/>
              </a:rPr>
              <a:t>_physics_process</a:t>
            </a:r>
            <a:r>
              <a:rPr lang="en" sz="1800">
                <a:solidFill>
                  <a:srgbClr val="FFFFFF"/>
                </a:solidFill>
                <a:latin typeface="Lucida Sans"/>
                <a:ea typeface="Lucida Sans"/>
                <a:cs typeface="Lucida Sans"/>
                <a:sym typeface="Lucida Sans"/>
              </a:rPr>
              <a:t>. The physics process function is generally where you want to run the physics code that you want to check every frame. This function gets run at a consistent rate per second. To do this we will add the function to our code: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97" name="Google Shape;197;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98" name="Google Shape;198;p31"/>
          <p:cNvPicPr preferRelativeResize="0"/>
          <p:nvPr/>
        </p:nvPicPr>
        <p:blipFill>
          <a:blip r:embed="rId3">
            <a:alphaModFix/>
          </a:blip>
          <a:stretch>
            <a:fillRect/>
          </a:stretch>
        </p:blipFill>
        <p:spPr>
          <a:xfrm>
            <a:off x="2831713" y="2571750"/>
            <a:ext cx="3438525" cy="192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Physics Process Function</a:t>
            </a:r>
            <a:endParaRPr sz="3600"/>
          </a:p>
        </p:txBody>
      </p:sp>
      <p:sp>
        <p:nvSpPr>
          <p:cNvPr id="204" name="Google Shape;204;p32"/>
          <p:cNvSpPr txBox="1"/>
          <p:nvPr/>
        </p:nvSpPr>
        <p:spPr>
          <a:xfrm>
            <a:off x="410225" y="1171825"/>
            <a:ext cx="82815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In this function, we are going to be applying gravity. To do that, we first want to check to see if the Player is not standing on the floor by using the </a:t>
            </a:r>
            <a:r>
              <a:rPr b="1" lang="en" sz="1800">
                <a:solidFill>
                  <a:srgbClr val="FFFFFF"/>
                </a:solidFill>
                <a:latin typeface="Lucida Sans"/>
                <a:ea typeface="Lucida Sans"/>
                <a:cs typeface="Lucida Sans"/>
                <a:sym typeface="Lucida Sans"/>
              </a:rPr>
              <a:t>is_on_floor function</a:t>
            </a:r>
            <a:r>
              <a:rPr lang="en" sz="1800">
                <a:solidFill>
                  <a:srgbClr val="FFFFFF"/>
                </a:solidFill>
                <a:latin typeface="Lucida Sans"/>
                <a:ea typeface="Lucida Sans"/>
                <a:cs typeface="Lucida Sans"/>
                <a:sym typeface="Lucida Sans"/>
              </a:rPr>
              <a:t>. Then, if we are not standing on the floor, we want to modify our vertical velocity by our gravity value.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05" name="Google Shape;205;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6" name="Google Shape;206;p32"/>
          <p:cNvPicPr preferRelativeResize="0"/>
          <p:nvPr/>
        </p:nvPicPr>
        <p:blipFill>
          <a:blip r:embed="rId3">
            <a:alphaModFix/>
          </a:blip>
          <a:stretch>
            <a:fillRect/>
          </a:stretch>
        </p:blipFill>
        <p:spPr>
          <a:xfrm>
            <a:off x="2751350" y="2566825"/>
            <a:ext cx="3638550" cy="212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Physics Process Function</a:t>
            </a:r>
            <a:endParaRPr sz="3600"/>
          </a:p>
        </p:txBody>
      </p:sp>
      <p:sp>
        <p:nvSpPr>
          <p:cNvPr id="212" name="Google Shape;212;p33"/>
          <p:cNvSpPr txBox="1"/>
          <p:nvPr/>
        </p:nvSpPr>
        <p:spPr>
          <a:xfrm>
            <a:off x="410225" y="1171825"/>
            <a:ext cx="4741200" cy="2780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then want to have the ability to move left and right. We will being by setting our X velocity to zero, and if we are pressing the left key, we want to set our velocity to be negative move speed. If we are pressing the right key, we then want to set our velocity to be positive move speed. This can be done using the following code: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13" name="Google Shape;213;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14" name="Google Shape;214;p33"/>
          <p:cNvPicPr preferRelativeResize="0"/>
          <p:nvPr/>
        </p:nvPicPr>
        <p:blipFill>
          <a:blip r:embed="rId3">
            <a:alphaModFix/>
          </a:blip>
          <a:stretch>
            <a:fillRect/>
          </a:stretch>
        </p:blipFill>
        <p:spPr>
          <a:xfrm>
            <a:off x="5225125" y="888400"/>
            <a:ext cx="3614775" cy="345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76" name="Google Shape;76;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7" name="Google Shape;77;p16"/>
          <p:cNvSpPr txBox="1"/>
          <p:nvPr/>
        </p:nvSpPr>
        <p:spPr>
          <a:xfrm>
            <a:off x="431250" y="1440175"/>
            <a:ext cx="8281500" cy="1733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set up a player controller in a 2D game.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implement a game over state when the player hits obstacles.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understand the concept of velocity input and grounding the player.</a:t>
            </a:r>
            <a:endParaRPr sz="1600">
              <a:solidFill>
                <a:srgbClr val="FFFFFF"/>
              </a:solidFill>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Physics Process Function</a:t>
            </a:r>
            <a:endParaRPr sz="3600"/>
          </a:p>
        </p:txBody>
      </p:sp>
      <p:sp>
        <p:nvSpPr>
          <p:cNvPr id="220" name="Google Shape;220;p34"/>
          <p:cNvSpPr txBox="1"/>
          <p:nvPr/>
        </p:nvSpPr>
        <p:spPr>
          <a:xfrm>
            <a:off x="410225" y="1171825"/>
            <a:ext cx="47412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Finally, we need to apply the velocity to the </a:t>
            </a:r>
            <a:r>
              <a:rPr b="1" lang="en" sz="1800">
                <a:solidFill>
                  <a:srgbClr val="FFFFFF"/>
                </a:solidFill>
                <a:latin typeface="Lucida Sans"/>
                <a:ea typeface="Lucida Sans"/>
                <a:cs typeface="Lucida Sans"/>
                <a:sym typeface="Lucida Sans"/>
              </a:rPr>
              <a:t>CharacterBody2D </a:t>
            </a:r>
            <a:r>
              <a:rPr lang="en" sz="1800">
                <a:solidFill>
                  <a:srgbClr val="FFFFFF"/>
                </a:solidFill>
                <a:latin typeface="Lucida Sans"/>
                <a:ea typeface="Lucida Sans"/>
                <a:cs typeface="Lucida Sans"/>
                <a:sym typeface="Lucida Sans"/>
              </a:rPr>
              <a:t>node so that Godot can process our movement. This will be done using the </a:t>
            </a:r>
            <a:r>
              <a:rPr b="1" lang="en" sz="1800">
                <a:solidFill>
                  <a:srgbClr val="FFFFFF"/>
                </a:solidFill>
                <a:latin typeface="Lucida Sans"/>
                <a:ea typeface="Lucida Sans"/>
                <a:cs typeface="Lucida Sans"/>
                <a:sym typeface="Lucida Sans"/>
              </a:rPr>
              <a:t>move_and_slide</a:t>
            </a:r>
            <a:r>
              <a:rPr lang="en" sz="1800">
                <a:solidFill>
                  <a:srgbClr val="FFFFFF"/>
                </a:solidFill>
                <a:latin typeface="Lucida Sans"/>
                <a:ea typeface="Lucida Sans"/>
                <a:cs typeface="Lucida Sans"/>
                <a:sym typeface="Lucida Sans"/>
              </a:rPr>
              <a:t> function that will move our player based on the velocity and slide across objects like ramps.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21" name="Google Shape;221;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22" name="Google Shape;222;p34"/>
          <p:cNvPicPr preferRelativeResize="0"/>
          <p:nvPr/>
        </p:nvPicPr>
        <p:blipFill>
          <a:blip r:embed="rId3">
            <a:alphaModFix/>
          </a:blip>
          <a:stretch>
            <a:fillRect/>
          </a:stretch>
        </p:blipFill>
        <p:spPr>
          <a:xfrm>
            <a:off x="5303825" y="876794"/>
            <a:ext cx="3577843" cy="35401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Testing the Movement</a:t>
            </a:r>
            <a:endParaRPr sz="3600"/>
          </a:p>
        </p:txBody>
      </p:sp>
      <p:sp>
        <p:nvSpPr>
          <p:cNvPr id="228" name="Google Shape;228;p35"/>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then save this script (CTRL + S) and return back to our 2D scene view.</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29" name="Google Shape;229;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0" name="Google Shape;230;p35"/>
          <p:cNvPicPr preferRelativeResize="0"/>
          <p:nvPr/>
        </p:nvPicPr>
        <p:blipFill>
          <a:blip r:embed="rId3">
            <a:alphaModFix/>
          </a:blip>
          <a:stretch>
            <a:fillRect/>
          </a:stretch>
        </p:blipFill>
        <p:spPr>
          <a:xfrm>
            <a:off x="2924175" y="2149400"/>
            <a:ext cx="3295650" cy="542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Testing the Movement</a:t>
            </a:r>
            <a:endParaRPr sz="3600"/>
          </a:p>
        </p:txBody>
      </p:sp>
      <p:sp>
        <p:nvSpPr>
          <p:cNvPr id="236" name="Google Shape;236;p36"/>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If you test the game you will notice we can’t see anything, this is due to our camera isn’t showing what we want to render. To fix this, we are going to add a new node of </a:t>
            </a:r>
            <a:r>
              <a:rPr b="1" lang="en" sz="1800">
                <a:solidFill>
                  <a:srgbClr val="FFFFFF"/>
                </a:solidFill>
                <a:latin typeface="Lucida Sans"/>
                <a:ea typeface="Lucida Sans"/>
                <a:cs typeface="Lucida Sans"/>
                <a:sym typeface="Lucida Sans"/>
              </a:rPr>
              <a:t>Camera2D</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37" name="Google Shape;237;p3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8" name="Google Shape;238;p36"/>
          <p:cNvPicPr preferRelativeResize="0"/>
          <p:nvPr/>
        </p:nvPicPr>
        <p:blipFill>
          <a:blip r:embed="rId3">
            <a:alphaModFix/>
          </a:blip>
          <a:stretch>
            <a:fillRect/>
          </a:stretch>
        </p:blipFill>
        <p:spPr>
          <a:xfrm>
            <a:off x="1102450" y="2289625"/>
            <a:ext cx="6897047" cy="2549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Testing the Movement</a:t>
            </a:r>
            <a:endParaRPr sz="3600"/>
          </a:p>
        </p:txBody>
      </p:sp>
      <p:sp>
        <p:nvSpPr>
          <p:cNvPr id="244" name="Google Shape;244;p37"/>
          <p:cNvSpPr txBox="1"/>
          <p:nvPr/>
        </p:nvSpPr>
        <p:spPr>
          <a:xfrm>
            <a:off x="410225" y="1171825"/>
            <a:ext cx="82815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then zoom in a bit by changing the zoom property to (3, 3).</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45" name="Google Shape;245;p3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6" name="Google Shape;246;p37"/>
          <p:cNvPicPr preferRelativeResize="0"/>
          <p:nvPr/>
        </p:nvPicPr>
        <p:blipFill>
          <a:blip r:embed="rId3">
            <a:alphaModFix/>
          </a:blip>
          <a:stretch>
            <a:fillRect/>
          </a:stretch>
        </p:blipFill>
        <p:spPr>
          <a:xfrm>
            <a:off x="3260138" y="1735525"/>
            <a:ext cx="2620977" cy="310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Testing the Movement</a:t>
            </a:r>
            <a:endParaRPr sz="3600"/>
          </a:p>
        </p:txBody>
      </p:sp>
      <p:sp>
        <p:nvSpPr>
          <p:cNvPr id="252" name="Google Shape;252;p38"/>
          <p:cNvSpPr txBox="1"/>
          <p:nvPr/>
        </p:nvSpPr>
        <p:spPr>
          <a:xfrm>
            <a:off x="410225" y="1171825"/>
            <a:ext cx="82815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we can press the </a:t>
            </a:r>
            <a:r>
              <a:rPr b="1" lang="en" sz="1800">
                <a:solidFill>
                  <a:srgbClr val="FFFFFF"/>
                </a:solidFill>
                <a:latin typeface="Lucida Sans"/>
                <a:ea typeface="Lucida Sans"/>
                <a:cs typeface="Lucida Sans"/>
                <a:sym typeface="Lucida Sans"/>
              </a:rPr>
              <a:t>Play </a:t>
            </a:r>
            <a:r>
              <a:rPr lang="en" sz="1800">
                <a:solidFill>
                  <a:srgbClr val="FFFFFF"/>
                </a:solidFill>
                <a:latin typeface="Lucida Sans"/>
                <a:ea typeface="Lucida Sans"/>
                <a:cs typeface="Lucida Sans"/>
                <a:sym typeface="Lucida Sans"/>
              </a:rPr>
              <a:t>button, and we should be able to see our character. If you get a pop-up when pressing play, choose the Select Current option.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When you test the game you will notice our player falls through the ground. Don’t worry, this is an easy fix.</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53" name="Google Shape;253;p3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Ground Collisions.</a:t>
            </a:r>
            <a:endParaRPr sz="3600"/>
          </a:p>
        </p:txBody>
      </p:sp>
      <p:sp>
        <p:nvSpPr>
          <p:cNvPr id="259" name="Google Shape;259;p39"/>
          <p:cNvSpPr txBox="1"/>
          <p:nvPr/>
        </p:nvSpPr>
        <p:spPr>
          <a:xfrm>
            <a:off x="410225" y="1171825"/>
            <a:ext cx="82815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Firstly, we want to select our </a:t>
            </a:r>
            <a:r>
              <a:rPr b="1" lang="en" sz="1800">
                <a:solidFill>
                  <a:srgbClr val="FFFFFF"/>
                </a:solidFill>
                <a:latin typeface="Lucida Sans"/>
                <a:ea typeface="Lucida Sans"/>
                <a:cs typeface="Lucida Sans"/>
                <a:sym typeface="Lucida Sans"/>
              </a:rPr>
              <a:t>TileMap </a:t>
            </a:r>
            <a:r>
              <a:rPr lang="en" sz="1800">
                <a:solidFill>
                  <a:srgbClr val="FFFFFF"/>
                </a:solidFill>
                <a:latin typeface="Lucida Sans"/>
                <a:ea typeface="Lucida Sans"/>
                <a:cs typeface="Lucida Sans"/>
                <a:sym typeface="Lucida Sans"/>
              </a:rPr>
              <a:t>node in the Scene tab.</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60" name="Google Shape;260;p3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61" name="Google Shape;261;p39"/>
          <p:cNvPicPr preferRelativeResize="0"/>
          <p:nvPr/>
        </p:nvPicPr>
        <p:blipFill>
          <a:blip r:embed="rId3">
            <a:alphaModFix/>
          </a:blip>
          <a:stretch>
            <a:fillRect/>
          </a:stretch>
        </p:blipFill>
        <p:spPr>
          <a:xfrm>
            <a:off x="3212713" y="1927250"/>
            <a:ext cx="2676525" cy="2390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Ground Collisions.</a:t>
            </a:r>
            <a:endParaRPr sz="3600"/>
          </a:p>
        </p:txBody>
      </p:sp>
      <p:sp>
        <p:nvSpPr>
          <p:cNvPr id="267" name="Google Shape;267;p40"/>
          <p:cNvSpPr txBox="1"/>
          <p:nvPr/>
        </p:nvSpPr>
        <p:spPr>
          <a:xfrm>
            <a:off x="410225" y="1171825"/>
            <a:ext cx="51264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then want to open the </a:t>
            </a:r>
            <a:r>
              <a:rPr b="1" lang="en" sz="1800">
                <a:solidFill>
                  <a:srgbClr val="FFFFFF"/>
                </a:solidFill>
                <a:latin typeface="Lucida Sans"/>
                <a:ea typeface="Lucida Sans"/>
                <a:cs typeface="Lucida Sans"/>
                <a:sym typeface="Lucida Sans"/>
              </a:rPr>
              <a:t>Physics Layers</a:t>
            </a:r>
            <a:r>
              <a:rPr lang="en" sz="1800">
                <a:solidFill>
                  <a:srgbClr val="FFFFFF"/>
                </a:solidFill>
                <a:latin typeface="Lucida Sans"/>
                <a:ea typeface="Lucida Sans"/>
                <a:cs typeface="Lucida Sans"/>
                <a:sym typeface="Lucida Sans"/>
              </a:rPr>
              <a:t> tab in the Inspector and press </a:t>
            </a:r>
            <a:r>
              <a:rPr b="1" lang="en" sz="1800">
                <a:solidFill>
                  <a:srgbClr val="FFFFFF"/>
                </a:solidFill>
                <a:latin typeface="Lucida Sans"/>
                <a:ea typeface="Lucida Sans"/>
                <a:cs typeface="Lucida Sans"/>
                <a:sym typeface="Lucida Sans"/>
              </a:rPr>
              <a:t>Add Element</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68" name="Google Shape;268;p4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69" name="Google Shape;269;p40"/>
          <p:cNvPicPr preferRelativeResize="0"/>
          <p:nvPr/>
        </p:nvPicPr>
        <p:blipFill>
          <a:blip r:embed="rId3">
            <a:alphaModFix/>
          </a:blip>
          <a:stretch>
            <a:fillRect/>
          </a:stretch>
        </p:blipFill>
        <p:spPr>
          <a:xfrm>
            <a:off x="5799250" y="788800"/>
            <a:ext cx="2600054" cy="4221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Ground Collisions.</a:t>
            </a:r>
            <a:endParaRPr sz="3600"/>
          </a:p>
        </p:txBody>
      </p:sp>
      <p:sp>
        <p:nvSpPr>
          <p:cNvPr id="275" name="Google Shape;275;p41"/>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then need to add this physics layer to our tiles. In the Tileset tab, select the </a:t>
            </a:r>
            <a:r>
              <a:rPr b="1" lang="en" sz="1800">
                <a:solidFill>
                  <a:srgbClr val="FFFFFF"/>
                </a:solidFill>
                <a:latin typeface="Lucida Sans"/>
                <a:ea typeface="Lucida Sans"/>
                <a:cs typeface="Lucida Sans"/>
                <a:sym typeface="Lucida Sans"/>
              </a:rPr>
              <a:t>Paint </a:t>
            </a:r>
            <a:r>
              <a:rPr lang="en" sz="1800">
                <a:solidFill>
                  <a:srgbClr val="FFFFFF"/>
                </a:solidFill>
                <a:latin typeface="Lucida Sans"/>
                <a:ea typeface="Lucida Sans"/>
                <a:cs typeface="Lucida Sans"/>
                <a:sym typeface="Lucida Sans"/>
              </a:rPr>
              <a:t>option.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76" name="Google Shape;276;p4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77" name="Google Shape;277;p41"/>
          <p:cNvPicPr preferRelativeResize="0"/>
          <p:nvPr/>
        </p:nvPicPr>
        <p:blipFill>
          <a:blip r:embed="rId3">
            <a:alphaModFix/>
          </a:blip>
          <a:stretch>
            <a:fillRect/>
          </a:stretch>
        </p:blipFill>
        <p:spPr>
          <a:xfrm>
            <a:off x="1159500" y="1850550"/>
            <a:ext cx="6824996" cy="2825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Ground Collisions.</a:t>
            </a:r>
            <a:endParaRPr sz="3600"/>
          </a:p>
        </p:txBody>
      </p:sp>
      <p:sp>
        <p:nvSpPr>
          <p:cNvPr id="283" name="Google Shape;283;p42"/>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choose the </a:t>
            </a:r>
            <a:r>
              <a:rPr b="1" lang="en" sz="1800">
                <a:solidFill>
                  <a:srgbClr val="FFFFFF"/>
                </a:solidFill>
                <a:latin typeface="Lucida Sans"/>
                <a:ea typeface="Lucida Sans"/>
                <a:cs typeface="Lucida Sans"/>
                <a:sym typeface="Lucida Sans"/>
              </a:rPr>
              <a:t>Physics Layer 0</a:t>
            </a:r>
            <a:r>
              <a:rPr lang="en" sz="1800">
                <a:solidFill>
                  <a:srgbClr val="FFFFFF"/>
                </a:solidFill>
                <a:latin typeface="Lucida Sans"/>
                <a:ea typeface="Lucida Sans"/>
                <a:cs typeface="Lucida Sans"/>
                <a:sym typeface="Lucida Sans"/>
              </a:rPr>
              <a:t> option in the Select a property editor option.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84" name="Google Shape;284;p4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85" name="Google Shape;285;p42"/>
          <p:cNvPicPr preferRelativeResize="0"/>
          <p:nvPr/>
        </p:nvPicPr>
        <p:blipFill>
          <a:blip r:embed="rId3">
            <a:alphaModFix/>
          </a:blip>
          <a:stretch>
            <a:fillRect/>
          </a:stretch>
        </p:blipFill>
        <p:spPr>
          <a:xfrm>
            <a:off x="3574063" y="1811200"/>
            <a:ext cx="1995883" cy="2825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Ground Collisions.</a:t>
            </a:r>
            <a:endParaRPr sz="3600"/>
          </a:p>
        </p:txBody>
      </p:sp>
      <p:sp>
        <p:nvSpPr>
          <p:cNvPr id="291" name="Google Shape;291;p43"/>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we can go through and “paint” all of the tiles that we want to have collisions with, using the left mouse button.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92" name="Google Shape;292;p4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93" name="Google Shape;293;p43"/>
          <p:cNvPicPr preferRelativeResize="0"/>
          <p:nvPr/>
        </p:nvPicPr>
        <p:blipFill>
          <a:blip r:embed="rId3">
            <a:alphaModFix/>
          </a:blip>
          <a:stretch>
            <a:fillRect/>
          </a:stretch>
        </p:blipFill>
        <p:spPr>
          <a:xfrm>
            <a:off x="926100" y="1929175"/>
            <a:ext cx="7249736" cy="2825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The Player</a:t>
            </a:r>
            <a:endParaRPr sz="3600"/>
          </a:p>
        </p:txBody>
      </p:sp>
      <p:sp>
        <p:nvSpPr>
          <p:cNvPr id="83" name="Google Shape;83;p17"/>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In this lesson, we are going to be setting up our player controller. It will allow us to give it a velocity input that will automatically move our player throughout the world. It will also take into account grounding the player, making sure they won’t fall for any obstacles.</a:t>
            </a:r>
            <a:endParaRPr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Testing the Game</a:t>
            </a:r>
            <a:endParaRPr sz="3600"/>
          </a:p>
        </p:txBody>
      </p:sp>
      <p:sp>
        <p:nvSpPr>
          <p:cNvPr id="299" name="Google Shape;299;p44"/>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when you press </a:t>
            </a:r>
            <a:r>
              <a:rPr b="1" lang="en" sz="1800">
                <a:solidFill>
                  <a:srgbClr val="FFFFFF"/>
                </a:solidFill>
                <a:latin typeface="Lucida Sans"/>
                <a:ea typeface="Lucida Sans"/>
                <a:cs typeface="Lucida Sans"/>
                <a:sym typeface="Lucida Sans"/>
              </a:rPr>
              <a:t>Play </a:t>
            </a:r>
            <a:r>
              <a:rPr lang="en" sz="1800">
                <a:solidFill>
                  <a:srgbClr val="FFFFFF"/>
                </a:solidFill>
                <a:latin typeface="Lucida Sans"/>
                <a:ea typeface="Lucida Sans"/>
                <a:cs typeface="Lucida Sans"/>
                <a:sym typeface="Lucida Sans"/>
              </a:rPr>
              <a:t>you should be able to move left and right using the keys we set up earlier, and gravity will affect the Player if it falls off the edge of the terrain we made.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00" name="Google Shape;300;p4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01" name="Google Shape;301;p44"/>
          <p:cNvPicPr preferRelativeResize="0"/>
          <p:nvPr/>
        </p:nvPicPr>
        <p:blipFill>
          <a:blip r:embed="rId3">
            <a:alphaModFix/>
          </a:blip>
          <a:stretch>
            <a:fillRect/>
          </a:stretch>
        </p:blipFill>
        <p:spPr>
          <a:xfrm>
            <a:off x="2386538" y="2289625"/>
            <a:ext cx="4370925" cy="2549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ctrTitle"/>
          </p:nvPr>
        </p:nvSpPr>
        <p:spPr>
          <a:xfrm>
            <a:off x="429875" y="160694"/>
            <a:ext cx="8281500" cy="5175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300"/>
              <a:t>Adding Jumping to our Player Script</a:t>
            </a:r>
            <a:endParaRPr sz="3300"/>
          </a:p>
        </p:txBody>
      </p:sp>
      <p:sp>
        <p:nvSpPr>
          <p:cNvPr id="307" name="Google Shape;307;p45"/>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As well as moving and falling, another important section of a platformer game is jumping. To do this, we will reopen our Player script and add the following lines above the </a:t>
            </a:r>
            <a:r>
              <a:rPr b="1" lang="en" sz="1800">
                <a:solidFill>
                  <a:srgbClr val="FFFFFF"/>
                </a:solidFill>
                <a:latin typeface="Lucida Sans"/>
                <a:ea typeface="Lucida Sans"/>
                <a:cs typeface="Lucida Sans"/>
                <a:sym typeface="Lucida Sans"/>
              </a:rPr>
              <a:t>move_and_slide</a:t>
            </a:r>
            <a:r>
              <a:rPr lang="en" sz="1800">
                <a:solidFill>
                  <a:srgbClr val="FFFFFF"/>
                </a:solidFill>
                <a:latin typeface="Lucida Sans"/>
                <a:ea typeface="Lucida Sans"/>
                <a:cs typeface="Lucida Sans"/>
                <a:sym typeface="Lucida Sans"/>
              </a:rPr>
              <a:t> function call.</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08" name="Google Shape;308;p4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09" name="Google Shape;309;p45"/>
          <p:cNvPicPr preferRelativeResize="0"/>
          <p:nvPr/>
        </p:nvPicPr>
        <p:blipFill>
          <a:blip r:embed="rId3">
            <a:alphaModFix/>
          </a:blip>
          <a:stretch>
            <a:fillRect/>
          </a:stretch>
        </p:blipFill>
        <p:spPr>
          <a:xfrm>
            <a:off x="2818138" y="2190350"/>
            <a:ext cx="3504978" cy="2549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ctrTitle"/>
          </p:nvPr>
        </p:nvSpPr>
        <p:spPr>
          <a:xfrm>
            <a:off x="429875" y="160694"/>
            <a:ext cx="8281500" cy="5175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300"/>
              <a:t>Adding Jumping to our Player Script</a:t>
            </a:r>
            <a:endParaRPr sz="3300"/>
          </a:p>
        </p:txBody>
      </p:sp>
      <p:sp>
        <p:nvSpPr>
          <p:cNvPr id="315" name="Google Shape;315;p46"/>
          <p:cNvSpPr txBox="1"/>
          <p:nvPr/>
        </p:nvSpPr>
        <p:spPr>
          <a:xfrm>
            <a:off x="410225" y="1171825"/>
            <a:ext cx="82815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will add our jump force to the player (negative to say going upward) if the player presses the </a:t>
            </a:r>
            <a:r>
              <a:rPr lang="en" sz="1800">
                <a:solidFill>
                  <a:srgbClr val="FFFFFF"/>
                </a:solidFill>
                <a:latin typeface="Lucida Sans"/>
                <a:ea typeface="Lucida Sans"/>
                <a:cs typeface="Lucida Sans"/>
                <a:sym typeface="Lucida Sans"/>
              </a:rPr>
              <a:t>spacebar</a:t>
            </a:r>
            <a:r>
              <a:rPr lang="en" sz="1800">
                <a:solidFill>
                  <a:srgbClr val="FFFFFF"/>
                </a:solidFill>
                <a:latin typeface="Lucida Sans"/>
                <a:ea typeface="Lucida Sans"/>
                <a:cs typeface="Lucida Sans"/>
                <a:sym typeface="Lucida Sans"/>
              </a:rPr>
              <a:t> and is on the ground. We also want our Camera to follow the Player, to do this, just drag and drop the Camera node as a child of the Player node.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16" name="Google Shape;316;p4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17" name="Google Shape;317;p46"/>
          <p:cNvPicPr preferRelativeResize="0"/>
          <p:nvPr/>
        </p:nvPicPr>
        <p:blipFill>
          <a:blip r:embed="rId3">
            <a:alphaModFix/>
          </a:blip>
          <a:stretch>
            <a:fillRect/>
          </a:stretch>
        </p:blipFill>
        <p:spPr>
          <a:xfrm>
            <a:off x="3518000" y="2499000"/>
            <a:ext cx="2108002" cy="2271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ctrTitle"/>
          </p:nvPr>
        </p:nvSpPr>
        <p:spPr>
          <a:xfrm>
            <a:off x="429875" y="160694"/>
            <a:ext cx="8281500" cy="5175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300"/>
              <a:t>Adding Jumping to our Player Script</a:t>
            </a:r>
            <a:endParaRPr sz="3300"/>
          </a:p>
        </p:txBody>
      </p:sp>
      <p:sp>
        <p:nvSpPr>
          <p:cNvPr id="323" name="Google Shape;323;p47"/>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You can also position the Camera to be just above the Player Sprite using the arrow tools in the editor window.</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24" name="Google Shape;324;p4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25" name="Google Shape;325;p47"/>
          <p:cNvPicPr preferRelativeResize="0"/>
          <p:nvPr/>
        </p:nvPicPr>
        <p:blipFill>
          <a:blip r:embed="rId3">
            <a:alphaModFix/>
          </a:blip>
          <a:stretch>
            <a:fillRect/>
          </a:stretch>
        </p:blipFill>
        <p:spPr>
          <a:xfrm>
            <a:off x="1882263" y="1921325"/>
            <a:ext cx="5376737" cy="2825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ctrTitle"/>
          </p:nvPr>
        </p:nvSpPr>
        <p:spPr>
          <a:xfrm>
            <a:off x="429875" y="160694"/>
            <a:ext cx="8281500" cy="5175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300"/>
              <a:t>Adding Jumping to our Player Script</a:t>
            </a:r>
            <a:endParaRPr sz="3300"/>
          </a:p>
        </p:txBody>
      </p:sp>
      <p:sp>
        <p:nvSpPr>
          <p:cNvPr id="331" name="Google Shape;331;p48"/>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you can press space to jump around your level, use the arrow keys to move left and right, and you will fall due to gravity, all from this one simple Player script.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32" name="Google Shape;332;p4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33" name="Google Shape;333;p48"/>
          <p:cNvPicPr preferRelativeResize="0"/>
          <p:nvPr/>
        </p:nvPicPr>
        <p:blipFill>
          <a:blip r:embed="rId3">
            <a:alphaModFix/>
          </a:blip>
          <a:stretch>
            <a:fillRect/>
          </a:stretch>
        </p:blipFill>
        <p:spPr>
          <a:xfrm>
            <a:off x="2407663" y="2056675"/>
            <a:ext cx="4325931" cy="254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Node</a:t>
            </a:r>
            <a:endParaRPr sz="3600"/>
          </a:p>
        </p:txBody>
      </p:sp>
      <p:sp>
        <p:nvSpPr>
          <p:cNvPr id="90" name="Google Shape;90;p18"/>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To begin, we are going to be creating a CharacterBody2D node by clicking the plus button in the Scene tab.</a:t>
            </a:r>
            <a:endParaRPr sz="1800">
              <a:solidFill>
                <a:srgbClr val="FFFFFF"/>
              </a:solidFill>
              <a:latin typeface="Lucida Sans"/>
              <a:ea typeface="Lucida Sans"/>
              <a:cs typeface="Lucida Sans"/>
              <a:sym typeface="Lucida Sans"/>
            </a:endParaRPr>
          </a:p>
        </p:txBody>
      </p:sp>
      <p:sp>
        <p:nvSpPr>
          <p:cNvPr id="91" name="Google Shape;91;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92" name="Google Shape;92;p18"/>
          <p:cNvPicPr preferRelativeResize="0"/>
          <p:nvPr/>
        </p:nvPicPr>
        <p:blipFill>
          <a:blip r:embed="rId3">
            <a:alphaModFix/>
          </a:blip>
          <a:stretch>
            <a:fillRect/>
          </a:stretch>
        </p:blipFill>
        <p:spPr>
          <a:xfrm>
            <a:off x="1408600" y="1895799"/>
            <a:ext cx="6326796" cy="3103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Node</a:t>
            </a:r>
            <a:endParaRPr sz="3600"/>
          </a:p>
        </p:txBody>
      </p:sp>
      <p:sp>
        <p:nvSpPr>
          <p:cNvPr id="98" name="Google Shape;98;p19"/>
          <p:cNvSpPr txBox="1"/>
          <p:nvPr/>
        </p:nvSpPr>
        <p:spPr>
          <a:xfrm>
            <a:off x="410225" y="1171825"/>
            <a:ext cx="45366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can then be named Player.</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need to give our player a Sprite. We can do this by selecting one of our character Sprites and dragging it into the scene to create a Sprite node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99" name="Google Shape;99;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0" name="Google Shape;100;p19"/>
          <p:cNvPicPr preferRelativeResize="0"/>
          <p:nvPr/>
        </p:nvPicPr>
        <p:blipFill rotWithShape="1">
          <a:blip r:embed="rId3">
            <a:alphaModFix/>
          </a:blip>
          <a:srcRect b="38366" l="0" r="0" t="0"/>
          <a:stretch/>
        </p:blipFill>
        <p:spPr>
          <a:xfrm>
            <a:off x="1977000" y="2940054"/>
            <a:ext cx="1972900" cy="2083300"/>
          </a:xfrm>
          <a:prstGeom prst="rect">
            <a:avLst/>
          </a:prstGeom>
          <a:noFill/>
          <a:ln>
            <a:noFill/>
          </a:ln>
        </p:spPr>
      </p:pic>
      <p:pic>
        <p:nvPicPr>
          <p:cNvPr id="101" name="Google Shape;101;p19"/>
          <p:cNvPicPr preferRelativeResize="0"/>
          <p:nvPr/>
        </p:nvPicPr>
        <p:blipFill>
          <a:blip r:embed="rId4">
            <a:alphaModFix/>
          </a:blip>
          <a:stretch>
            <a:fillRect/>
          </a:stretch>
        </p:blipFill>
        <p:spPr>
          <a:xfrm>
            <a:off x="5059950" y="353575"/>
            <a:ext cx="3767524" cy="4270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Node</a:t>
            </a:r>
            <a:endParaRPr sz="3600"/>
          </a:p>
        </p:txBody>
      </p:sp>
      <p:sp>
        <p:nvSpPr>
          <p:cNvPr id="107" name="Google Shape;107;p20"/>
          <p:cNvSpPr txBox="1"/>
          <p:nvPr/>
        </p:nvSpPr>
        <p:spPr>
          <a:xfrm>
            <a:off x="410225" y="1171825"/>
            <a:ext cx="79656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to center the sprite, set the sprite’s Position value to (12, -30) in the Inspector tab. Note: This is the location of my start position! Your’s might be different!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08" name="Google Shape;108;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9" name="Google Shape;109;p20"/>
          <p:cNvPicPr preferRelativeResize="0"/>
          <p:nvPr/>
        </p:nvPicPr>
        <p:blipFill>
          <a:blip r:embed="rId3">
            <a:alphaModFix/>
          </a:blip>
          <a:stretch>
            <a:fillRect/>
          </a:stretch>
        </p:blipFill>
        <p:spPr>
          <a:xfrm>
            <a:off x="955413" y="2253250"/>
            <a:ext cx="7233187" cy="254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Node</a:t>
            </a:r>
            <a:endParaRPr sz="3600"/>
          </a:p>
        </p:txBody>
      </p:sp>
      <p:sp>
        <p:nvSpPr>
          <p:cNvPr id="115" name="Google Shape;115;p21"/>
          <p:cNvSpPr txBox="1"/>
          <p:nvPr/>
        </p:nvSpPr>
        <p:spPr>
          <a:xfrm>
            <a:off x="410225" y="1171825"/>
            <a:ext cx="79656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then need to add in a collider. To do this, right-click on the Player node in the Scene tab and select Add Child Node.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16" name="Google Shape;116;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17" name="Google Shape;117;p21"/>
          <p:cNvPicPr preferRelativeResize="0"/>
          <p:nvPr/>
        </p:nvPicPr>
        <p:blipFill>
          <a:blip r:embed="rId3">
            <a:alphaModFix/>
          </a:blip>
          <a:stretch>
            <a:fillRect/>
          </a:stretch>
        </p:blipFill>
        <p:spPr>
          <a:xfrm>
            <a:off x="2857500" y="2198225"/>
            <a:ext cx="3429000" cy="204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Node</a:t>
            </a:r>
            <a:endParaRPr sz="3600"/>
          </a:p>
        </p:txBody>
      </p:sp>
      <p:sp>
        <p:nvSpPr>
          <p:cNvPr id="123" name="Google Shape;123;p22"/>
          <p:cNvSpPr txBox="1"/>
          <p:nvPr/>
        </p:nvSpPr>
        <p:spPr>
          <a:xfrm>
            <a:off x="410225" y="1171825"/>
            <a:ext cx="79656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will then add a CollisionShape2D node.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24" name="Google Shape;124;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25" name="Google Shape;125;p22"/>
          <p:cNvPicPr preferRelativeResize="0"/>
          <p:nvPr/>
        </p:nvPicPr>
        <p:blipFill>
          <a:blip r:embed="rId3">
            <a:alphaModFix/>
          </a:blip>
          <a:stretch>
            <a:fillRect/>
          </a:stretch>
        </p:blipFill>
        <p:spPr>
          <a:xfrm>
            <a:off x="1466225" y="1598875"/>
            <a:ext cx="6208793" cy="282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Node</a:t>
            </a:r>
            <a:endParaRPr sz="3600"/>
          </a:p>
        </p:txBody>
      </p:sp>
      <p:sp>
        <p:nvSpPr>
          <p:cNvPr id="131" name="Google Shape;131;p23"/>
          <p:cNvSpPr txBox="1"/>
          <p:nvPr/>
        </p:nvSpPr>
        <p:spPr>
          <a:xfrm>
            <a:off x="410225" y="1171825"/>
            <a:ext cx="83010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then go to the Shape value in the Inspector and create a capsule.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32" name="Google Shape;132;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33" name="Google Shape;133;p23"/>
          <p:cNvPicPr preferRelativeResize="0"/>
          <p:nvPr/>
        </p:nvPicPr>
        <p:blipFill>
          <a:blip r:embed="rId3">
            <a:alphaModFix/>
          </a:blip>
          <a:stretch>
            <a:fillRect/>
          </a:stretch>
        </p:blipFill>
        <p:spPr>
          <a:xfrm>
            <a:off x="1761213" y="1881975"/>
            <a:ext cx="2185766" cy="2825975"/>
          </a:xfrm>
          <a:prstGeom prst="rect">
            <a:avLst/>
          </a:prstGeom>
          <a:noFill/>
          <a:ln>
            <a:noFill/>
          </a:ln>
        </p:spPr>
      </p:pic>
      <p:pic>
        <p:nvPicPr>
          <p:cNvPr id="134" name="Google Shape;134;p23"/>
          <p:cNvPicPr preferRelativeResize="0"/>
          <p:nvPr/>
        </p:nvPicPr>
        <p:blipFill>
          <a:blip r:embed="rId4">
            <a:alphaModFix/>
          </a:blip>
          <a:stretch>
            <a:fillRect/>
          </a:stretch>
        </p:blipFill>
        <p:spPr>
          <a:xfrm>
            <a:off x="4572000" y="1881975"/>
            <a:ext cx="2953272" cy="282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