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Arial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e7ca3bba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then see the background color in both your scene view and the game if you press Play.</a:t>
            </a:r>
            <a:endParaRPr/>
          </a:p>
        </p:txBody>
      </p:sp>
      <p:sp>
        <p:nvSpPr>
          <p:cNvPr id="136" name="Google Shape;136;g1ee7ca3bba1_0_6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e7ca3bb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ee7ca3bba1_0_7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e7ca3bba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give the enemy a visual representation in the game. We can then rename the node to Sprite.</a:t>
            </a:r>
            <a:endParaRPr/>
          </a:p>
        </p:txBody>
      </p:sp>
      <p:sp>
        <p:nvSpPr>
          <p:cNvPr id="153" name="Google Shape;153;g1ee7ca3bba1_0_8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e7ca3bb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ee7ca3bba1_0_9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e7ca3bba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ee7ca3bba1_0_10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e7ca3bba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ee7ca3bba1_0_11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e7ca3bba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ee7ca3bba1_0_1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e7ca3bba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ee7ca3bba1_0_13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ee7ca3bba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move_speed – The speed at which our enemy will move.</a:t>
            </a:r>
            <a:endParaRPr/>
          </a:p>
          <a:p>
            <a:pPr indent="0" lvl="0" marL="0" rtl="0" algn="l">
              <a:spcBef>
                <a:spcPts val="0"/>
              </a:spcBef>
              <a:spcAft>
                <a:spcPts val="0"/>
              </a:spcAft>
              <a:buNone/>
            </a:pPr>
            <a:r>
              <a:rPr lang="en"/>
              <a:t>move_direction – The maximum point our enemy will move to before moving back.</a:t>
            </a:r>
            <a:endParaRPr/>
          </a:p>
          <a:p>
            <a:pPr indent="0" lvl="0" marL="0" rtl="0" algn="l">
              <a:spcBef>
                <a:spcPts val="0"/>
              </a:spcBef>
              <a:spcAft>
                <a:spcPts val="0"/>
              </a:spcAft>
              <a:buNone/>
            </a:pPr>
            <a:r>
              <a:rPr lang="en"/>
              <a:t>start_pos – The position the enemy starts in and will move back to.</a:t>
            </a:r>
            <a:endParaRPr/>
          </a:p>
          <a:p>
            <a:pPr indent="0" lvl="0" marL="0" rtl="0" algn="l">
              <a:spcBef>
                <a:spcPts val="0"/>
              </a:spcBef>
              <a:spcAft>
                <a:spcPts val="0"/>
              </a:spcAft>
              <a:buNone/>
            </a:pPr>
            <a:r>
              <a:rPr lang="en"/>
              <a:t>target_pos – The position the enemy will move to and away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used the </a:t>
            </a:r>
            <a:r>
              <a:rPr b="1" lang="en"/>
              <a:t>@export</a:t>
            </a:r>
            <a:r>
              <a:rPr lang="en"/>
              <a:t> tag to make our variables visible to edit in the inspector.</a:t>
            </a:r>
            <a:endParaRPr/>
          </a:p>
        </p:txBody>
      </p:sp>
      <p:sp>
        <p:nvSpPr>
          <p:cNvPr id="202" name="Google Shape;202;g1ee7ca3bba1_0_1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e7ca3bba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ee7ca3bba1_0_15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e7ca3bba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ee7ca3bba1_0_16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e7ca3bba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will check to see if we have reached our target_pos, and then proceed to check if we are at the start_pos or not. If we are, we will change the target_pos to our move_dir value, if not, we want to move back to the start_pos.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now save this script (CTRL+S) and return to the 2D scene view.</a:t>
            </a:r>
            <a:endParaRPr/>
          </a:p>
        </p:txBody>
      </p:sp>
      <p:sp>
        <p:nvSpPr>
          <p:cNvPr id="227" name="Google Shape;227;g1ee7ca3bba1_0_1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e7ca3bba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now press Play, you will see the Enemy we created go up and down between its start position and target position.</a:t>
            </a:r>
            <a:endParaRPr/>
          </a:p>
          <a:p>
            <a:pPr indent="0" lvl="0" marL="0" rtl="0" algn="l">
              <a:spcBef>
                <a:spcPts val="0"/>
              </a:spcBef>
              <a:spcAft>
                <a:spcPts val="0"/>
              </a:spcAft>
              <a:buNone/>
            </a:pPr>
            <a:br>
              <a:rPr lang="en"/>
            </a:br>
            <a:r>
              <a:rPr lang="en"/>
              <a:t>You will notice, however, if you touch the enemy, it doesn’t yet call our game over function</a:t>
            </a:r>
            <a:endParaRPr/>
          </a:p>
        </p:txBody>
      </p:sp>
      <p:sp>
        <p:nvSpPr>
          <p:cNvPr id="235" name="Google Shape;235;g1ee7ca3bba1_0_18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ee7ca3bba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ee7ca3bba1_0_19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e7ca3bb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ee7ca3bba1_0_20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e7ca3bba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ee7ca3bba1_0_21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ee7ca3bba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ee7ca3bba1_0_22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ee7ca3bba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ee7ca3bba1_0_23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e7ca3bba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if you save the script, and press Play you will see the player is reset when they touch the enemy, as intended.</a:t>
            </a:r>
            <a:endParaRPr/>
          </a:p>
        </p:txBody>
      </p:sp>
      <p:sp>
        <p:nvSpPr>
          <p:cNvPr id="284" name="Google Shape;284;g1ee7ca3bba1_0_24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e7ca3bba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ee7ca3bba1_0_25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e7ca3bba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ee7ca3bba1_0_26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e7ca3bba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ee7ca3bba1_0_27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e7ca3bba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ee7ca3bba1_0_28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e7ca3bba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ee7ca3bba1_0_29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ee7ca3bba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ee7ca3bba1_0_31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e7ca3bba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ee7ca3bba1_0_32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ee7ca3bba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ee7ca3bba1_0_3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e7ca3bba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1ee7ca3bba1_0_34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e7ca3bba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1ee7ca3bba1_0_34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ee7ca3bba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ee7ca3bba1_0_3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e7ca3bb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ee7ca3bba1_0_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e7ca3bba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ee7ca3bba1_0_3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e7ca3bba1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ee7ca3bba1_0_37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e7ca3bba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1ee7ca3bba1_0_38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e7ca3bba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ee7ca3bba1_0_39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e7ca3bb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ee7ca3bba1_0_1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e7ca3bb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ee7ca3bba1_0_2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e7ca3bba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ee7ca3bba1_0_3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e7ca3bb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now press Play to test the game, and you will notice if you fall off the platform, the scene will be reloaded.</a:t>
            </a:r>
            <a:endParaRPr/>
          </a:p>
        </p:txBody>
      </p:sp>
      <p:sp>
        <p:nvSpPr>
          <p:cNvPr id="120" name="Google Shape;120;g1ee7ca3bba1_0_4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e7ca3bb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ee7ca3bba1_0_5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7485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4800"/>
              <a:t>Obstacles</a:t>
            </a:r>
            <a:endParaRPr sz="48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Changing the background</a:t>
            </a:r>
            <a:endParaRPr sz="3600"/>
          </a:p>
        </p:txBody>
      </p:sp>
      <p:sp>
        <p:nvSpPr>
          <p:cNvPr id="139" name="Google Shape;139;p24"/>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open the </a:t>
            </a:r>
            <a:r>
              <a:rPr b="1" lang="en" sz="1800">
                <a:solidFill>
                  <a:srgbClr val="FFFFFF"/>
                </a:solidFill>
                <a:latin typeface="Lucida Sans"/>
                <a:ea typeface="Lucida Sans"/>
                <a:cs typeface="Lucida Sans"/>
                <a:sym typeface="Lucida Sans"/>
              </a:rPr>
              <a:t>Environment </a:t>
            </a:r>
            <a:r>
              <a:rPr lang="en" sz="1800">
                <a:solidFill>
                  <a:srgbClr val="FFFFFF"/>
                </a:solidFill>
                <a:latin typeface="Lucida Sans"/>
                <a:ea typeface="Lucida Sans"/>
                <a:cs typeface="Lucida Sans"/>
                <a:sym typeface="Lucida Sans"/>
              </a:rPr>
              <a:t>tab (under Rendering), and we can then change the </a:t>
            </a:r>
            <a:r>
              <a:rPr b="1" lang="en" sz="1800">
                <a:solidFill>
                  <a:srgbClr val="FFFFFF"/>
                </a:solidFill>
                <a:latin typeface="Lucida Sans"/>
                <a:ea typeface="Lucida Sans"/>
                <a:cs typeface="Lucida Sans"/>
                <a:sym typeface="Lucida Sans"/>
              </a:rPr>
              <a:t>Default Clear Color</a:t>
            </a:r>
            <a:r>
              <a:rPr lang="en" sz="1800">
                <a:solidFill>
                  <a:srgbClr val="FFFFFF"/>
                </a:solidFill>
                <a:latin typeface="Lucida Sans"/>
                <a:ea typeface="Lucida Sans"/>
                <a:cs typeface="Lucida Sans"/>
                <a:sym typeface="Lucida Sans"/>
              </a:rPr>
              <a:t>. This can be set to any color you want.</a:t>
            </a:r>
            <a:endParaRPr sz="1800">
              <a:solidFill>
                <a:srgbClr val="FFFFFF"/>
              </a:solidFill>
              <a:latin typeface="Lucida Sans"/>
              <a:ea typeface="Lucida Sans"/>
              <a:cs typeface="Lucida Sans"/>
              <a:sym typeface="Lucida Sans"/>
            </a:endParaRPr>
          </a:p>
        </p:txBody>
      </p:sp>
      <p:sp>
        <p:nvSpPr>
          <p:cNvPr id="140" name="Google Shape;140;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1" name="Google Shape;141;p24"/>
          <p:cNvPicPr preferRelativeResize="0"/>
          <p:nvPr/>
        </p:nvPicPr>
        <p:blipFill>
          <a:blip r:embed="rId3">
            <a:alphaModFix/>
          </a:blip>
          <a:stretch>
            <a:fillRect/>
          </a:stretch>
        </p:blipFill>
        <p:spPr>
          <a:xfrm>
            <a:off x="2731475" y="1887924"/>
            <a:ext cx="3678298" cy="3103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Scene</a:t>
            </a:r>
            <a:endParaRPr sz="3600"/>
          </a:p>
        </p:txBody>
      </p:sp>
      <p:sp>
        <p:nvSpPr>
          <p:cNvPr id="147" name="Google Shape;147;p25"/>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first step is to create a new node of type </a:t>
            </a:r>
            <a:r>
              <a:rPr b="1" lang="en" sz="1800">
                <a:solidFill>
                  <a:srgbClr val="FFFFFF"/>
                </a:solidFill>
                <a:latin typeface="Lucida Sans"/>
                <a:ea typeface="Lucida Sans"/>
                <a:cs typeface="Lucida Sans"/>
                <a:sym typeface="Lucida Sans"/>
              </a:rPr>
              <a:t>Area2D</a:t>
            </a:r>
            <a:r>
              <a:rPr lang="en" sz="1800">
                <a:solidFill>
                  <a:srgbClr val="FFFFFF"/>
                </a:solidFill>
                <a:latin typeface="Lucida Sans"/>
                <a:ea typeface="Lucida Sans"/>
                <a:cs typeface="Lucida Sans"/>
                <a:sym typeface="Lucida Sans"/>
              </a:rPr>
              <a:t>. This node will detect collisions and run an event in the code when another collider passes through it. You can rename this to </a:t>
            </a:r>
            <a:r>
              <a:rPr b="1" lang="en" sz="1800">
                <a:solidFill>
                  <a:srgbClr val="FFFFFF"/>
                </a:solidFill>
                <a:latin typeface="Lucida Sans"/>
                <a:ea typeface="Lucida Sans"/>
                <a:cs typeface="Lucida Sans"/>
                <a:sym typeface="Lucida Sans"/>
              </a:rPr>
              <a:t>Enemy</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48" name="Google Shape;148;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49" name="Google Shape;149;p25"/>
          <p:cNvPicPr preferRelativeResize="0"/>
          <p:nvPr/>
        </p:nvPicPr>
        <p:blipFill>
          <a:blip r:embed="rId3">
            <a:alphaModFix/>
          </a:blip>
          <a:stretch>
            <a:fillRect/>
          </a:stretch>
        </p:blipFill>
        <p:spPr>
          <a:xfrm>
            <a:off x="1344900" y="2078624"/>
            <a:ext cx="6454211" cy="2825976"/>
          </a:xfrm>
          <a:prstGeom prst="rect">
            <a:avLst/>
          </a:prstGeom>
          <a:noFill/>
          <a:ln>
            <a:noFill/>
          </a:ln>
        </p:spPr>
      </p:pic>
      <p:pic>
        <p:nvPicPr>
          <p:cNvPr id="150" name="Google Shape;150;p25"/>
          <p:cNvPicPr preferRelativeResize="0"/>
          <p:nvPr/>
        </p:nvPicPr>
        <p:blipFill>
          <a:blip r:embed="rId4">
            <a:alphaModFix/>
          </a:blip>
          <a:stretch>
            <a:fillRect/>
          </a:stretch>
        </p:blipFill>
        <p:spPr>
          <a:xfrm>
            <a:off x="6362313" y="1942313"/>
            <a:ext cx="2638425" cy="29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Scene</a:t>
            </a:r>
            <a:endParaRPr sz="3600"/>
          </a:p>
        </p:txBody>
      </p:sp>
      <p:sp>
        <p:nvSpPr>
          <p:cNvPr id="156" name="Google Shape;156;p26"/>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then add a </a:t>
            </a:r>
            <a:r>
              <a:rPr b="1" lang="en" sz="1800">
                <a:solidFill>
                  <a:srgbClr val="FFFFFF"/>
                </a:solidFill>
                <a:latin typeface="Lucida Sans"/>
                <a:ea typeface="Lucida Sans"/>
                <a:cs typeface="Lucida Sans"/>
                <a:sym typeface="Lucida Sans"/>
              </a:rPr>
              <a:t>Sprite </a:t>
            </a:r>
            <a:r>
              <a:rPr lang="en" sz="1800">
                <a:solidFill>
                  <a:srgbClr val="FFFFFF"/>
                </a:solidFill>
                <a:latin typeface="Lucida Sans"/>
                <a:ea typeface="Lucida Sans"/>
                <a:cs typeface="Lucida Sans"/>
                <a:sym typeface="Lucida Sans"/>
              </a:rPr>
              <a:t>node as a child of the Area2D node. We will be using the </a:t>
            </a:r>
            <a:r>
              <a:rPr b="1" lang="en" sz="1800">
                <a:solidFill>
                  <a:srgbClr val="FFFFFF"/>
                </a:solidFill>
                <a:latin typeface="Lucida Sans"/>
                <a:ea typeface="Lucida Sans"/>
                <a:cs typeface="Lucida Sans"/>
                <a:sym typeface="Lucida Sans"/>
              </a:rPr>
              <a:t>character_0024.png</a:t>
            </a:r>
            <a:r>
              <a:rPr lang="en" sz="1800">
                <a:solidFill>
                  <a:srgbClr val="FFFFFF"/>
                </a:solidFill>
                <a:latin typeface="Lucida Sans"/>
                <a:ea typeface="Lucida Sans"/>
                <a:cs typeface="Lucida Sans"/>
                <a:sym typeface="Lucida Sans"/>
              </a:rPr>
              <a:t> sprite from our pack.</a:t>
            </a:r>
            <a:endParaRPr sz="1800">
              <a:solidFill>
                <a:srgbClr val="FFFFFF"/>
              </a:solidFill>
              <a:latin typeface="Lucida Sans"/>
              <a:ea typeface="Lucida Sans"/>
              <a:cs typeface="Lucida Sans"/>
              <a:sym typeface="Lucida Sans"/>
            </a:endParaRPr>
          </a:p>
        </p:txBody>
      </p:sp>
      <p:sp>
        <p:nvSpPr>
          <p:cNvPr id="157" name="Google Shape;157;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58" name="Google Shape;158;p26"/>
          <p:cNvPicPr preferRelativeResize="0"/>
          <p:nvPr/>
        </p:nvPicPr>
        <p:blipFill>
          <a:blip r:embed="rId3">
            <a:alphaModFix/>
          </a:blip>
          <a:stretch>
            <a:fillRect/>
          </a:stretch>
        </p:blipFill>
        <p:spPr>
          <a:xfrm>
            <a:off x="1516288" y="1856474"/>
            <a:ext cx="2657475" cy="3000375"/>
          </a:xfrm>
          <a:prstGeom prst="rect">
            <a:avLst/>
          </a:prstGeom>
          <a:noFill/>
          <a:ln>
            <a:noFill/>
          </a:ln>
        </p:spPr>
      </p:pic>
      <p:pic>
        <p:nvPicPr>
          <p:cNvPr id="159" name="Google Shape;159;p26"/>
          <p:cNvPicPr preferRelativeResize="0"/>
          <p:nvPr/>
        </p:nvPicPr>
        <p:blipFill>
          <a:blip r:embed="rId4">
            <a:alphaModFix/>
          </a:blip>
          <a:stretch>
            <a:fillRect/>
          </a:stretch>
        </p:blipFill>
        <p:spPr>
          <a:xfrm>
            <a:off x="4326163" y="1832874"/>
            <a:ext cx="3301561" cy="252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Scene</a:t>
            </a:r>
            <a:endParaRPr sz="3600"/>
          </a:p>
        </p:txBody>
      </p:sp>
      <p:sp>
        <p:nvSpPr>
          <p:cNvPr id="165" name="Google Shape;165;p27"/>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we need to add a </a:t>
            </a:r>
            <a:r>
              <a:rPr b="1" lang="en" sz="1800">
                <a:solidFill>
                  <a:srgbClr val="FFFFFF"/>
                </a:solidFill>
                <a:latin typeface="Lucida Sans"/>
                <a:ea typeface="Lucida Sans"/>
                <a:cs typeface="Lucida Sans"/>
                <a:sym typeface="Lucida Sans"/>
              </a:rPr>
              <a:t>CollisionShape2D </a:t>
            </a:r>
            <a:r>
              <a:rPr lang="en" sz="1800">
                <a:solidFill>
                  <a:srgbClr val="FFFFFF"/>
                </a:solidFill>
                <a:latin typeface="Lucida Sans"/>
                <a:ea typeface="Lucida Sans"/>
                <a:cs typeface="Lucida Sans"/>
                <a:sym typeface="Lucida Sans"/>
              </a:rPr>
              <a:t>node to the enemy to give our Area2D a shape to check.</a:t>
            </a:r>
            <a:endParaRPr sz="1800">
              <a:solidFill>
                <a:srgbClr val="FFFFFF"/>
              </a:solidFill>
              <a:latin typeface="Lucida Sans"/>
              <a:ea typeface="Lucida Sans"/>
              <a:cs typeface="Lucida Sans"/>
              <a:sym typeface="Lucida Sans"/>
            </a:endParaRPr>
          </a:p>
        </p:txBody>
      </p:sp>
      <p:sp>
        <p:nvSpPr>
          <p:cNvPr id="166" name="Google Shape;166;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7" name="Google Shape;167;p27"/>
          <p:cNvPicPr preferRelativeResize="0"/>
          <p:nvPr/>
        </p:nvPicPr>
        <p:blipFill>
          <a:blip r:embed="rId3">
            <a:alphaModFix/>
          </a:blip>
          <a:stretch>
            <a:fillRect/>
          </a:stretch>
        </p:blipFill>
        <p:spPr>
          <a:xfrm>
            <a:off x="3320150" y="1914474"/>
            <a:ext cx="2503699" cy="3103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Scene</a:t>
            </a:r>
            <a:endParaRPr sz="3600"/>
          </a:p>
        </p:txBody>
      </p:sp>
      <p:sp>
        <p:nvSpPr>
          <p:cNvPr id="173" name="Google Shape;173;p28"/>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set the </a:t>
            </a:r>
            <a:r>
              <a:rPr b="1" lang="en" sz="1800">
                <a:solidFill>
                  <a:srgbClr val="FFFFFF"/>
                </a:solidFill>
                <a:latin typeface="Lucida Sans"/>
                <a:ea typeface="Lucida Sans"/>
                <a:cs typeface="Lucida Sans"/>
                <a:sym typeface="Lucida Sans"/>
              </a:rPr>
              <a:t>Shape </a:t>
            </a:r>
            <a:r>
              <a:rPr lang="en" sz="1800">
                <a:solidFill>
                  <a:srgbClr val="FFFFFF"/>
                </a:solidFill>
                <a:latin typeface="Lucida Sans"/>
                <a:ea typeface="Lucida Sans"/>
                <a:cs typeface="Lucida Sans"/>
                <a:sym typeface="Lucida Sans"/>
              </a:rPr>
              <a:t>property to a new </a:t>
            </a:r>
            <a:r>
              <a:rPr b="1" lang="en" sz="1800">
                <a:solidFill>
                  <a:srgbClr val="FFFFFF"/>
                </a:solidFill>
                <a:latin typeface="Lucida Sans"/>
                <a:ea typeface="Lucida Sans"/>
                <a:cs typeface="Lucida Sans"/>
                <a:sym typeface="Lucida Sans"/>
              </a:rPr>
              <a:t>CircleShape2D</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74" name="Google Shape;174;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75" name="Google Shape;175;p28"/>
          <p:cNvPicPr preferRelativeResize="0"/>
          <p:nvPr/>
        </p:nvPicPr>
        <p:blipFill>
          <a:blip r:embed="rId3">
            <a:alphaModFix/>
          </a:blip>
          <a:stretch>
            <a:fillRect/>
          </a:stretch>
        </p:blipFill>
        <p:spPr>
          <a:xfrm>
            <a:off x="3362288" y="1595299"/>
            <a:ext cx="2419423" cy="3380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Scene</a:t>
            </a:r>
            <a:endParaRPr sz="3600"/>
          </a:p>
        </p:txBody>
      </p:sp>
      <p:sp>
        <p:nvSpPr>
          <p:cNvPr id="181" name="Google Shape;181;p29"/>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adjust its size to be slightly smaller than the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allow the player to pass by the enemy without colliding with it but still set off a collision event.</a:t>
            </a:r>
            <a:endParaRPr sz="1800">
              <a:solidFill>
                <a:srgbClr val="FFFFFF"/>
              </a:solidFill>
              <a:latin typeface="Lucida Sans"/>
              <a:ea typeface="Lucida Sans"/>
              <a:cs typeface="Lucida Sans"/>
              <a:sym typeface="Lucida Sans"/>
            </a:endParaRPr>
          </a:p>
        </p:txBody>
      </p:sp>
      <p:sp>
        <p:nvSpPr>
          <p:cNvPr id="182" name="Google Shape;182;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83" name="Google Shape;183;p29"/>
          <p:cNvPicPr preferRelativeResize="0"/>
          <p:nvPr/>
        </p:nvPicPr>
        <p:blipFill>
          <a:blip r:embed="rId3">
            <a:alphaModFix/>
          </a:blip>
          <a:stretch>
            <a:fillRect/>
          </a:stretch>
        </p:blipFill>
        <p:spPr>
          <a:xfrm>
            <a:off x="2521438" y="2426274"/>
            <a:ext cx="4101135" cy="25490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189" name="Google Shape;189;p30"/>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With the Enemy node selected, create a </a:t>
            </a:r>
            <a:r>
              <a:rPr b="1" lang="en" sz="1800">
                <a:solidFill>
                  <a:srgbClr val="FFFFFF"/>
                </a:solidFill>
                <a:latin typeface="Lucida Sans"/>
                <a:ea typeface="Lucida Sans"/>
                <a:cs typeface="Lucida Sans"/>
                <a:sym typeface="Lucida Sans"/>
              </a:rPr>
              <a:t>new script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190" name="Google Shape;190;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1" name="Google Shape;191;p30"/>
          <p:cNvPicPr preferRelativeResize="0"/>
          <p:nvPr/>
        </p:nvPicPr>
        <p:blipFill>
          <a:blip r:embed="rId3">
            <a:alphaModFix/>
          </a:blip>
          <a:stretch>
            <a:fillRect/>
          </a:stretch>
        </p:blipFill>
        <p:spPr>
          <a:xfrm>
            <a:off x="3075200" y="1862699"/>
            <a:ext cx="2990850" cy="235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197" name="Google Shape;197;p31"/>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script will be named Enemy.gd and inherit from </a:t>
            </a:r>
            <a:r>
              <a:rPr b="1" lang="en" sz="1800">
                <a:solidFill>
                  <a:srgbClr val="FFFFFF"/>
                </a:solidFill>
                <a:latin typeface="Lucida Sans"/>
                <a:ea typeface="Lucida Sans"/>
                <a:cs typeface="Lucida Sans"/>
                <a:sym typeface="Lucida Sans"/>
              </a:rPr>
              <a:t>Area2D</a:t>
            </a:r>
            <a:r>
              <a:rPr lang="en" sz="1800">
                <a:solidFill>
                  <a:srgbClr val="FFFFFF"/>
                </a:solidFill>
                <a:latin typeface="Lucida Sans"/>
                <a:ea typeface="Lucida Sans"/>
                <a:cs typeface="Lucida Sans"/>
                <a:sym typeface="Lucida Sans"/>
              </a:rPr>
              <a:t>, as this is the Enemy node’s type.</a:t>
            </a:r>
            <a:endParaRPr sz="1800">
              <a:solidFill>
                <a:srgbClr val="FFFFFF"/>
              </a:solidFill>
              <a:latin typeface="Lucida Sans"/>
              <a:ea typeface="Lucida Sans"/>
              <a:cs typeface="Lucida Sans"/>
              <a:sym typeface="Lucida Sans"/>
            </a:endParaRPr>
          </a:p>
        </p:txBody>
      </p:sp>
      <p:sp>
        <p:nvSpPr>
          <p:cNvPr id="198" name="Google Shape;198;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99" name="Google Shape;199;p31"/>
          <p:cNvPicPr preferRelativeResize="0"/>
          <p:nvPr/>
        </p:nvPicPr>
        <p:blipFill>
          <a:blip r:embed="rId3">
            <a:alphaModFix/>
          </a:blip>
          <a:stretch>
            <a:fillRect/>
          </a:stretch>
        </p:blipFill>
        <p:spPr>
          <a:xfrm>
            <a:off x="3052975" y="1735524"/>
            <a:ext cx="3038045" cy="3380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205" name="Google Shape;205;p32"/>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time we will keep the default functions, but we will add variables for the enemy’s </a:t>
            </a:r>
            <a:r>
              <a:rPr b="1" lang="en" sz="1800">
                <a:solidFill>
                  <a:srgbClr val="FFFFFF"/>
                </a:solidFill>
                <a:latin typeface="Lucida Sans"/>
                <a:ea typeface="Lucida Sans"/>
                <a:cs typeface="Lucida Sans"/>
                <a:sym typeface="Lucida Sans"/>
              </a:rPr>
              <a:t>move_speed</a:t>
            </a:r>
            <a:r>
              <a:rPr lang="en" sz="1800">
                <a:solidFill>
                  <a:srgbClr val="FFFFFF"/>
                </a:solidFill>
                <a:latin typeface="Lucida Sans"/>
                <a:ea typeface="Lucida Sans"/>
                <a:cs typeface="Lucida Sans"/>
                <a:sym typeface="Lucida Sans"/>
              </a:rPr>
              <a:t>, </a:t>
            </a:r>
            <a:r>
              <a:rPr b="1" lang="en" sz="1800">
                <a:solidFill>
                  <a:srgbClr val="FFFFFF"/>
                </a:solidFill>
                <a:latin typeface="Lucida Sans"/>
                <a:ea typeface="Lucida Sans"/>
                <a:cs typeface="Lucida Sans"/>
                <a:sym typeface="Lucida Sans"/>
              </a:rPr>
              <a:t>move_direction</a:t>
            </a:r>
            <a:r>
              <a:rPr lang="en" sz="1800">
                <a:solidFill>
                  <a:srgbClr val="FFFFFF"/>
                </a:solidFill>
                <a:latin typeface="Lucida Sans"/>
                <a:ea typeface="Lucida Sans"/>
                <a:cs typeface="Lucida Sans"/>
                <a:sym typeface="Lucida Sans"/>
              </a:rPr>
              <a:t>, </a:t>
            </a:r>
            <a:r>
              <a:rPr b="1" lang="en" sz="1800">
                <a:solidFill>
                  <a:srgbClr val="FFFFFF"/>
                </a:solidFill>
                <a:latin typeface="Lucida Sans"/>
                <a:ea typeface="Lucida Sans"/>
                <a:cs typeface="Lucida Sans"/>
                <a:sym typeface="Lucida Sans"/>
              </a:rPr>
              <a:t>start_position</a:t>
            </a:r>
            <a:r>
              <a:rPr lang="en" sz="1800">
                <a:solidFill>
                  <a:srgbClr val="FFFFFF"/>
                </a:solidFill>
                <a:latin typeface="Lucida Sans"/>
                <a:ea typeface="Lucida Sans"/>
                <a:cs typeface="Lucida Sans"/>
                <a:sym typeface="Lucida Sans"/>
              </a:rPr>
              <a:t>, and </a:t>
            </a:r>
            <a:r>
              <a:rPr b="1" lang="en" sz="1800">
                <a:solidFill>
                  <a:srgbClr val="FFFFFF"/>
                </a:solidFill>
                <a:latin typeface="Lucida Sans"/>
                <a:ea typeface="Lucida Sans"/>
                <a:cs typeface="Lucida Sans"/>
                <a:sym typeface="Lucida Sans"/>
              </a:rPr>
              <a:t>target_position</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206" name="Google Shape;206;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7" name="Google Shape;207;p32"/>
          <p:cNvPicPr preferRelativeResize="0"/>
          <p:nvPr/>
        </p:nvPicPr>
        <p:blipFill>
          <a:blip r:embed="rId3">
            <a:alphaModFix/>
          </a:blip>
          <a:stretch>
            <a:fillRect/>
          </a:stretch>
        </p:blipFill>
        <p:spPr>
          <a:xfrm>
            <a:off x="955663" y="2839049"/>
            <a:ext cx="5057775" cy="1514475"/>
          </a:xfrm>
          <a:prstGeom prst="rect">
            <a:avLst/>
          </a:prstGeom>
          <a:noFill/>
          <a:ln>
            <a:noFill/>
          </a:ln>
        </p:spPr>
      </p:pic>
      <p:pic>
        <p:nvPicPr>
          <p:cNvPr id="208" name="Google Shape;208;p32"/>
          <p:cNvPicPr preferRelativeResize="0"/>
          <p:nvPr/>
        </p:nvPicPr>
        <p:blipFill>
          <a:blip r:embed="rId4">
            <a:alphaModFix/>
          </a:blip>
          <a:stretch>
            <a:fillRect/>
          </a:stretch>
        </p:blipFill>
        <p:spPr>
          <a:xfrm>
            <a:off x="4947075" y="2269838"/>
            <a:ext cx="3238500" cy="24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214" name="Google Shape;214;p33"/>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With these variables, we can then set the </a:t>
            </a:r>
            <a:r>
              <a:rPr b="1" lang="en" sz="1800">
                <a:solidFill>
                  <a:srgbClr val="FFFFFF"/>
                </a:solidFill>
                <a:latin typeface="Lucida Sans"/>
                <a:ea typeface="Lucida Sans"/>
                <a:cs typeface="Lucida Sans"/>
                <a:sym typeface="Lucida Sans"/>
              </a:rPr>
              <a:t>start_pos </a:t>
            </a:r>
            <a:r>
              <a:rPr lang="en" sz="1800">
                <a:solidFill>
                  <a:srgbClr val="FFFFFF"/>
                </a:solidFill>
                <a:latin typeface="Lucida Sans"/>
                <a:ea typeface="Lucida Sans"/>
                <a:cs typeface="Lucida Sans"/>
                <a:sym typeface="Lucida Sans"/>
              </a:rPr>
              <a:t>and the </a:t>
            </a:r>
            <a:r>
              <a:rPr b="1" lang="en" sz="1800">
                <a:solidFill>
                  <a:srgbClr val="FFFFFF"/>
                </a:solidFill>
                <a:latin typeface="Lucida Sans"/>
                <a:ea typeface="Lucida Sans"/>
                <a:cs typeface="Lucida Sans"/>
                <a:sym typeface="Lucida Sans"/>
              </a:rPr>
              <a:t>target_pos </a:t>
            </a:r>
            <a:r>
              <a:rPr lang="en" sz="1800">
                <a:solidFill>
                  <a:srgbClr val="FFFFFF"/>
                </a:solidFill>
                <a:latin typeface="Lucida Sans"/>
                <a:ea typeface="Lucida Sans"/>
                <a:cs typeface="Lucida Sans"/>
                <a:sym typeface="Lucida Sans"/>
              </a:rPr>
              <a:t>in the </a:t>
            </a:r>
            <a:r>
              <a:rPr b="1" lang="en" sz="1800">
                <a:solidFill>
                  <a:srgbClr val="FFFFFF"/>
                </a:solidFill>
                <a:latin typeface="Lucida Sans"/>
                <a:ea typeface="Lucida Sans"/>
                <a:cs typeface="Lucida Sans"/>
                <a:sym typeface="Lucida Sans"/>
              </a:rPr>
              <a:t>_ready </a:t>
            </a:r>
            <a:r>
              <a:rPr lang="en" sz="1800">
                <a:solidFill>
                  <a:srgbClr val="FFFFFF"/>
                </a:solidFill>
                <a:latin typeface="Lucida Sans"/>
                <a:ea typeface="Lucida Sans"/>
                <a:cs typeface="Lucida Sans"/>
                <a:sym typeface="Lucida Sans"/>
              </a:rPr>
              <a:t>function.</a:t>
            </a:r>
            <a:endParaRPr sz="1800">
              <a:solidFill>
                <a:srgbClr val="FFFFFF"/>
              </a:solidFill>
              <a:latin typeface="Lucida Sans"/>
              <a:ea typeface="Lucida Sans"/>
              <a:cs typeface="Lucida Sans"/>
              <a:sym typeface="Lucida Sans"/>
            </a:endParaRPr>
          </a:p>
        </p:txBody>
      </p:sp>
      <p:sp>
        <p:nvSpPr>
          <p:cNvPr id="215" name="Google Shape;215;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6" name="Google Shape;216;p33"/>
          <p:cNvPicPr preferRelativeResize="0"/>
          <p:nvPr/>
        </p:nvPicPr>
        <p:blipFill>
          <a:blip r:embed="rId3">
            <a:alphaModFix/>
          </a:blip>
          <a:stretch>
            <a:fillRect/>
          </a:stretch>
        </p:blipFill>
        <p:spPr>
          <a:xfrm>
            <a:off x="1617875" y="2571749"/>
            <a:ext cx="5905500" cy="105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979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the concept of a game over state in a 2D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set up a game over function in their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create an enemy scene in a 2D game.</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be able to implement spikes as nodes that trigger the game over function when the player collides with them.</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222" name="Google Shape;222;p34"/>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now create the logic to move toward our target position. This will be done in the </a:t>
            </a:r>
            <a:r>
              <a:rPr b="1" lang="en" sz="1800">
                <a:solidFill>
                  <a:srgbClr val="FFFFFF"/>
                </a:solidFill>
                <a:latin typeface="Lucida Sans"/>
                <a:ea typeface="Lucida Sans"/>
                <a:cs typeface="Lucida Sans"/>
                <a:sym typeface="Lucida Sans"/>
              </a:rPr>
              <a:t>_process </a:t>
            </a:r>
            <a:r>
              <a:rPr lang="en" sz="1800">
                <a:solidFill>
                  <a:srgbClr val="FFFFFF"/>
                </a:solidFill>
                <a:latin typeface="Lucida Sans"/>
                <a:ea typeface="Lucida Sans"/>
                <a:cs typeface="Lucida Sans"/>
                <a:sym typeface="Lucida Sans"/>
              </a:rPr>
              <a:t>function, as it runs once every frame.</a:t>
            </a:r>
            <a:endParaRPr sz="1800">
              <a:solidFill>
                <a:srgbClr val="FFFFFF"/>
              </a:solidFill>
              <a:latin typeface="Lucida Sans"/>
              <a:ea typeface="Lucida Sans"/>
              <a:cs typeface="Lucida Sans"/>
              <a:sym typeface="Lucida Sans"/>
            </a:endParaRPr>
          </a:p>
        </p:txBody>
      </p:sp>
      <p:sp>
        <p:nvSpPr>
          <p:cNvPr id="223" name="Google Shape;223;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4" name="Google Shape;224;p34"/>
          <p:cNvPicPr preferRelativeResize="0"/>
          <p:nvPr/>
        </p:nvPicPr>
        <p:blipFill>
          <a:blip r:embed="rId3">
            <a:alphaModFix/>
          </a:blip>
          <a:stretch>
            <a:fillRect/>
          </a:stretch>
        </p:blipFill>
        <p:spPr>
          <a:xfrm>
            <a:off x="1042988" y="2063849"/>
            <a:ext cx="7058025" cy="84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Enemy Script</a:t>
            </a:r>
            <a:endParaRPr sz="3600"/>
          </a:p>
        </p:txBody>
      </p:sp>
      <p:sp>
        <p:nvSpPr>
          <p:cNvPr id="230" name="Google Shape;230;p35"/>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will also need to check to see if we have reached our target position, and if we have, change the target position to the other way.</a:t>
            </a:r>
            <a:endParaRPr sz="1800">
              <a:solidFill>
                <a:srgbClr val="FFFFFF"/>
              </a:solidFill>
              <a:latin typeface="Lucida Sans"/>
              <a:ea typeface="Lucida Sans"/>
              <a:cs typeface="Lucida Sans"/>
              <a:sym typeface="Lucida Sans"/>
            </a:endParaRPr>
          </a:p>
        </p:txBody>
      </p:sp>
      <p:sp>
        <p:nvSpPr>
          <p:cNvPr id="231" name="Google Shape;231;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2" name="Google Shape;232;p35"/>
          <p:cNvPicPr preferRelativeResize="0"/>
          <p:nvPr/>
        </p:nvPicPr>
        <p:blipFill>
          <a:blip r:embed="rId3">
            <a:alphaModFix/>
          </a:blip>
          <a:stretch>
            <a:fillRect/>
          </a:stretch>
        </p:blipFill>
        <p:spPr>
          <a:xfrm>
            <a:off x="1036850" y="1950024"/>
            <a:ext cx="7067550" cy="191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Setting up our Enemy</a:t>
            </a:r>
            <a:endParaRPr sz="3600"/>
          </a:p>
        </p:txBody>
      </p:sp>
      <p:sp>
        <p:nvSpPr>
          <p:cNvPr id="238" name="Google Shape;238;p36"/>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now need to set the </a:t>
            </a:r>
            <a:r>
              <a:rPr b="1" lang="en" sz="1800">
                <a:solidFill>
                  <a:srgbClr val="FFFFFF"/>
                </a:solidFill>
                <a:latin typeface="Lucida Sans"/>
                <a:ea typeface="Lucida Sans"/>
                <a:cs typeface="Lucida Sans"/>
                <a:sym typeface="Lucida Sans"/>
              </a:rPr>
              <a:t>Move Dir</a:t>
            </a:r>
            <a:r>
              <a:rPr lang="en" sz="1800">
                <a:solidFill>
                  <a:srgbClr val="FFFFFF"/>
                </a:solidFill>
                <a:latin typeface="Lucida Sans"/>
                <a:ea typeface="Lucida Sans"/>
                <a:cs typeface="Lucida Sans"/>
                <a:sym typeface="Lucida Sans"/>
              </a:rPr>
              <a:t> value we exported earlier, we will use the value </a:t>
            </a:r>
            <a:r>
              <a:rPr b="1" lang="en" sz="1800">
                <a:solidFill>
                  <a:srgbClr val="FFFFFF"/>
                </a:solidFill>
                <a:latin typeface="Lucida Sans"/>
                <a:ea typeface="Lucida Sans"/>
                <a:cs typeface="Lucida Sans"/>
                <a:sym typeface="Lucida Sans"/>
              </a:rPr>
              <a:t>(0, -50)</a:t>
            </a:r>
            <a:r>
              <a:rPr lang="en" sz="1800">
                <a:solidFill>
                  <a:srgbClr val="FFFFFF"/>
                </a:solidFill>
                <a:latin typeface="Lucida Sans"/>
                <a:ea typeface="Lucida Sans"/>
                <a:cs typeface="Lucida Sans"/>
                <a:sym typeface="Lucida Sans"/>
              </a:rPr>
              <a:t> to state move 50 pixels upward, you can of course change this value however you want.</a:t>
            </a:r>
            <a:endParaRPr sz="1800">
              <a:solidFill>
                <a:srgbClr val="FFFFFF"/>
              </a:solidFill>
              <a:latin typeface="Lucida Sans"/>
              <a:ea typeface="Lucida Sans"/>
              <a:cs typeface="Lucida Sans"/>
              <a:sym typeface="Lucida Sans"/>
            </a:endParaRPr>
          </a:p>
        </p:txBody>
      </p:sp>
      <p:sp>
        <p:nvSpPr>
          <p:cNvPr id="239" name="Google Shape;239;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0" name="Google Shape;240;p36"/>
          <p:cNvPicPr preferRelativeResize="0"/>
          <p:nvPr/>
        </p:nvPicPr>
        <p:blipFill>
          <a:blip r:embed="rId3">
            <a:alphaModFix/>
          </a:blip>
          <a:stretch>
            <a:fillRect/>
          </a:stretch>
        </p:blipFill>
        <p:spPr>
          <a:xfrm>
            <a:off x="4763013" y="2134074"/>
            <a:ext cx="2689881" cy="2825976"/>
          </a:xfrm>
          <a:prstGeom prst="rect">
            <a:avLst/>
          </a:prstGeom>
          <a:noFill/>
          <a:ln>
            <a:noFill/>
          </a:ln>
        </p:spPr>
      </p:pic>
      <p:pic>
        <p:nvPicPr>
          <p:cNvPr id="241" name="Google Shape;241;p36"/>
          <p:cNvPicPr preferRelativeResize="0"/>
          <p:nvPr/>
        </p:nvPicPr>
        <p:blipFill>
          <a:blip r:embed="rId4">
            <a:alphaModFix/>
          </a:blip>
          <a:stretch>
            <a:fillRect/>
          </a:stretch>
        </p:blipFill>
        <p:spPr>
          <a:xfrm>
            <a:off x="1688350" y="2165124"/>
            <a:ext cx="2922262" cy="21491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47" name="Google Shape;247;p37"/>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do this, we will select the Player node and open the Node tab and select the Groups section.</a:t>
            </a:r>
            <a:endParaRPr sz="1800">
              <a:solidFill>
                <a:srgbClr val="FFFFFF"/>
              </a:solidFill>
              <a:latin typeface="Lucida Sans"/>
              <a:ea typeface="Lucida Sans"/>
              <a:cs typeface="Lucida Sans"/>
              <a:sym typeface="Lucida Sans"/>
            </a:endParaRPr>
          </a:p>
        </p:txBody>
      </p:sp>
      <p:sp>
        <p:nvSpPr>
          <p:cNvPr id="248" name="Google Shape;248;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9" name="Google Shape;249;p37"/>
          <p:cNvPicPr preferRelativeResize="0"/>
          <p:nvPr/>
        </p:nvPicPr>
        <p:blipFill>
          <a:blip r:embed="rId3">
            <a:alphaModFix/>
          </a:blip>
          <a:stretch>
            <a:fillRect/>
          </a:stretch>
        </p:blipFill>
        <p:spPr>
          <a:xfrm>
            <a:off x="2952750" y="2043174"/>
            <a:ext cx="3238500" cy="2381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55" name="Google Shape;255;p38"/>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want to add our </a:t>
            </a:r>
            <a:r>
              <a:rPr b="1" lang="en" sz="1800">
                <a:solidFill>
                  <a:srgbClr val="FFFFFF"/>
                </a:solidFill>
                <a:latin typeface="Lucida Sans"/>
                <a:ea typeface="Lucida Sans"/>
                <a:cs typeface="Lucida Sans"/>
                <a:sym typeface="Lucida Sans"/>
              </a:rPr>
              <a:t>Player </a:t>
            </a:r>
            <a:r>
              <a:rPr lang="en" sz="1800">
                <a:solidFill>
                  <a:srgbClr val="FFFFFF"/>
                </a:solidFill>
                <a:latin typeface="Lucida Sans"/>
                <a:ea typeface="Lucida Sans"/>
                <a:cs typeface="Lucida Sans"/>
                <a:sym typeface="Lucida Sans"/>
              </a:rPr>
              <a:t>node to a group, this is like tagging our node and will let us know what type of node a collider is when one is detected by our </a:t>
            </a:r>
            <a:r>
              <a:rPr b="1" lang="en" sz="1800">
                <a:solidFill>
                  <a:srgbClr val="FFFFFF"/>
                </a:solidFill>
                <a:latin typeface="Lucida Sans"/>
                <a:ea typeface="Lucida Sans"/>
                <a:cs typeface="Lucida Sans"/>
                <a:sym typeface="Lucida Sans"/>
              </a:rPr>
              <a:t>Enemy</a:t>
            </a:r>
            <a:r>
              <a:rPr lang="en" sz="1800">
                <a:solidFill>
                  <a:srgbClr val="FFFFFF"/>
                </a:solidFill>
                <a:latin typeface="Lucida Sans"/>
                <a:ea typeface="Lucida Sans"/>
                <a:cs typeface="Lucida Sans"/>
                <a:sym typeface="Lucida Sans"/>
              </a:rPr>
              <a:t>. We will add a group to our </a:t>
            </a:r>
            <a:r>
              <a:rPr b="1" lang="en" sz="1800">
                <a:solidFill>
                  <a:srgbClr val="FFFFFF"/>
                </a:solidFill>
                <a:latin typeface="Lucida Sans"/>
                <a:ea typeface="Lucida Sans"/>
                <a:cs typeface="Lucida Sans"/>
                <a:sym typeface="Lucida Sans"/>
              </a:rPr>
              <a:t>Player </a:t>
            </a:r>
            <a:r>
              <a:rPr lang="en" sz="1800">
                <a:solidFill>
                  <a:srgbClr val="FFFFFF"/>
                </a:solidFill>
                <a:latin typeface="Lucida Sans"/>
                <a:ea typeface="Lucida Sans"/>
                <a:cs typeface="Lucida Sans"/>
                <a:sym typeface="Lucida Sans"/>
              </a:rPr>
              <a:t>named </a:t>
            </a:r>
            <a:r>
              <a:rPr b="1" lang="en" sz="1800">
                <a:solidFill>
                  <a:srgbClr val="FFFFFF"/>
                </a:solidFill>
                <a:latin typeface="Lucida Sans"/>
                <a:ea typeface="Lucida Sans"/>
                <a:cs typeface="Lucida Sans"/>
                <a:sym typeface="Lucida Sans"/>
              </a:rPr>
              <a:t>Player</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256" name="Google Shape;256;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7" name="Google Shape;257;p38"/>
          <p:cNvPicPr preferRelativeResize="0"/>
          <p:nvPr/>
        </p:nvPicPr>
        <p:blipFill>
          <a:blip r:embed="rId3">
            <a:alphaModFix/>
          </a:blip>
          <a:stretch>
            <a:fillRect/>
          </a:stretch>
        </p:blipFill>
        <p:spPr>
          <a:xfrm>
            <a:off x="2981325" y="2258274"/>
            <a:ext cx="3181350" cy="2028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63" name="Google Shape;263;p39"/>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with the </a:t>
            </a:r>
            <a:r>
              <a:rPr b="1" lang="en" sz="1800">
                <a:solidFill>
                  <a:srgbClr val="FFFFFF"/>
                </a:solidFill>
                <a:latin typeface="Lucida Sans"/>
                <a:ea typeface="Lucida Sans"/>
                <a:cs typeface="Lucida Sans"/>
                <a:sym typeface="Lucida Sans"/>
              </a:rPr>
              <a:t>Enemy </a:t>
            </a:r>
            <a:r>
              <a:rPr lang="en" sz="1800">
                <a:solidFill>
                  <a:srgbClr val="FFFFFF"/>
                </a:solidFill>
                <a:latin typeface="Lucida Sans"/>
                <a:ea typeface="Lucida Sans"/>
                <a:cs typeface="Lucida Sans"/>
                <a:sym typeface="Lucida Sans"/>
              </a:rPr>
              <a:t>node selected, choose the Signals section this time.</a:t>
            </a:r>
            <a:endParaRPr sz="1800">
              <a:solidFill>
                <a:srgbClr val="FFFFFF"/>
              </a:solidFill>
              <a:latin typeface="Lucida Sans"/>
              <a:ea typeface="Lucida Sans"/>
              <a:cs typeface="Lucida Sans"/>
              <a:sym typeface="Lucida Sans"/>
            </a:endParaRPr>
          </a:p>
        </p:txBody>
      </p:sp>
      <p:sp>
        <p:nvSpPr>
          <p:cNvPr id="264" name="Google Shape;264;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5" name="Google Shape;265;p39"/>
          <p:cNvPicPr preferRelativeResize="0"/>
          <p:nvPr/>
        </p:nvPicPr>
        <p:blipFill rotWithShape="1">
          <a:blip r:embed="rId3">
            <a:alphaModFix/>
          </a:blip>
          <a:srcRect b="0" l="0" r="8441" t="0"/>
          <a:stretch/>
        </p:blipFill>
        <p:spPr>
          <a:xfrm>
            <a:off x="3336736" y="1600675"/>
            <a:ext cx="2470525" cy="338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71" name="Google Shape;271;p40"/>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add a signal to our Enemy, choose the </a:t>
            </a:r>
            <a:r>
              <a:rPr b="1" lang="en" sz="1800">
                <a:solidFill>
                  <a:srgbClr val="FFFFFF"/>
                </a:solidFill>
                <a:latin typeface="Lucida Sans"/>
                <a:ea typeface="Lucida Sans"/>
                <a:cs typeface="Lucida Sans"/>
                <a:sym typeface="Lucida Sans"/>
              </a:rPr>
              <a:t>body_entered </a:t>
            </a:r>
            <a:r>
              <a:rPr lang="en" sz="1800">
                <a:solidFill>
                  <a:srgbClr val="FFFFFF"/>
                </a:solidFill>
                <a:latin typeface="Lucida Sans"/>
                <a:ea typeface="Lucida Sans"/>
                <a:cs typeface="Lucida Sans"/>
                <a:sym typeface="Lucida Sans"/>
              </a:rPr>
              <a:t>signal and </a:t>
            </a:r>
            <a:r>
              <a:rPr b="1" lang="en" sz="1800">
                <a:solidFill>
                  <a:srgbClr val="FFFFFF"/>
                </a:solidFill>
                <a:latin typeface="Lucida Sans"/>
                <a:ea typeface="Lucida Sans"/>
                <a:cs typeface="Lucida Sans"/>
                <a:sym typeface="Lucida Sans"/>
              </a:rPr>
              <a:t>double</a:t>
            </a:r>
            <a:r>
              <a:rPr lang="en" sz="1800">
                <a:solidFill>
                  <a:srgbClr val="FFFFFF"/>
                </a:solidFill>
                <a:latin typeface="Lucida Sans"/>
                <a:ea typeface="Lucida Sans"/>
                <a:cs typeface="Lucida Sans"/>
                <a:sym typeface="Lucida Sans"/>
              </a:rPr>
              <a:t>-</a:t>
            </a:r>
            <a:r>
              <a:rPr b="1" lang="en" sz="1800">
                <a:solidFill>
                  <a:srgbClr val="FFFFFF"/>
                </a:solidFill>
                <a:latin typeface="Lucida Sans"/>
                <a:ea typeface="Lucida Sans"/>
                <a:cs typeface="Lucida Sans"/>
                <a:sym typeface="Lucida Sans"/>
              </a:rPr>
              <a:t>click</a:t>
            </a:r>
            <a:r>
              <a:rPr lang="en" sz="1800">
                <a:solidFill>
                  <a:srgbClr val="FFFFFF"/>
                </a:solidFill>
                <a:latin typeface="Lucida Sans"/>
                <a:ea typeface="Lucida Sans"/>
                <a:cs typeface="Lucida Sans"/>
                <a:sym typeface="Lucida Sans"/>
              </a:rPr>
              <a:t> it.</a:t>
            </a:r>
            <a:endParaRPr sz="1800">
              <a:solidFill>
                <a:srgbClr val="FFFFFF"/>
              </a:solidFill>
              <a:latin typeface="Lucida Sans"/>
              <a:ea typeface="Lucida Sans"/>
              <a:cs typeface="Lucida Sans"/>
              <a:sym typeface="Lucida Sans"/>
            </a:endParaRPr>
          </a:p>
        </p:txBody>
      </p:sp>
      <p:sp>
        <p:nvSpPr>
          <p:cNvPr id="272" name="Google Shape;272;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3" name="Google Shape;273;p40"/>
          <p:cNvPicPr preferRelativeResize="0"/>
          <p:nvPr/>
        </p:nvPicPr>
        <p:blipFill>
          <a:blip r:embed="rId3">
            <a:alphaModFix/>
          </a:blip>
          <a:stretch>
            <a:fillRect/>
          </a:stretch>
        </p:blipFill>
        <p:spPr>
          <a:xfrm>
            <a:off x="2928938" y="1908624"/>
            <a:ext cx="3286125" cy="2857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79" name="Google Shape;279;p41"/>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select our </a:t>
            </a:r>
            <a:r>
              <a:rPr b="1" lang="en" sz="1800">
                <a:solidFill>
                  <a:srgbClr val="FFFFFF"/>
                </a:solidFill>
                <a:latin typeface="Lucida Sans"/>
                <a:ea typeface="Lucida Sans"/>
                <a:cs typeface="Lucida Sans"/>
                <a:sym typeface="Lucida Sans"/>
              </a:rPr>
              <a:t>Enemy </a:t>
            </a:r>
            <a:r>
              <a:rPr lang="en" sz="1800">
                <a:solidFill>
                  <a:srgbClr val="FFFFFF"/>
                </a:solidFill>
                <a:latin typeface="Lucida Sans"/>
                <a:ea typeface="Lucida Sans"/>
                <a:cs typeface="Lucida Sans"/>
                <a:sym typeface="Lucida Sans"/>
              </a:rPr>
              <a:t>node in the list that appears and press </a:t>
            </a:r>
            <a:r>
              <a:rPr b="1" lang="en" sz="1800">
                <a:solidFill>
                  <a:srgbClr val="FFFFFF"/>
                </a:solidFill>
                <a:latin typeface="Lucida Sans"/>
                <a:ea typeface="Lucida Sans"/>
                <a:cs typeface="Lucida Sans"/>
                <a:sym typeface="Lucida Sans"/>
              </a:rPr>
              <a:t>Connect</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p:txBody>
      </p:sp>
      <p:sp>
        <p:nvSpPr>
          <p:cNvPr id="280" name="Google Shape;280;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1" name="Google Shape;281;p41"/>
          <p:cNvPicPr preferRelativeResize="0"/>
          <p:nvPr/>
        </p:nvPicPr>
        <p:blipFill>
          <a:blip r:embed="rId3">
            <a:alphaModFix/>
          </a:blip>
          <a:stretch>
            <a:fillRect/>
          </a:stretch>
        </p:blipFill>
        <p:spPr>
          <a:xfrm>
            <a:off x="3275025" y="1564524"/>
            <a:ext cx="2591178" cy="33800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Detecting Collisions</a:t>
            </a:r>
            <a:endParaRPr sz="3600"/>
          </a:p>
        </p:txBody>
      </p:sp>
      <p:sp>
        <p:nvSpPr>
          <p:cNvPr id="287" name="Google Shape;287;p42"/>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create an </a:t>
            </a:r>
            <a:r>
              <a:rPr b="1" lang="en" sz="1800">
                <a:solidFill>
                  <a:srgbClr val="FFFFFF"/>
                </a:solidFill>
                <a:latin typeface="Lucida Sans"/>
                <a:ea typeface="Lucida Sans"/>
                <a:cs typeface="Lucida Sans"/>
                <a:sym typeface="Lucida Sans"/>
              </a:rPr>
              <a:t>_on_body_entered </a:t>
            </a:r>
            <a:r>
              <a:rPr lang="en" sz="1800">
                <a:solidFill>
                  <a:srgbClr val="FFFFFF"/>
                </a:solidFill>
                <a:latin typeface="Lucida Sans"/>
                <a:ea typeface="Lucida Sans"/>
                <a:cs typeface="Lucida Sans"/>
                <a:sym typeface="Lucida Sans"/>
              </a:rPr>
              <a:t>function that will call when the signal is set off. The body parameter passed through the function is the object we have interacted with, so we want to check if this is the Player and call the game_over function if it is. We will do this with the following code at the bottom of the Enemy.gd script: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88" name="Google Shape;288;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9" name="Google Shape;289;p42"/>
          <p:cNvPicPr preferRelativeResize="0"/>
          <p:nvPr/>
        </p:nvPicPr>
        <p:blipFill>
          <a:blip r:embed="rId3">
            <a:alphaModFix/>
          </a:blip>
          <a:stretch>
            <a:fillRect/>
          </a:stretch>
        </p:blipFill>
        <p:spPr>
          <a:xfrm>
            <a:off x="2803738" y="3006474"/>
            <a:ext cx="3533775" cy="88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Turning the Enemy into a Scene</a:t>
            </a:r>
            <a:endParaRPr sz="3600"/>
          </a:p>
        </p:txBody>
      </p:sp>
      <p:sp>
        <p:nvSpPr>
          <p:cNvPr id="295" name="Google Shape;295;p43"/>
          <p:cNvSpPr txBox="1"/>
          <p:nvPr/>
        </p:nvSpPr>
        <p:spPr>
          <a:xfrm>
            <a:off x="410225" y="1171825"/>
            <a:ext cx="67929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finally need to save the Enemy node tree as a scene. This will allow us to drag in multiple instances of it into the game, and still be able to edit it globally. Do this by dragging the top </a:t>
            </a:r>
            <a:r>
              <a:rPr b="1" lang="en" sz="1800">
                <a:solidFill>
                  <a:srgbClr val="FFFFFF"/>
                </a:solidFill>
                <a:latin typeface="Lucida Sans"/>
                <a:ea typeface="Lucida Sans"/>
                <a:cs typeface="Lucida Sans"/>
                <a:sym typeface="Lucida Sans"/>
              </a:rPr>
              <a:t>Enemy </a:t>
            </a:r>
            <a:r>
              <a:rPr lang="en" sz="1800">
                <a:solidFill>
                  <a:srgbClr val="FFFFFF"/>
                </a:solidFill>
                <a:latin typeface="Lucida Sans"/>
                <a:ea typeface="Lucida Sans"/>
                <a:cs typeface="Lucida Sans"/>
                <a:sym typeface="Lucida Sans"/>
              </a:rPr>
              <a:t>node from the Scene tab to the </a:t>
            </a:r>
            <a:r>
              <a:rPr b="1" lang="en" sz="1800">
                <a:solidFill>
                  <a:srgbClr val="FFFFFF"/>
                </a:solidFill>
                <a:latin typeface="Lucida Sans"/>
                <a:ea typeface="Lucida Sans"/>
                <a:cs typeface="Lucida Sans"/>
                <a:sym typeface="Lucida Sans"/>
              </a:rPr>
              <a:t>FileSystem tab</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296" name="Google Shape;296;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7" name="Google Shape;297;p43"/>
          <p:cNvPicPr preferRelativeResize="0"/>
          <p:nvPr/>
        </p:nvPicPr>
        <p:blipFill>
          <a:blip r:embed="rId3">
            <a:alphaModFix/>
          </a:blip>
          <a:stretch>
            <a:fillRect/>
          </a:stretch>
        </p:blipFill>
        <p:spPr>
          <a:xfrm>
            <a:off x="7419198" y="0"/>
            <a:ext cx="1724804" cy="5143501"/>
          </a:xfrm>
          <a:prstGeom prst="rect">
            <a:avLst/>
          </a:prstGeom>
          <a:noFill/>
          <a:ln>
            <a:noFill/>
          </a:ln>
        </p:spPr>
      </p:pic>
      <p:pic>
        <p:nvPicPr>
          <p:cNvPr id="298" name="Google Shape;298;p43"/>
          <p:cNvPicPr preferRelativeResize="0"/>
          <p:nvPr/>
        </p:nvPicPr>
        <p:blipFill>
          <a:blip r:embed="rId4">
            <a:alphaModFix/>
          </a:blip>
          <a:stretch>
            <a:fillRect/>
          </a:stretch>
        </p:blipFill>
        <p:spPr>
          <a:xfrm>
            <a:off x="1283300" y="3392700"/>
            <a:ext cx="5583801" cy="108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Setting up the Game-Over Function</a:t>
            </a:r>
            <a:endParaRPr sz="3200"/>
          </a:p>
        </p:txBody>
      </p:sp>
      <p:sp>
        <p:nvSpPr>
          <p:cNvPr id="83" name="Google Shape;83;p17"/>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first step is to create a </a:t>
            </a:r>
            <a:r>
              <a:rPr b="1" lang="en" sz="1800">
                <a:solidFill>
                  <a:srgbClr val="FFFFFF"/>
                </a:solidFill>
                <a:latin typeface="Lucida Sans"/>
                <a:ea typeface="Lucida Sans"/>
                <a:cs typeface="Lucida Sans"/>
                <a:sym typeface="Lucida Sans"/>
              </a:rPr>
              <a:t>game-over</a:t>
            </a:r>
            <a:r>
              <a:rPr lang="en" sz="1800">
                <a:solidFill>
                  <a:srgbClr val="FFFFFF"/>
                </a:solidFill>
                <a:latin typeface="Lucida Sans"/>
                <a:ea typeface="Lucida Sans"/>
                <a:cs typeface="Lucida Sans"/>
                <a:sym typeface="Lucida Sans"/>
              </a:rPr>
              <a:t> function in the player script. To do this, return to the </a:t>
            </a:r>
            <a:r>
              <a:rPr b="1" lang="en" sz="1800">
                <a:solidFill>
                  <a:srgbClr val="FFFFFF"/>
                </a:solidFill>
                <a:latin typeface="Lucida Sans"/>
                <a:ea typeface="Lucida Sans"/>
                <a:cs typeface="Lucida Sans"/>
                <a:sym typeface="Lucida Sans"/>
              </a:rPr>
              <a:t>Script </a:t>
            </a:r>
            <a:r>
              <a:rPr lang="en" sz="1800">
                <a:solidFill>
                  <a:srgbClr val="FFFFFF"/>
                </a:solidFill>
                <a:latin typeface="Lucida Sans"/>
                <a:ea typeface="Lucida Sans"/>
                <a:cs typeface="Lucida Sans"/>
                <a:sym typeface="Lucida Sans"/>
              </a:rPr>
              <a:t>tab, and make sure the </a:t>
            </a:r>
            <a:r>
              <a:rPr i="1" lang="en" sz="1800">
                <a:solidFill>
                  <a:srgbClr val="FFFFFF"/>
                </a:solidFill>
                <a:latin typeface="Lucida Sans"/>
                <a:ea typeface="Lucida Sans"/>
                <a:cs typeface="Lucida Sans"/>
                <a:sym typeface="Lucida Sans"/>
              </a:rPr>
              <a:t>Player.gd</a:t>
            </a:r>
            <a:r>
              <a:rPr lang="en" sz="1800">
                <a:solidFill>
                  <a:srgbClr val="FFFFFF"/>
                </a:solidFill>
                <a:latin typeface="Lucida Sans"/>
                <a:ea typeface="Lucida Sans"/>
                <a:cs typeface="Lucida Sans"/>
                <a:sym typeface="Lucida Sans"/>
              </a:rPr>
              <a:t> script from the last lesson is still open.</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85" name="Google Shape;85;p17"/>
          <p:cNvPicPr preferRelativeResize="0"/>
          <p:nvPr/>
        </p:nvPicPr>
        <p:blipFill>
          <a:blip r:embed="rId3">
            <a:alphaModFix/>
          </a:blip>
          <a:stretch>
            <a:fillRect/>
          </a:stretch>
        </p:blipFill>
        <p:spPr>
          <a:xfrm>
            <a:off x="152400" y="2165124"/>
            <a:ext cx="8839202" cy="18423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Turning the Enemy into a Scene</a:t>
            </a:r>
            <a:endParaRPr sz="3600"/>
          </a:p>
        </p:txBody>
      </p:sp>
      <p:sp>
        <p:nvSpPr>
          <p:cNvPr id="304" name="Google Shape;304;p44"/>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You can now copy and paste the Enemy scene around the level and change the Move Dir and Move Speed to make differing enemies.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05" name="Google Shape;305;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6" name="Google Shape;306;p44"/>
          <p:cNvPicPr preferRelativeResize="0"/>
          <p:nvPr/>
        </p:nvPicPr>
        <p:blipFill>
          <a:blip r:embed="rId3">
            <a:alphaModFix/>
          </a:blip>
          <a:stretch>
            <a:fillRect/>
          </a:stretch>
        </p:blipFill>
        <p:spPr>
          <a:xfrm>
            <a:off x="1567200" y="2103025"/>
            <a:ext cx="6006840" cy="2825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Spike Node</a:t>
            </a:r>
            <a:endParaRPr sz="3600"/>
          </a:p>
        </p:txBody>
      </p:sp>
      <p:sp>
        <p:nvSpPr>
          <p:cNvPr id="312" name="Google Shape;312;p45"/>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begin, we need to create an Area2D node that will act as the base for our spike.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13" name="Google Shape;313;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4" name="Google Shape;314;p45"/>
          <p:cNvPicPr preferRelativeResize="0"/>
          <p:nvPr/>
        </p:nvPicPr>
        <p:blipFill>
          <a:blip r:embed="rId3">
            <a:alphaModFix/>
          </a:blip>
          <a:stretch>
            <a:fillRect/>
          </a:stretch>
        </p:blipFill>
        <p:spPr>
          <a:xfrm>
            <a:off x="1483463" y="2012725"/>
            <a:ext cx="6177071" cy="2825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the Spike Node</a:t>
            </a:r>
            <a:endParaRPr sz="3600"/>
          </a:p>
        </p:txBody>
      </p:sp>
      <p:sp>
        <p:nvSpPr>
          <p:cNvPr id="320" name="Google Shape;320;p46"/>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double-click the new node to rename it Spikes.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21" name="Google Shape;321;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22" name="Google Shape;322;p46"/>
          <p:cNvPicPr preferRelativeResize="0"/>
          <p:nvPr/>
        </p:nvPicPr>
        <p:blipFill>
          <a:blip r:embed="rId3">
            <a:alphaModFix/>
          </a:blip>
          <a:stretch>
            <a:fillRect/>
          </a:stretch>
        </p:blipFill>
        <p:spPr>
          <a:xfrm>
            <a:off x="3340725" y="1735525"/>
            <a:ext cx="2420477" cy="3103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Sprite</a:t>
            </a:r>
            <a:endParaRPr sz="3600"/>
          </a:p>
        </p:txBody>
      </p:sp>
      <p:sp>
        <p:nvSpPr>
          <p:cNvPr id="328" name="Google Shape;328;p47"/>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Next, we need to add a Sprite to the node. As with the other sprites, we will do this by dragging a texture into our scene. We will be using the tile_0068.png file for our spikes.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29" name="Google Shape;329;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0" name="Google Shape;330;p47"/>
          <p:cNvPicPr preferRelativeResize="0"/>
          <p:nvPr/>
        </p:nvPicPr>
        <p:blipFill>
          <a:blip r:embed="rId3">
            <a:alphaModFix/>
          </a:blip>
          <a:stretch>
            <a:fillRect/>
          </a:stretch>
        </p:blipFill>
        <p:spPr>
          <a:xfrm>
            <a:off x="3345338" y="2289625"/>
            <a:ext cx="2411287" cy="2549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Sprite</a:t>
            </a:r>
            <a:endParaRPr sz="3600"/>
          </a:p>
        </p:txBody>
      </p:sp>
      <p:sp>
        <p:nvSpPr>
          <p:cNvPr id="336" name="Google Shape;336;p48"/>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make the Sprite a child of the spikes node, and rename it to Sprite.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37" name="Google Shape;337;p4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38" name="Google Shape;338;p48"/>
          <p:cNvPicPr preferRelativeResize="0"/>
          <p:nvPr/>
        </p:nvPicPr>
        <p:blipFill>
          <a:blip r:embed="rId3">
            <a:alphaModFix/>
          </a:blip>
          <a:stretch>
            <a:fillRect/>
          </a:stretch>
        </p:blipFill>
        <p:spPr>
          <a:xfrm>
            <a:off x="3375300" y="1660225"/>
            <a:ext cx="2393406" cy="3103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Sprite</a:t>
            </a:r>
            <a:endParaRPr sz="3600"/>
          </a:p>
        </p:txBody>
      </p:sp>
      <p:sp>
        <p:nvSpPr>
          <p:cNvPr id="344" name="Google Shape;344;p49"/>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make sure to set the </a:t>
            </a:r>
            <a:r>
              <a:rPr b="1" lang="en" sz="1800">
                <a:solidFill>
                  <a:srgbClr val="FFFFFF"/>
                </a:solidFill>
                <a:latin typeface="Lucida Sans"/>
                <a:ea typeface="Lucida Sans"/>
                <a:cs typeface="Lucida Sans"/>
                <a:sym typeface="Lucida Sans"/>
              </a:rPr>
              <a:t>position </a:t>
            </a:r>
            <a:r>
              <a:rPr lang="en" sz="1800">
                <a:solidFill>
                  <a:srgbClr val="FFFFFF"/>
                </a:solidFill>
                <a:latin typeface="Lucida Sans"/>
                <a:ea typeface="Lucida Sans"/>
                <a:cs typeface="Lucida Sans"/>
                <a:sym typeface="Lucida Sans"/>
              </a:rPr>
              <a:t>of the Sprite to </a:t>
            </a:r>
            <a:r>
              <a:rPr b="1" lang="en" sz="1800">
                <a:solidFill>
                  <a:srgbClr val="FFFFFF"/>
                </a:solidFill>
                <a:latin typeface="Lucida Sans"/>
                <a:ea typeface="Lucida Sans"/>
                <a:cs typeface="Lucida Sans"/>
                <a:sym typeface="Lucida Sans"/>
              </a:rPr>
              <a:t>(0,0)</a:t>
            </a:r>
            <a:r>
              <a:rPr lang="en" sz="1800">
                <a:solidFill>
                  <a:srgbClr val="FFFFFF"/>
                </a:solidFill>
                <a:latin typeface="Lucida Sans"/>
                <a:ea typeface="Lucida Sans"/>
                <a:cs typeface="Lucida Sans"/>
                <a:sym typeface="Lucida Sans"/>
              </a:rPr>
              <a:t> to center it inside the Spikes node.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45" name="Google Shape;345;p4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46" name="Google Shape;346;p49"/>
          <p:cNvPicPr preferRelativeResize="0"/>
          <p:nvPr/>
        </p:nvPicPr>
        <p:blipFill>
          <a:blip r:embed="rId3">
            <a:alphaModFix/>
          </a:blip>
          <a:stretch>
            <a:fillRect/>
          </a:stretch>
        </p:blipFill>
        <p:spPr>
          <a:xfrm>
            <a:off x="3007925" y="2144425"/>
            <a:ext cx="3086100" cy="2038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Collision Shape</a:t>
            </a:r>
            <a:endParaRPr sz="3600"/>
          </a:p>
        </p:txBody>
      </p:sp>
      <p:sp>
        <p:nvSpPr>
          <p:cNvPr id="352" name="Google Shape;352;p50"/>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then need to add a collision shape to the spikes node. Right-click on Spikes and choose </a:t>
            </a:r>
            <a:r>
              <a:rPr b="1" lang="en" sz="1800">
                <a:solidFill>
                  <a:srgbClr val="FFFFFF"/>
                </a:solidFill>
                <a:latin typeface="Lucida Sans"/>
                <a:ea typeface="Lucida Sans"/>
                <a:cs typeface="Lucida Sans"/>
                <a:sym typeface="Lucida Sans"/>
              </a:rPr>
              <a:t>Add Child Node</a:t>
            </a:r>
            <a:r>
              <a:rPr lang="en" sz="1800">
                <a:solidFill>
                  <a:srgbClr val="FFFFFF"/>
                </a:solidFill>
                <a:latin typeface="Lucida Sans"/>
                <a:ea typeface="Lucida Sans"/>
                <a:cs typeface="Lucida Sans"/>
                <a:sym typeface="Lucida Sans"/>
              </a:rPr>
              <a:t>, and create a </a:t>
            </a:r>
            <a:r>
              <a:rPr b="1" lang="en" sz="1800">
                <a:solidFill>
                  <a:srgbClr val="FFFFFF"/>
                </a:solidFill>
                <a:latin typeface="Lucida Sans"/>
                <a:ea typeface="Lucida Sans"/>
                <a:cs typeface="Lucida Sans"/>
                <a:sym typeface="Lucida Sans"/>
              </a:rPr>
              <a:t>CollisionShape2D</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53" name="Google Shape;353;p5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54" name="Google Shape;354;p50"/>
          <p:cNvPicPr preferRelativeResize="0"/>
          <p:nvPr/>
        </p:nvPicPr>
        <p:blipFill>
          <a:blip r:embed="rId3">
            <a:alphaModFix/>
          </a:blip>
          <a:stretch>
            <a:fillRect/>
          </a:stretch>
        </p:blipFill>
        <p:spPr>
          <a:xfrm>
            <a:off x="3602575" y="2012725"/>
            <a:ext cx="1938834" cy="2825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Collision Shape</a:t>
            </a:r>
            <a:endParaRPr sz="3600"/>
          </a:p>
        </p:txBody>
      </p:sp>
      <p:sp>
        <p:nvSpPr>
          <p:cNvPr id="360" name="Google Shape;360;p51"/>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Then choose New </a:t>
            </a:r>
            <a:r>
              <a:rPr b="1" lang="en" sz="1800">
                <a:solidFill>
                  <a:srgbClr val="FFFFFF"/>
                </a:solidFill>
                <a:latin typeface="Lucida Sans"/>
                <a:ea typeface="Lucida Sans"/>
                <a:cs typeface="Lucida Sans"/>
                <a:sym typeface="Lucida Sans"/>
              </a:rPr>
              <a:t>RectangleShape2D </a:t>
            </a:r>
            <a:r>
              <a:rPr lang="en" sz="1800">
                <a:solidFill>
                  <a:srgbClr val="FFFFFF"/>
                </a:solidFill>
                <a:latin typeface="Lucida Sans"/>
                <a:ea typeface="Lucida Sans"/>
                <a:cs typeface="Lucida Sans"/>
                <a:sym typeface="Lucida Sans"/>
              </a:rPr>
              <a:t>for the Shape property.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61" name="Google Shape;361;p5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62" name="Google Shape;362;p51"/>
          <p:cNvPicPr preferRelativeResize="0"/>
          <p:nvPr/>
        </p:nvPicPr>
        <p:blipFill>
          <a:blip r:embed="rId3">
            <a:alphaModFix/>
          </a:blip>
          <a:stretch>
            <a:fillRect/>
          </a:stretch>
        </p:blipFill>
        <p:spPr>
          <a:xfrm>
            <a:off x="2994838" y="1735525"/>
            <a:ext cx="3112275" cy="3103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Collision Shape</a:t>
            </a:r>
            <a:endParaRPr sz="3600"/>
          </a:p>
        </p:txBody>
      </p:sp>
      <p:sp>
        <p:nvSpPr>
          <p:cNvPr id="368" name="Google Shape;368;p52"/>
          <p:cNvSpPr txBox="1"/>
          <p:nvPr/>
        </p:nvSpPr>
        <p:spPr>
          <a:xfrm>
            <a:off x="410225" y="1171825"/>
            <a:ext cx="82815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resize it to make sure it covers the Spikes sprite correctly.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69" name="Google Shape;369;p5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70" name="Google Shape;370;p52"/>
          <p:cNvPicPr preferRelativeResize="0"/>
          <p:nvPr/>
        </p:nvPicPr>
        <p:blipFill>
          <a:blip r:embed="rId3">
            <a:alphaModFix/>
          </a:blip>
          <a:stretch>
            <a:fillRect/>
          </a:stretch>
        </p:blipFill>
        <p:spPr>
          <a:xfrm>
            <a:off x="2508463" y="2084575"/>
            <a:ext cx="4124325" cy="2076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Collision Shape</a:t>
            </a:r>
            <a:endParaRPr sz="3600"/>
          </a:p>
        </p:txBody>
      </p:sp>
      <p:sp>
        <p:nvSpPr>
          <p:cNvPr id="376" name="Google Shape;376;p53"/>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Select the Spikes parent node and move the object to somewhere you want in your level. For us, we will place ours on top of a hill section.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77" name="Google Shape;377;p5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78" name="Google Shape;378;p53"/>
          <p:cNvPicPr preferRelativeResize="0"/>
          <p:nvPr/>
        </p:nvPicPr>
        <p:blipFill>
          <a:blip r:embed="rId3">
            <a:alphaModFix/>
          </a:blip>
          <a:stretch>
            <a:fillRect/>
          </a:stretch>
        </p:blipFill>
        <p:spPr>
          <a:xfrm>
            <a:off x="1533113" y="1937450"/>
            <a:ext cx="6077781" cy="282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Setting up the Game-Over Function</a:t>
            </a:r>
            <a:endParaRPr sz="3200"/>
          </a:p>
        </p:txBody>
      </p:sp>
      <p:sp>
        <p:nvSpPr>
          <p:cNvPr id="91" name="Google Shape;91;p18"/>
          <p:cNvSpPr txBox="1"/>
          <p:nvPr/>
        </p:nvSpPr>
        <p:spPr>
          <a:xfrm>
            <a:off x="410225" y="1171824"/>
            <a:ext cx="8320800" cy="286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At the bottom of the script, add the new function using the following line:</a:t>
            </a:r>
            <a:endParaRPr sz="1800">
              <a:solidFill>
                <a:srgbClr val="FFFFFF"/>
              </a:solidFill>
              <a:latin typeface="Lucida Sans"/>
              <a:ea typeface="Lucida Sans"/>
              <a:cs typeface="Lucida Sans"/>
              <a:sym typeface="Lucida Sans"/>
            </a:endParaRPr>
          </a:p>
        </p:txBody>
      </p:sp>
      <p:sp>
        <p:nvSpPr>
          <p:cNvPr id="92" name="Google Shape;92;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3" name="Google Shape;93;p18"/>
          <p:cNvPicPr preferRelativeResize="0"/>
          <p:nvPr/>
        </p:nvPicPr>
        <p:blipFill>
          <a:blip r:embed="rId3">
            <a:alphaModFix/>
          </a:blip>
          <a:stretch>
            <a:fillRect/>
          </a:stretch>
        </p:blipFill>
        <p:spPr>
          <a:xfrm>
            <a:off x="2903750" y="2452549"/>
            <a:ext cx="3333750" cy="866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Script</a:t>
            </a:r>
            <a:endParaRPr sz="3600"/>
          </a:p>
        </p:txBody>
      </p:sp>
      <p:sp>
        <p:nvSpPr>
          <p:cNvPr id="384" name="Google Shape;384;p54"/>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we need to attach a script to the spikes node. With the Spikes node selected, choose </a:t>
            </a:r>
            <a:r>
              <a:rPr b="1" lang="en" sz="1800">
                <a:solidFill>
                  <a:srgbClr val="FFFFFF"/>
                </a:solidFill>
                <a:latin typeface="Lucida Sans"/>
                <a:ea typeface="Lucida Sans"/>
                <a:cs typeface="Lucida Sans"/>
                <a:sym typeface="Lucida Sans"/>
              </a:rPr>
              <a:t>New Script</a:t>
            </a:r>
            <a:r>
              <a:rPr lang="en" sz="1800">
                <a:solidFill>
                  <a:srgbClr val="FFFFFF"/>
                </a:solidFill>
                <a:latin typeface="Lucida Sans"/>
                <a:ea typeface="Lucida Sans"/>
                <a:cs typeface="Lucida Sans"/>
                <a:sym typeface="Lucida Sans"/>
              </a:rPr>
              <a:t> in the Script property, as we have done previously.</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85" name="Google Shape;385;p5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86" name="Google Shape;386;p54"/>
          <p:cNvPicPr preferRelativeResize="0"/>
          <p:nvPr/>
        </p:nvPicPr>
        <p:blipFill>
          <a:blip r:embed="rId3">
            <a:alphaModFix/>
          </a:blip>
          <a:stretch>
            <a:fillRect/>
          </a:stretch>
        </p:blipFill>
        <p:spPr>
          <a:xfrm>
            <a:off x="3178063" y="2390300"/>
            <a:ext cx="2745816" cy="254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Script</a:t>
            </a:r>
            <a:endParaRPr sz="3600"/>
          </a:p>
        </p:txBody>
      </p:sp>
      <p:sp>
        <p:nvSpPr>
          <p:cNvPr id="392" name="Google Shape;392;p55"/>
          <p:cNvSpPr txBox="1"/>
          <p:nvPr/>
        </p:nvSpPr>
        <p:spPr>
          <a:xfrm>
            <a:off x="410225" y="1171825"/>
            <a:ext cx="82815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Make sure the script is named </a:t>
            </a:r>
            <a:r>
              <a:rPr b="1" lang="en" sz="1800">
                <a:solidFill>
                  <a:srgbClr val="FFFFFF"/>
                </a:solidFill>
                <a:latin typeface="Lucida Sans"/>
                <a:ea typeface="Lucida Sans"/>
                <a:cs typeface="Lucida Sans"/>
                <a:sym typeface="Lucida Sans"/>
              </a:rPr>
              <a:t>Spikes.gd</a:t>
            </a:r>
            <a:r>
              <a:rPr lang="en" sz="1800">
                <a:solidFill>
                  <a:srgbClr val="FFFFFF"/>
                </a:solidFill>
                <a:latin typeface="Lucida Sans"/>
                <a:ea typeface="Lucida Sans"/>
                <a:cs typeface="Lucida Sans"/>
                <a:sym typeface="Lucida Sans"/>
              </a:rPr>
              <a:t> and that it inherits from Area2D. Then press </a:t>
            </a:r>
            <a:r>
              <a:rPr b="1" lang="en" sz="1800">
                <a:solidFill>
                  <a:srgbClr val="FFFFFF"/>
                </a:solidFill>
                <a:latin typeface="Lucida Sans"/>
                <a:ea typeface="Lucida Sans"/>
                <a:cs typeface="Lucida Sans"/>
                <a:sym typeface="Lucida Sans"/>
              </a:rPr>
              <a:t>Create</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393" name="Google Shape;393;p5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94" name="Google Shape;394;p55"/>
          <p:cNvPicPr preferRelativeResize="0"/>
          <p:nvPr/>
        </p:nvPicPr>
        <p:blipFill>
          <a:blip r:embed="rId3">
            <a:alphaModFix/>
          </a:blip>
          <a:stretch>
            <a:fillRect/>
          </a:stretch>
        </p:blipFill>
        <p:spPr>
          <a:xfrm>
            <a:off x="3413788" y="2235025"/>
            <a:ext cx="2316421" cy="2549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Adding a Script</a:t>
            </a:r>
            <a:endParaRPr sz="3600"/>
          </a:p>
        </p:txBody>
      </p:sp>
      <p:sp>
        <p:nvSpPr>
          <p:cNvPr id="400" name="Google Shape;400;p56"/>
          <p:cNvSpPr txBox="1"/>
          <p:nvPr/>
        </p:nvSpPr>
        <p:spPr>
          <a:xfrm>
            <a:off x="410225" y="1171825"/>
            <a:ext cx="82815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remove the default functions, leaving only the Area2D inheritance call. This should leave your Spikes.gd script looking like the following:</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401" name="Google Shape;401;p5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402" name="Google Shape;402;p56"/>
          <p:cNvPicPr preferRelativeResize="0"/>
          <p:nvPr/>
        </p:nvPicPr>
        <p:blipFill>
          <a:blip r:embed="rId3">
            <a:alphaModFix/>
          </a:blip>
          <a:stretch>
            <a:fillRect/>
          </a:stretch>
        </p:blipFill>
        <p:spPr>
          <a:xfrm>
            <a:off x="2809875" y="2410975"/>
            <a:ext cx="3524250" cy="742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Functionality</a:t>
            </a:r>
            <a:endParaRPr sz="3600"/>
          </a:p>
        </p:txBody>
      </p:sp>
      <p:sp>
        <p:nvSpPr>
          <p:cNvPr id="408" name="Google Shape;408;p57"/>
          <p:cNvSpPr txBox="1"/>
          <p:nvPr/>
        </p:nvSpPr>
        <p:spPr>
          <a:xfrm>
            <a:off x="410225" y="1171825"/>
            <a:ext cx="82815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functionality of the script is similar to the enemy script, and I challenge you to create it on your own. In the </a:t>
            </a:r>
            <a:r>
              <a:rPr b="1" lang="en" sz="1800">
                <a:solidFill>
                  <a:srgbClr val="FFFFFF"/>
                </a:solidFill>
                <a:latin typeface="Lucida Sans"/>
                <a:ea typeface="Lucida Sans"/>
                <a:cs typeface="Lucida Sans"/>
                <a:sym typeface="Lucida Sans"/>
              </a:rPr>
              <a:t>Enemy.gd</a:t>
            </a:r>
            <a:r>
              <a:rPr lang="en" sz="1800">
                <a:solidFill>
                  <a:srgbClr val="FFFFFF"/>
                </a:solidFill>
                <a:latin typeface="Lucida Sans"/>
                <a:ea typeface="Lucida Sans"/>
                <a:cs typeface="Lucida Sans"/>
                <a:sym typeface="Lucida Sans"/>
              </a:rPr>
              <a:t> script we have an </a:t>
            </a:r>
            <a:r>
              <a:rPr b="1" lang="en" sz="1800">
                <a:solidFill>
                  <a:srgbClr val="FFFFFF"/>
                </a:solidFill>
                <a:latin typeface="Lucida Sans"/>
                <a:ea typeface="Lucida Sans"/>
                <a:cs typeface="Lucida Sans"/>
                <a:sym typeface="Lucida Sans"/>
              </a:rPr>
              <a:t>_on_body_entered</a:t>
            </a:r>
            <a:r>
              <a:rPr lang="en" sz="1800">
                <a:solidFill>
                  <a:srgbClr val="FFFFFF"/>
                </a:solidFill>
                <a:latin typeface="Lucida Sans"/>
                <a:ea typeface="Lucida Sans"/>
                <a:cs typeface="Lucida Sans"/>
                <a:sym typeface="Lucida Sans"/>
              </a:rPr>
              <a:t> function, which gets called from the signal in the node panel. When this is called, we check to see if the body is in the Player group. If so, we call the </a:t>
            </a:r>
            <a:r>
              <a:rPr b="1" lang="en" sz="1800">
                <a:solidFill>
                  <a:srgbClr val="FFFFFF"/>
                </a:solidFill>
                <a:latin typeface="Lucida Sans"/>
                <a:ea typeface="Lucida Sans"/>
                <a:cs typeface="Lucida Sans"/>
                <a:sym typeface="Lucida Sans"/>
              </a:rPr>
              <a:t>game_over </a:t>
            </a:r>
            <a:r>
              <a:rPr lang="en" sz="1800">
                <a:solidFill>
                  <a:srgbClr val="FFFFFF"/>
                </a:solidFill>
                <a:latin typeface="Lucida Sans"/>
                <a:ea typeface="Lucida Sans"/>
                <a:cs typeface="Lucida Sans"/>
                <a:sym typeface="Lucida Sans"/>
              </a:rPr>
              <a:t>function.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409" name="Google Shape;409;p5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410" name="Google Shape;410;p57"/>
          <p:cNvPicPr preferRelativeResize="0"/>
          <p:nvPr/>
        </p:nvPicPr>
        <p:blipFill>
          <a:blip r:embed="rId3">
            <a:alphaModFix/>
          </a:blip>
          <a:stretch>
            <a:fillRect/>
          </a:stretch>
        </p:blipFill>
        <p:spPr>
          <a:xfrm>
            <a:off x="2692338" y="2807625"/>
            <a:ext cx="3759320" cy="171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429875" y="160694"/>
            <a:ext cx="8281500" cy="5022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200"/>
              <a:t>Setting up the Game-Over Function</a:t>
            </a:r>
            <a:endParaRPr sz="3200"/>
          </a:p>
        </p:txBody>
      </p:sp>
      <p:sp>
        <p:nvSpPr>
          <p:cNvPr id="99" name="Google Shape;99;p19"/>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function will simply reload the current scene. To do this, we need to get the node tree and then call the </a:t>
            </a:r>
            <a:r>
              <a:rPr b="1" lang="en" sz="1800">
                <a:solidFill>
                  <a:srgbClr val="FFFFFF"/>
                </a:solidFill>
                <a:latin typeface="Lucida Sans"/>
                <a:ea typeface="Lucida Sans"/>
                <a:cs typeface="Lucida Sans"/>
                <a:sym typeface="Lucida Sans"/>
              </a:rPr>
              <a:t>reload_current_scene()</a:t>
            </a:r>
            <a:r>
              <a:rPr lang="en" sz="1800">
                <a:solidFill>
                  <a:srgbClr val="FFFFFF"/>
                </a:solidFill>
                <a:latin typeface="Lucida Sans"/>
                <a:ea typeface="Lucida Sans"/>
                <a:cs typeface="Lucida Sans"/>
                <a:sym typeface="Lucida Sans"/>
              </a:rPr>
              <a:t> function on the tree.</a:t>
            </a:r>
            <a:endParaRPr sz="1800">
              <a:solidFill>
                <a:srgbClr val="FFFFFF"/>
              </a:solidFill>
              <a:latin typeface="Lucida Sans"/>
              <a:ea typeface="Lucida Sans"/>
              <a:cs typeface="Lucida Sans"/>
              <a:sym typeface="Lucida Sans"/>
            </a:endParaRPr>
          </a:p>
        </p:txBody>
      </p:sp>
      <p:sp>
        <p:nvSpPr>
          <p:cNvPr id="100" name="Google Shape;100;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1" name="Google Shape;101;p19"/>
          <p:cNvPicPr preferRelativeResize="0"/>
          <p:nvPr/>
        </p:nvPicPr>
        <p:blipFill>
          <a:blip r:embed="rId3">
            <a:alphaModFix/>
          </a:blip>
          <a:stretch>
            <a:fillRect/>
          </a:stretch>
        </p:blipFill>
        <p:spPr>
          <a:xfrm>
            <a:off x="2509838" y="2723499"/>
            <a:ext cx="4124325" cy="82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Checking for Fall Deaths</a:t>
            </a:r>
            <a:endParaRPr sz="3600"/>
          </a:p>
        </p:txBody>
      </p:sp>
      <p:sp>
        <p:nvSpPr>
          <p:cNvPr id="107" name="Google Shape;107;p20"/>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next step is to check the player’s position, if they are below the terrain, we want to call the </a:t>
            </a:r>
            <a:r>
              <a:rPr b="1" lang="en" sz="1800">
                <a:solidFill>
                  <a:srgbClr val="FFFFFF"/>
                </a:solidFill>
                <a:latin typeface="Lucida Sans"/>
                <a:ea typeface="Lucida Sans"/>
                <a:cs typeface="Lucida Sans"/>
                <a:sym typeface="Lucida Sans"/>
              </a:rPr>
              <a:t>game_over</a:t>
            </a:r>
            <a:r>
              <a:rPr lang="en" sz="1800">
                <a:solidFill>
                  <a:srgbClr val="FFFFFF"/>
                </a:solidFill>
                <a:latin typeface="Lucida Sans"/>
                <a:ea typeface="Lucida Sans"/>
                <a:cs typeface="Lucida Sans"/>
                <a:sym typeface="Lucida Sans"/>
              </a:rPr>
              <a:t> function. The first step is to find a position under your world by dragging your </a:t>
            </a:r>
            <a:r>
              <a:rPr b="1" lang="en" sz="1800">
                <a:solidFill>
                  <a:srgbClr val="FFFFFF"/>
                </a:solidFill>
                <a:latin typeface="Lucida Sans"/>
                <a:ea typeface="Lucida Sans"/>
                <a:cs typeface="Lucida Sans"/>
                <a:sym typeface="Lucida Sans"/>
              </a:rPr>
              <a:t>Player </a:t>
            </a:r>
            <a:r>
              <a:rPr lang="en" sz="1800">
                <a:solidFill>
                  <a:srgbClr val="FFFFFF"/>
                </a:solidFill>
                <a:latin typeface="Lucida Sans"/>
                <a:ea typeface="Lucida Sans"/>
                <a:cs typeface="Lucida Sans"/>
                <a:sym typeface="Lucida Sans"/>
              </a:rPr>
              <a:t>to the lowest position they should be able to reach.</a:t>
            </a:r>
            <a:endParaRPr sz="1800">
              <a:solidFill>
                <a:srgbClr val="FFFFFF"/>
              </a:solidFill>
              <a:latin typeface="Lucida Sans"/>
              <a:ea typeface="Lucida Sans"/>
              <a:cs typeface="Lucida Sans"/>
              <a:sym typeface="Lucida Sans"/>
            </a:endParaRPr>
          </a:p>
        </p:txBody>
      </p:sp>
      <p:sp>
        <p:nvSpPr>
          <p:cNvPr id="108" name="Google Shape;108;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9" name="Google Shape;109;p20"/>
          <p:cNvPicPr preferRelativeResize="0"/>
          <p:nvPr/>
        </p:nvPicPr>
        <p:blipFill>
          <a:blip r:embed="rId3">
            <a:alphaModFix/>
          </a:blip>
          <a:stretch>
            <a:fillRect/>
          </a:stretch>
        </p:blipFill>
        <p:spPr>
          <a:xfrm>
            <a:off x="1947163" y="2434149"/>
            <a:ext cx="5246931" cy="254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Checking for Fall Deaths</a:t>
            </a:r>
            <a:endParaRPr sz="3600"/>
          </a:p>
        </p:txBody>
      </p:sp>
      <p:sp>
        <p:nvSpPr>
          <p:cNvPr id="115" name="Google Shape;115;p21"/>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And check the </a:t>
            </a:r>
            <a:r>
              <a:rPr b="1" lang="en" sz="1800">
                <a:solidFill>
                  <a:srgbClr val="FFFFFF"/>
                </a:solidFill>
                <a:latin typeface="Lucida Sans"/>
                <a:ea typeface="Lucida Sans"/>
                <a:cs typeface="Lucida Sans"/>
                <a:sym typeface="Lucida Sans"/>
              </a:rPr>
              <a:t>Y</a:t>
            </a:r>
            <a:r>
              <a:rPr lang="en" sz="1800">
                <a:solidFill>
                  <a:srgbClr val="FFFFFF"/>
                </a:solidFill>
                <a:latin typeface="Lucida Sans"/>
                <a:ea typeface="Lucida Sans"/>
                <a:cs typeface="Lucida Sans"/>
                <a:sym typeface="Lucida Sans"/>
              </a:rPr>
              <a:t> position value to find the lowest position you want the player to reach. For us, we will be using 120 pixels or lower as our range for calling the </a:t>
            </a:r>
            <a:r>
              <a:rPr b="1" lang="en" sz="1800">
                <a:solidFill>
                  <a:srgbClr val="FFFFFF"/>
                </a:solidFill>
                <a:latin typeface="Lucida Sans"/>
                <a:ea typeface="Lucida Sans"/>
                <a:cs typeface="Lucida Sans"/>
                <a:sym typeface="Lucida Sans"/>
              </a:rPr>
              <a:t>game_over</a:t>
            </a:r>
            <a:r>
              <a:rPr lang="en" sz="1800">
                <a:solidFill>
                  <a:srgbClr val="FFFFFF"/>
                </a:solidFill>
                <a:latin typeface="Lucida Sans"/>
                <a:ea typeface="Lucida Sans"/>
                <a:cs typeface="Lucida Sans"/>
                <a:sym typeface="Lucida Sans"/>
              </a:rPr>
              <a:t> function.</a:t>
            </a:r>
            <a:endParaRPr sz="1800">
              <a:solidFill>
                <a:srgbClr val="FFFFFF"/>
              </a:solidFill>
              <a:latin typeface="Lucida Sans"/>
              <a:ea typeface="Lucida Sans"/>
              <a:cs typeface="Lucida Sans"/>
              <a:sym typeface="Lucida Sans"/>
            </a:endParaRPr>
          </a:p>
        </p:txBody>
      </p:sp>
      <p:sp>
        <p:nvSpPr>
          <p:cNvPr id="116" name="Google Shape;116;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7" name="Google Shape;117;p21"/>
          <p:cNvPicPr preferRelativeResize="0"/>
          <p:nvPr/>
        </p:nvPicPr>
        <p:blipFill>
          <a:blip r:embed="rId3">
            <a:alphaModFix/>
          </a:blip>
          <a:stretch>
            <a:fillRect/>
          </a:stretch>
        </p:blipFill>
        <p:spPr>
          <a:xfrm>
            <a:off x="3033713" y="2369624"/>
            <a:ext cx="3076575" cy="19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Checking for Fall Deaths</a:t>
            </a:r>
            <a:endParaRPr sz="3600"/>
          </a:p>
        </p:txBody>
      </p:sp>
      <p:sp>
        <p:nvSpPr>
          <p:cNvPr id="123" name="Google Shape;123;p22"/>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We can then add an if statement to the </a:t>
            </a:r>
            <a:r>
              <a:rPr b="1" lang="en" sz="1800">
                <a:solidFill>
                  <a:srgbClr val="FFFFFF"/>
                </a:solidFill>
                <a:latin typeface="Lucida Sans"/>
                <a:ea typeface="Lucida Sans"/>
                <a:cs typeface="Lucida Sans"/>
                <a:sym typeface="Lucida Sans"/>
              </a:rPr>
              <a:t>_physics_process</a:t>
            </a:r>
            <a:r>
              <a:rPr lang="en" sz="1800">
                <a:solidFill>
                  <a:srgbClr val="FFFFFF"/>
                </a:solidFill>
                <a:latin typeface="Lucida Sans"/>
                <a:ea typeface="Lucida Sans"/>
                <a:cs typeface="Lucida Sans"/>
                <a:sym typeface="Lucida Sans"/>
              </a:rPr>
              <a:t> function. This statement will check the player’s </a:t>
            </a:r>
            <a:r>
              <a:rPr b="1" lang="en" sz="1800">
                <a:solidFill>
                  <a:srgbClr val="FFFFFF"/>
                </a:solidFill>
                <a:latin typeface="Lucida Sans"/>
                <a:ea typeface="Lucida Sans"/>
                <a:cs typeface="Lucida Sans"/>
                <a:sym typeface="Lucida Sans"/>
              </a:rPr>
              <a:t>Y</a:t>
            </a:r>
            <a:r>
              <a:rPr lang="en" sz="1800">
                <a:solidFill>
                  <a:srgbClr val="FFFFFF"/>
                </a:solidFill>
                <a:latin typeface="Lucida Sans"/>
                <a:ea typeface="Lucida Sans"/>
                <a:cs typeface="Lucida Sans"/>
                <a:sym typeface="Lucida Sans"/>
              </a:rPr>
              <a:t> position and if it is </a:t>
            </a:r>
            <a:r>
              <a:rPr b="1" lang="en" sz="1800">
                <a:solidFill>
                  <a:srgbClr val="FFFFFF"/>
                </a:solidFill>
                <a:latin typeface="Lucida Sans"/>
                <a:ea typeface="Lucida Sans"/>
                <a:cs typeface="Lucida Sans"/>
                <a:sym typeface="Lucida Sans"/>
              </a:rPr>
              <a:t>greater than 120</a:t>
            </a:r>
            <a:r>
              <a:rPr lang="en" sz="1800">
                <a:solidFill>
                  <a:srgbClr val="FFFFFF"/>
                </a:solidFill>
                <a:latin typeface="Lucida Sans"/>
                <a:ea typeface="Lucida Sans"/>
                <a:cs typeface="Lucida Sans"/>
                <a:sym typeface="Lucida Sans"/>
              </a:rPr>
              <a:t> (or the value you found earlier), the game-over function will be called.</a:t>
            </a:r>
            <a:endParaRPr sz="1800">
              <a:solidFill>
                <a:srgbClr val="FFFFFF"/>
              </a:solidFill>
              <a:latin typeface="Lucida Sans"/>
              <a:ea typeface="Lucida Sans"/>
              <a:cs typeface="Lucida Sans"/>
              <a:sym typeface="Lucida Sans"/>
            </a:endParaRPr>
          </a:p>
        </p:txBody>
      </p:sp>
      <p:sp>
        <p:nvSpPr>
          <p:cNvPr id="124" name="Google Shape;124;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25" name="Google Shape;125;p22"/>
          <p:cNvPicPr preferRelativeResize="0"/>
          <p:nvPr/>
        </p:nvPicPr>
        <p:blipFill>
          <a:blip r:embed="rId3">
            <a:alphaModFix/>
          </a:blip>
          <a:stretch>
            <a:fillRect/>
          </a:stretch>
        </p:blipFill>
        <p:spPr>
          <a:xfrm>
            <a:off x="2373088" y="2149399"/>
            <a:ext cx="4395073" cy="282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Changing the background</a:t>
            </a:r>
            <a:endParaRPr sz="3600"/>
          </a:p>
        </p:txBody>
      </p:sp>
      <p:sp>
        <p:nvSpPr>
          <p:cNvPr id="131" name="Google Shape;131;p23"/>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Finally, we can change the background of the game. To do this, open up the </a:t>
            </a:r>
            <a:r>
              <a:rPr b="1" lang="en" sz="1800">
                <a:solidFill>
                  <a:srgbClr val="FFFFFF"/>
                </a:solidFill>
                <a:latin typeface="Lucida Sans"/>
                <a:ea typeface="Lucida Sans"/>
                <a:cs typeface="Lucida Sans"/>
                <a:sym typeface="Lucida Sans"/>
              </a:rPr>
              <a:t>project settings</a:t>
            </a:r>
            <a:r>
              <a:rPr lang="en" sz="1800">
                <a:solidFill>
                  <a:srgbClr val="FFFFFF"/>
                </a:solidFill>
                <a:latin typeface="Lucida Sans"/>
                <a:ea typeface="Lucida Sans"/>
                <a:cs typeface="Lucida Sans"/>
                <a:sym typeface="Lucida Sans"/>
              </a:rPr>
              <a:t> window.</a:t>
            </a:r>
            <a:endParaRPr sz="1800">
              <a:solidFill>
                <a:srgbClr val="FFFFFF"/>
              </a:solidFill>
              <a:latin typeface="Lucida Sans"/>
              <a:ea typeface="Lucida Sans"/>
              <a:cs typeface="Lucida Sans"/>
              <a:sym typeface="Lucida Sans"/>
            </a:endParaRPr>
          </a:p>
        </p:txBody>
      </p:sp>
      <p:sp>
        <p:nvSpPr>
          <p:cNvPr id="132" name="Google Shape;132;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3" name="Google Shape;133;p23"/>
          <p:cNvPicPr preferRelativeResize="0"/>
          <p:nvPr/>
        </p:nvPicPr>
        <p:blipFill>
          <a:blip r:embed="rId3">
            <a:alphaModFix/>
          </a:blip>
          <a:stretch>
            <a:fillRect/>
          </a:stretch>
        </p:blipFill>
        <p:spPr>
          <a:xfrm>
            <a:off x="2398925" y="2182949"/>
            <a:ext cx="4343400" cy="20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