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Quicksand"/>
      <p:regular r:id="rId35"/>
      <p:bold r:id="rId36"/>
    </p:embeddedFont>
    <p:embeddedFont>
      <p:font typeface="Quicksand Medium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Quicksand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QuicksandMedium-regular.fntdata"/><Relationship Id="rId14" Type="http://schemas.openxmlformats.org/officeDocument/2006/relationships/slide" Target="slides/slide10.xml"/><Relationship Id="rId36" Type="http://schemas.openxmlformats.org/officeDocument/2006/relationships/font" Target="fonts/Quicksand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QuicksandMedium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photos/eiffel-tower-france-paris-landscape-975004/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photos/eiffel-tower-france-paris-landscape-975004/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mmons.wikimedia.org/wiki/File:1er_Arrondissement,_Paris,_France_-_Open_Street_Map.png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mmons.wikimedia.org/wiki/File:1er_Arrondissement,_Paris,_France_-_Open_Street_Map.png" TargetMode="External"/><Relationship Id="rId3" Type="http://schemas.openxmlformats.org/officeDocument/2006/relationships/hyperlink" Target="https://en.wikipedia.org/wiki/Paris_M%C3%A9tro#/media/File:Carte_M%C3%A9tro_de_Paris.jpg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photos/eiffel-tower-france-paris-landscape-975004/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opengameart.org/content/16x16-jrpg-tilesets-enlarged-2x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bebras.uk/answer-booklets.html" TargetMode="Externa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bebras.uk/answer-booklets.html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File:Rubik%27s_cube_v3.svg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Last updated: 6/13/2023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https://pixabay.com/photos/eiffel-tower-france-paris-landscape-975004/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https://pixabay.com/photos/eiffel-tower-france-paris-landscape-975004/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21688312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21688312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https://commons.wikimedia.org/wiki/File:1er_Arrondissement,_Paris,_France_-_Open_Street_Map.png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https://commons.wikimedia.org/wiki/File:1er_Arrondissement,_Paris,_France_-_Open_Street_Map.png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https://en.wikipedia.org/wiki/Paris_M%C3%A9tro#/media/File:Carte_M%C3%A9tro_de_Paris.jpg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21688312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521688312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521688312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521688312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https://pixabay.com/photos/eiffel-tower-france-paris-landscape-975004/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521688312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521688312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https://opengameart.org/content/16x16-jrpg-tilesets-enlarged-2x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21688312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521688312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521688312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521688312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521688312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521688312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521688312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521688312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521688312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521688312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Source: UK Bebras computational thinking challenge 2017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http://www.bebras.uk/answer-booklets.html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Source: UK Bebras computational thinking challenge 2017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http://www.bebras.uk/answer-booklets.html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21688312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21688312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https://en.wikipedia.org/wiki/File:Rubik%27s_cube_v3.svg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21688312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21688312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3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side by side">
  <p:cSld name="TITLE_4_1_1_1_3_1_1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Questions / Lists">
  <p:cSld name="TITLE_4_1_1_1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with heading)">
  <p:cSld name="TITLE_4_1_1_2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0900" y="1017725"/>
            <a:ext cx="8521200" cy="30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no heading)">
  <p:cSld name="TITLE_4_1_1_1_4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idx="1" type="body"/>
          </p:nvPr>
        </p:nvSpPr>
        <p:spPr>
          <a:xfrm>
            <a:off x="310900" y="472000"/>
            <a:ext cx="85212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10900" y="4282175"/>
            <a:ext cx="85212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" name="Google Shape;35;p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(no text under)">
  <p:cSld name="TITLE_4_1_1_1_3_2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0900" y="1017725"/>
            <a:ext cx="85212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0900" y="319600"/>
            <a:ext cx="8521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" name="Google Shape;40;p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ext">
  <p:cSld name="TITLE_4_1_1_1_1_1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0" y="2035675"/>
            <a:ext cx="9144000" cy="88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" name="Google Shape;44;p8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155CC">
            <a:alpha val="5098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725"/>
            <a:ext cx="9144000" cy="30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0900" y="310900"/>
            <a:ext cx="8521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b="1" i="0" sz="2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0900" y="1017725"/>
            <a:ext cx="8521500" cy="3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orient="horz" pos="196">
          <p15:clr>
            <a:srgbClr val="EA4335"/>
          </p15:clr>
        </p15:guide>
        <p15:guide id="3" orient="horz" pos="641">
          <p15:clr>
            <a:srgbClr val="EA4335"/>
          </p15:clr>
        </p15:guide>
        <p15:guide id="4" pos="2776">
          <p15:clr>
            <a:srgbClr val="EA4335"/>
          </p15:clr>
        </p15:guide>
        <p15:guide id="5" orient="horz" pos="812">
          <p15:clr>
            <a:srgbClr val="EA4335"/>
          </p15:clr>
        </p15:guide>
        <p15:guide id="6" pos="2984">
          <p15:clr>
            <a:srgbClr val="EA4335"/>
          </p15:clr>
        </p15:guide>
        <p15:guide id="7" pos="5564">
          <p15:clr>
            <a:srgbClr val="EA4335"/>
          </p15:clr>
        </p15:guide>
        <p15:guide id="8" orient="horz" pos="2592">
          <p15:clr>
            <a:srgbClr val="EA4335"/>
          </p15:clr>
        </p15:guide>
        <p15:guide id="9" pos="2448">
          <p15:clr>
            <a:srgbClr val="EA4335"/>
          </p15:clr>
        </p15:guide>
        <p15:guide id="10" pos="3312">
          <p15:clr>
            <a:srgbClr val="EA4335"/>
          </p15:clr>
        </p15:guide>
        <p15:guide id="11" orient="horz" pos="304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14.png"/><Relationship Id="rId5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equip.learning.com/algorithmic-thinking-computational-thinkin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5400"/>
              <a:t>Computational thinking</a:t>
            </a:r>
            <a:endParaRPr sz="5400"/>
          </a:p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Mack 2023</a:t>
            </a:r>
            <a:endParaRPr/>
          </a:p>
        </p:txBody>
      </p:sp>
      <p:sp>
        <p:nvSpPr>
          <p:cNvPr id="51" name="Google Shape;51;p9"/>
          <p:cNvSpPr/>
          <p:nvPr/>
        </p:nvSpPr>
        <p:spPr>
          <a:xfrm>
            <a:off x="6860475" y="3907575"/>
            <a:ext cx="2138700" cy="1132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Decomposition</a:t>
            </a:r>
            <a:r>
              <a:rPr lang="en-GB"/>
              <a:t> is the process of breaking problems down into smaller, more manageable parts.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of these </a:t>
            </a:r>
            <a:r>
              <a:rPr b="1" lang="en-GB"/>
              <a:t>sub-problems</a:t>
            </a:r>
            <a:r>
              <a:rPr lang="en-GB"/>
              <a:t> can then be looked into and solved separately, which makes it easier to solve the overall problem. If the sub-problems are not “manageable” enough, they could be further decomposed.</a:t>
            </a:r>
            <a:endParaRPr/>
          </a:p>
        </p:txBody>
      </p:sp>
      <p:sp>
        <p:nvSpPr>
          <p:cNvPr id="137" name="Google Shape;137;p18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What is decomposition?</a:t>
            </a:r>
            <a:endParaRPr/>
          </a:p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9" name="Google Shape;139;p18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4075" y="449975"/>
            <a:ext cx="428625" cy="428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18"/>
          <p:cNvGrpSpPr/>
          <p:nvPr/>
        </p:nvGrpSpPr>
        <p:grpSpPr>
          <a:xfrm>
            <a:off x="1893800" y="3160225"/>
            <a:ext cx="5356400" cy="1253700"/>
            <a:chOff x="1893800" y="3160225"/>
            <a:chExt cx="5356400" cy="1253700"/>
          </a:xfrm>
        </p:grpSpPr>
        <p:sp>
          <p:nvSpPr>
            <p:cNvPr id="142" name="Google Shape;142;p18"/>
            <p:cNvSpPr/>
            <p:nvPr/>
          </p:nvSpPr>
          <p:spPr>
            <a:xfrm>
              <a:off x="3772900" y="3160225"/>
              <a:ext cx="1598100" cy="42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GB" sz="1600" u="none" cap="none" strike="noStrike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Problem</a:t>
              </a:r>
              <a:endParaRPr b="1" i="0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 flipH="1">
              <a:off x="4570788" y="3583225"/>
              <a:ext cx="2400" cy="416100"/>
            </a:xfrm>
            <a:prstGeom prst="straightConnector1">
              <a:avLst/>
            </a:prstGeom>
            <a:noFill/>
            <a:ln cap="flat" cmpd="sng" w="19050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4" name="Google Shape;144;p18"/>
            <p:cNvSpPr/>
            <p:nvPr/>
          </p:nvSpPr>
          <p:spPr>
            <a:xfrm>
              <a:off x="3772950" y="3990925"/>
              <a:ext cx="1598100" cy="42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GB" sz="1600" u="none" cap="none" strike="noStrike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Sub-problem</a:t>
              </a:r>
              <a:endParaRPr b="1" i="0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1893800" y="3990925"/>
              <a:ext cx="1598100" cy="42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GB" sz="1600" u="none" cap="none" strike="noStrike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Sub-problem</a:t>
              </a:r>
              <a:endParaRPr b="1" i="0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5652100" y="3990925"/>
              <a:ext cx="1598100" cy="42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GB" sz="1600" u="none" cap="none" strike="noStrike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Sub-problem</a:t>
              </a:r>
              <a:endParaRPr b="1" i="0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cxnSp>
          <p:nvCxnSpPr>
            <p:cNvPr id="147" name="Google Shape;147;p18"/>
            <p:cNvCxnSpPr/>
            <p:nvPr/>
          </p:nvCxnSpPr>
          <p:spPr>
            <a:xfrm>
              <a:off x="2692850" y="3746125"/>
              <a:ext cx="0" cy="244800"/>
            </a:xfrm>
            <a:prstGeom prst="straightConnector1">
              <a:avLst/>
            </a:prstGeom>
            <a:noFill/>
            <a:ln cap="flat" cmpd="sng" w="19050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" name="Google Shape;148;p18"/>
            <p:cNvCxnSpPr/>
            <p:nvPr/>
          </p:nvCxnSpPr>
          <p:spPr>
            <a:xfrm>
              <a:off x="6544350" y="3746125"/>
              <a:ext cx="0" cy="244800"/>
            </a:xfrm>
            <a:prstGeom prst="straightConnector1">
              <a:avLst/>
            </a:prstGeom>
            <a:noFill/>
            <a:ln cap="flat" cmpd="sng" w="19050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" name="Google Shape;149;p18"/>
            <p:cNvCxnSpPr/>
            <p:nvPr/>
          </p:nvCxnSpPr>
          <p:spPr>
            <a:xfrm rot="10800000">
              <a:off x="2692875" y="3746125"/>
              <a:ext cx="3859800" cy="0"/>
            </a:xfrm>
            <a:prstGeom prst="straightConnector1">
              <a:avLst/>
            </a:prstGeom>
            <a:noFill/>
            <a:ln cap="flat" cmpd="sng" w="19050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To understand how decomposition can be applied, let’s look at an example of a problem to solve.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Imagine you are organising a trip to the Eiffel tower in Paris.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What things would you need to plan in order to get from your home town to the Eiffel tower?</a:t>
            </a:r>
            <a:endParaRPr b="1"/>
          </a:p>
        </p:txBody>
      </p:sp>
      <p:sp>
        <p:nvSpPr>
          <p:cNvPr id="155" name="Google Shape;155;p1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What is decomposition?</a:t>
            </a:r>
            <a:endParaRPr/>
          </a:p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7" name="Google Shape;157;p1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158" name="Google Shape;158;p19"/>
          <p:cNvPicPr preferRelativeResize="0"/>
          <p:nvPr/>
        </p:nvPicPr>
        <p:blipFill rotWithShape="1">
          <a:blip r:embed="rId3">
            <a:alphaModFix/>
          </a:blip>
          <a:srcRect b="0" l="14134" r="15471" t="0"/>
          <a:stretch/>
        </p:blipFill>
        <p:spPr>
          <a:xfrm>
            <a:off x="4736600" y="1289300"/>
            <a:ext cx="3119574" cy="293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2638" y="463863"/>
            <a:ext cx="4000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You can start breaking down the problem into smaller parts: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Which mode of transport are you using to get from the UK to Paris?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How are you getting from Paris to the Eiffel tower?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What tickets do you need to book for your journey? </a:t>
            </a:r>
            <a:endParaRPr b="1"/>
          </a:p>
        </p:txBody>
      </p:sp>
      <p:sp>
        <p:nvSpPr>
          <p:cNvPr id="165" name="Google Shape;165;p2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What is decomposition?</a:t>
            </a:r>
            <a:endParaRPr/>
          </a:p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7" name="Google Shape;167;p2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168" name="Google Shape;168;p20"/>
          <p:cNvPicPr preferRelativeResize="0"/>
          <p:nvPr/>
        </p:nvPicPr>
        <p:blipFill rotWithShape="1">
          <a:blip r:embed="rId3">
            <a:alphaModFix/>
          </a:blip>
          <a:srcRect b="0" l="14134" r="15471" t="0"/>
          <a:stretch/>
        </p:blipFill>
        <p:spPr>
          <a:xfrm>
            <a:off x="4736600" y="1289300"/>
            <a:ext cx="3119574" cy="29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idx="1" type="body"/>
          </p:nvPr>
        </p:nvSpPr>
        <p:spPr>
          <a:xfrm>
            <a:off x="310900" y="1170125"/>
            <a:ext cx="38226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 </a:t>
            </a:r>
            <a:r>
              <a:rPr b="1" lang="en-GB"/>
              <a:t>structure diagram</a:t>
            </a:r>
            <a:r>
              <a:rPr lang="en-GB"/>
              <a:t> can be used to visualise a problem by showing the different levels of detail.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This overview illustrates how each sub-problem relates to other parts of the structure. </a:t>
            </a:r>
            <a:endParaRPr/>
          </a:p>
        </p:txBody>
      </p:sp>
      <p:sp>
        <p:nvSpPr>
          <p:cNvPr id="174" name="Google Shape;174;p2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What is decomposition?</a:t>
            </a:r>
            <a:endParaRPr/>
          </a:p>
        </p:txBody>
      </p:sp>
      <p:sp>
        <p:nvSpPr>
          <p:cNvPr id="175" name="Google Shape;175;p2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6" name="Google Shape;176;p2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pSp>
        <p:nvGrpSpPr>
          <p:cNvPr id="177" name="Google Shape;177;p21"/>
          <p:cNvGrpSpPr/>
          <p:nvPr/>
        </p:nvGrpSpPr>
        <p:grpSpPr>
          <a:xfrm>
            <a:off x="4407400" y="1289300"/>
            <a:ext cx="4416825" cy="2135650"/>
            <a:chOff x="1975950" y="4675350"/>
            <a:chExt cx="4416825" cy="2135650"/>
          </a:xfrm>
        </p:grpSpPr>
        <p:sp>
          <p:nvSpPr>
            <p:cNvPr id="178" name="Google Shape;178;p21"/>
            <p:cNvSpPr/>
            <p:nvPr/>
          </p:nvSpPr>
          <p:spPr>
            <a:xfrm>
              <a:off x="3722325" y="4675350"/>
              <a:ext cx="1890600" cy="42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Trip to Eiffel Tower</a:t>
              </a:r>
              <a:endParaRPr b="1" i="0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cxnSp>
          <p:nvCxnSpPr>
            <p:cNvPr id="179" name="Google Shape;179;p21"/>
            <p:cNvCxnSpPr/>
            <p:nvPr/>
          </p:nvCxnSpPr>
          <p:spPr>
            <a:xfrm>
              <a:off x="4655338" y="5098350"/>
              <a:ext cx="0" cy="192600"/>
            </a:xfrm>
            <a:prstGeom prst="straightConnector1">
              <a:avLst/>
            </a:prstGeom>
            <a:noFill/>
            <a:ln cap="flat" cmpd="sng" w="19050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0" name="Google Shape;180;p21"/>
            <p:cNvSpPr/>
            <p:nvPr/>
          </p:nvSpPr>
          <p:spPr>
            <a:xfrm>
              <a:off x="4794675" y="5531675"/>
              <a:ext cx="1598100" cy="42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Tickets</a:t>
              </a:r>
              <a:endParaRPr b="1" i="0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2915525" y="5531675"/>
              <a:ext cx="1598100" cy="42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Transport</a:t>
              </a:r>
              <a:endParaRPr b="1" i="0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cxnSp>
          <p:nvCxnSpPr>
            <p:cNvPr id="182" name="Google Shape;182;p21"/>
            <p:cNvCxnSpPr/>
            <p:nvPr/>
          </p:nvCxnSpPr>
          <p:spPr>
            <a:xfrm>
              <a:off x="3714563" y="5290950"/>
              <a:ext cx="0" cy="244800"/>
            </a:xfrm>
            <a:prstGeom prst="straightConnector1">
              <a:avLst/>
            </a:prstGeom>
            <a:noFill/>
            <a:ln cap="flat" cmpd="sng" w="19050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3" name="Google Shape;183;p21"/>
            <p:cNvCxnSpPr/>
            <p:nvPr/>
          </p:nvCxnSpPr>
          <p:spPr>
            <a:xfrm>
              <a:off x="5593713" y="5290950"/>
              <a:ext cx="0" cy="244800"/>
            </a:xfrm>
            <a:prstGeom prst="straightConnector1">
              <a:avLst/>
            </a:prstGeom>
            <a:noFill/>
            <a:ln cap="flat" cmpd="sng" w="19050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4" name="Google Shape;184;p21"/>
            <p:cNvCxnSpPr/>
            <p:nvPr/>
          </p:nvCxnSpPr>
          <p:spPr>
            <a:xfrm rot="10800000">
              <a:off x="3710875" y="5290950"/>
              <a:ext cx="1890600" cy="0"/>
            </a:xfrm>
            <a:prstGeom prst="straightConnector1">
              <a:avLst/>
            </a:prstGeom>
            <a:noFill/>
            <a:ln cap="flat" cmpd="sng" w="19050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5" name="Google Shape;185;p21"/>
            <p:cNvCxnSpPr/>
            <p:nvPr/>
          </p:nvCxnSpPr>
          <p:spPr>
            <a:xfrm>
              <a:off x="3715763" y="5954675"/>
              <a:ext cx="0" cy="192600"/>
            </a:xfrm>
            <a:prstGeom prst="straightConnector1">
              <a:avLst/>
            </a:prstGeom>
            <a:noFill/>
            <a:ln cap="flat" cmpd="sng" w="19050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6" name="Google Shape;186;p21"/>
            <p:cNvSpPr/>
            <p:nvPr/>
          </p:nvSpPr>
          <p:spPr>
            <a:xfrm>
              <a:off x="3855100" y="6388000"/>
              <a:ext cx="1598100" cy="42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To Eiffel Tower</a:t>
              </a:r>
              <a:endParaRPr b="1" i="0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1975950" y="6388000"/>
              <a:ext cx="1598100" cy="42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UK to Paris</a:t>
              </a:r>
              <a:endParaRPr b="1" i="0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cxnSp>
          <p:nvCxnSpPr>
            <p:cNvPr id="188" name="Google Shape;188;p21"/>
            <p:cNvCxnSpPr/>
            <p:nvPr/>
          </p:nvCxnSpPr>
          <p:spPr>
            <a:xfrm>
              <a:off x="2774988" y="6147275"/>
              <a:ext cx="0" cy="244800"/>
            </a:xfrm>
            <a:prstGeom prst="straightConnector1">
              <a:avLst/>
            </a:prstGeom>
            <a:noFill/>
            <a:ln cap="flat" cmpd="sng" w="19050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9" name="Google Shape;189;p21"/>
            <p:cNvCxnSpPr/>
            <p:nvPr/>
          </p:nvCxnSpPr>
          <p:spPr>
            <a:xfrm>
              <a:off x="4654138" y="6147275"/>
              <a:ext cx="0" cy="244800"/>
            </a:xfrm>
            <a:prstGeom prst="straightConnector1">
              <a:avLst/>
            </a:prstGeom>
            <a:noFill/>
            <a:ln cap="flat" cmpd="sng" w="19050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0" name="Google Shape;190;p21"/>
            <p:cNvCxnSpPr/>
            <p:nvPr/>
          </p:nvCxnSpPr>
          <p:spPr>
            <a:xfrm rot="10800000">
              <a:off x="2771300" y="6147275"/>
              <a:ext cx="1890600" cy="0"/>
            </a:xfrm>
            <a:prstGeom prst="straightConnector1">
              <a:avLst/>
            </a:prstGeom>
            <a:noFill/>
            <a:ln cap="flat" cmpd="sng" w="19050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0" y="2035675"/>
            <a:ext cx="9144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196" name="Google Shape;196;p2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7" name="Google Shape;197;p22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Abstraction</a:t>
            </a:r>
            <a:r>
              <a:rPr lang="en-GB"/>
              <a:t> is the process of removing unnecessary information and focussing on the important details.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This allows you to develop a general idea of what the problem is and how to solve it.</a:t>
            </a:r>
            <a:endParaRPr>
              <a:highlight>
                <a:srgbClr val="D9D9D9"/>
              </a:highlight>
            </a:endParaRPr>
          </a:p>
        </p:txBody>
      </p:sp>
      <p:sp>
        <p:nvSpPr>
          <p:cNvPr id="203" name="Google Shape;203;p23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What is abstraction?</a:t>
            </a:r>
            <a:endParaRPr/>
          </a:p>
        </p:txBody>
      </p:sp>
      <p:sp>
        <p:nvSpPr>
          <p:cNvPr id="204" name="Google Shape;204;p2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5" name="Google Shape;205;p23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pic>
        <p:nvPicPr>
          <p:cNvPr id="206" name="Google Shape;20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4075" y="449975"/>
            <a:ext cx="42862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4"/>
          <p:cNvPicPr preferRelativeResize="0"/>
          <p:nvPr/>
        </p:nvPicPr>
        <p:blipFill rotWithShape="1">
          <a:blip r:embed="rId3">
            <a:alphaModFix/>
          </a:blip>
          <a:srcRect b="0" l="0" r="2055" t="0"/>
          <a:stretch/>
        </p:blipFill>
        <p:spPr>
          <a:xfrm>
            <a:off x="4736600" y="1280400"/>
            <a:ext cx="4086100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 great example of abstraction is the use of maps. A map includes only the information that is relevant.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Paris street map in this example contains the roads, river, and names of important landmarks.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It doesn’t include the exact details of how the buildings look in real life.</a:t>
            </a:r>
            <a:endParaRPr/>
          </a:p>
        </p:txBody>
      </p:sp>
      <p:sp>
        <p:nvSpPr>
          <p:cNvPr id="213" name="Google Shape;213;p2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What is abstraction?</a:t>
            </a:r>
            <a:endParaRPr/>
          </a:p>
        </p:txBody>
      </p:sp>
      <p:sp>
        <p:nvSpPr>
          <p:cNvPr id="214" name="Google Shape;214;p2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5" name="Google Shape;215;p2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5"/>
          <p:cNvPicPr preferRelativeResize="0"/>
          <p:nvPr/>
        </p:nvPicPr>
        <p:blipFill rotWithShape="1">
          <a:blip r:embed="rId3">
            <a:alphaModFix/>
          </a:blip>
          <a:srcRect b="50922" l="0" r="2055" t="0"/>
          <a:stretch/>
        </p:blipFill>
        <p:spPr>
          <a:xfrm>
            <a:off x="4736600" y="1280400"/>
            <a:ext cx="4086100" cy="168756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There are also different </a:t>
            </a:r>
            <a:r>
              <a:rPr b="1" lang="en-GB"/>
              <a:t>levels of abstraction</a:t>
            </a:r>
            <a:r>
              <a:rPr lang="en-GB"/>
              <a:t> that serve different purposes.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Paris Metro map has even more detail removed from it, only showing the lines, stops and river.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which case would you use each map and why?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/>
          </a:p>
        </p:txBody>
      </p:sp>
      <p:sp>
        <p:nvSpPr>
          <p:cNvPr id="222" name="Google Shape;222;p2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What is abstraction?</a:t>
            </a:r>
            <a:endParaRPr/>
          </a:p>
        </p:txBody>
      </p:sp>
      <p:sp>
        <p:nvSpPr>
          <p:cNvPr id="223" name="Google Shape;223;p2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4" name="Google Shape;224;p2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pic>
        <p:nvPicPr>
          <p:cNvPr id="225" name="Google Shape;225;p25"/>
          <p:cNvPicPr preferRelativeResize="0"/>
          <p:nvPr/>
        </p:nvPicPr>
        <p:blipFill rotWithShape="1">
          <a:blip r:embed="rId4">
            <a:alphaModFix/>
          </a:blip>
          <a:srcRect b="40507" l="0" r="7569" t="0"/>
          <a:stretch/>
        </p:blipFill>
        <p:spPr>
          <a:xfrm>
            <a:off x="4731400" y="3136250"/>
            <a:ext cx="4096500" cy="159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22638" y="463863"/>
            <a:ext cx="4000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title"/>
          </p:nvPr>
        </p:nvSpPr>
        <p:spPr>
          <a:xfrm>
            <a:off x="0" y="2035675"/>
            <a:ext cx="9144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4</a:t>
            </a:r>
            <a:endParaRPr/>
          </a:p>
        </p:txBody>
      </p:sp>
      <p:sp>
        <p:nvSpPr>
          <p:cNvPr id="232" name="Google Shape;232;p2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3" name="Google Shape;233;p26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Algorithmic thinking</a:t>
            </a:r>
            <a:r>
              <a:rPr lang="en-GB"/>
              <a:t> is the process of developing an algorithm to solve a problem.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An </a:t>
            </a:r>
            <a:r>
              <a:rPr b="1" lang="en-GB"/>
              <a:t>algorithm</a:t>
            </a:r>
            <a:r>
              <a:rPr lang="en-GB"/>
              <a:t> is a precise step-by-step solution to a problem that can be replicated by a human, computer, or both.</a:t>
            </a:r>
            <a:endParaRPr/>
          </a:p>
        </p:txBody>
      </p:sp>
      <p:sp>
        <p:nvSpPr>
          <p:cNvPr id="239" name="Google Shape;239;p2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What is algorithmic thinking?</a:t>
            </a:r>
            <a:endParaRPr/>
          </a:p>
        </p:txBody>
      </p:sp>
      <p:sp>
        <p:nvSpPr>
          <p:cNvPr id="240" name="Google Shape;240;p2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1" name="Google Shape;241;p2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4</a:t>
            </a:r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5268200" y="1189100"/>
            <a:ext cx="3564900" cy="21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“Algorithmic thinking is not solving for a specific answer; instead, it solves how to build a sequential, complete, and replicable process that has an end point – an algorithm”.</a:t>
            </a:r>
            <a:endParaRPr b="0" i="1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4744912" y="1035400"/>
            <a:ext cx="4869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GB" sz="3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❠</a:t>
            </a:r>
            <a:endParaRPr b="0" i="0" sz="3600" u="none" cap="none" strike="noStrike">
              <a:solidFill>
                <a:srgbClr val="5B5B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5268200" y="3346700"/>
            <a:ext cx="3564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Anna McVeigh-Murphy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The One About Algorithmic Thinking in Computational Thinking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[</a:t>
            </a:r>
            <a:r>
              <a:rPr b="0" i="0" lang="en-GB" sz="1400" u="sng" cap="none" strike="noStrike">
                <a:solidFill>
                  <a:srgbClr val="3197A8"/>
                </a:solid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]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0" y="2035675"/>
            <a:ext cx="9144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Warm Up</a:t>
            </a:r>
            <a:endParaRPr/>
          </a:p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8" name="Google Shape;58;p10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idx="1" type="body"/>
          </p:nvPr>
        </p:nvSpPr>
        <p:spPr>
          <a:xfrm>
            <a:off x="310900" y="1170125"/>
            <a:ext cx="41460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For example, an algorithm for getting the Eurostar to Paris could be: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Go to platform 5 at London St Pancras for 07:45 AM.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Wait until the 08:15 AM Eurostar arrives on the platform, then board Carriage 5.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Find seat 57 and sit there.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Wait until arriving in Paris, then alight from the Eurostar.</a:t>
            </a:r>
            <a:endParaRPr/>
          </a:p>
        </p:txBody>
      </p:sp>
      <p:sp>
        <p:nvSpPr>
          <p:cNvPr id="250" name="Google Shape;250;p2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What is algorithmic thinking?</a:t>
            </a:r>
            <a:endParaRPr/>
          </a:p>
        </p:txBody>
      </p:sp>
      <p:sp>
        <p:nvSpPr>
          <p:cNvPr id="251" name="Google Shape;251;p2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2" name="Google Shape;252;p2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4</a:t>
            </a:r>
            <a:endParaRPr/>
          </a:p>
        </p:txBody>
      </p:sp>
      <p:pic>
        <p:nvPicPr>
          <p:cNvPr id="253" name="Google Shape;253;p28"/>
          <p:cNvPicPr preferRelativeResize="0"/>
          <p:nvPr/>
        </p:nvPicPr>
        <p:blipFill rotWithShape="1">
          <a:blip r:embed="rId3">
            <a:alphaModFix/>
          </a:blip>
          <a:srcRect b="0" l="14134" r="15471" t="0"/>
          <a:stretch/>
        </p:blipFill>
        <p:spPr>
          <a:xfrm>
            <a:off x="4736600" y="1289300"/>
            <a:ext cx="3119574" cy="29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type="title"/>
          </p:nvPr>
        </p:nvSpPr>
        <p:spPr>
          <a:xfrm>
            <a:off x="0" y="2035675"/>
            <a:ext cx="9144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5</a:t>
            </a:r>
            <a:endParaRPr/>
          </a:p>
        </p:txBody>
      </p:sp>
      <p:sp>
        <p:nvSpPr>
          <p:cNvPr id="259" name="Google Shape;259;p2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0" name="Google Shape;260;p29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In this activity you are going to apply each computational thinking skill to help you plan a game.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game involves moving a character around a simple world.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Answer</a:t>
            </a:r>
            <a:r>
              <a:rPr lang="en-GB"/>
              <a:t> the questions on the </a:t>
            </a:r>
            <a:r>
              <a:rPr b="1" lang="en-GB"/>
              <a:t>Activity 5 worksheet</a:t>
            </a:r>
            <a:r>
              <a:rPr lang="en-GB"/>
              <a:t> to guide your planning.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66" name="Google Shape;266;p3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Planning a game</a:t>
            </a:r>
            <a:endParaRPr/>
          </a:p>
        </p:txBody>
      </p:sp>
      <p:sp>
        <p:nvSpPr>
          <p:cNvPr id="267" name="Google Shape;267;p3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8" name="Google Shape;268;p3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5</a:t>
            </a:r>
            <a:endParaRPr/>
          </a:p>
        </p:txBody>
      </p:sp>
      <p:pic>
        <p:nvPicPr>
          <p:cNvPr id="269" name="Google Shape;26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1225" y="482913"/>
            <a:ext cx="3714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799" y="1289301"/>
            <a:ext cx="3564900" cy="2862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/>
          <p:nvPr>
            <p:ph type="title"/>
          </p:nvPr>
        </p:nvSpPr>
        <p:spPr>
          <a:xfrm>
            <a:off x="0" y="2035675"/>
            <a:ext cx="9144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6</a:t>
            </a:r>
            <a:endParaRPr/>
          </a:p>
        </p:txBody>
      </p:sp>
      <p:sp>
        <p:nvSpPr>
          <p:cNvPr id="276" name="Google Shape;276;p3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7" name="Google Shape;277;p31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GB"/>
              <a:t>Sit with a partner and </a:t>
            </a:r>
            <a:r>
              <a:rPr b="1" lang="en-GB"/>
              <a:t>peer review your game plans.</a:t>
            </a:r>
            <a:r>
              <a:rPr lang="en-GB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GB"/>
              <a:t>Use the worksheet </a:t>
            </a:r>
            <a:r>
              <a:rPr b="1" lang="en-GB"/>
              <a:t>solution</a:t>
            </a:r>
            <a:r>
              <a:rPr lang="en-GB"/>
              <a:t> to help you with this.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83" name="Google Shape;283;p3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Peer review your game plans</a:t>
            </a:r>
            <a:endParaRPr/>
          </a:p>
        </p:txBody>
      </p:sp>
      <p:sp>
        <p:nvSpPr>
          <p:cNvPr id="284" name="Google Shape;284;p3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5" name="Google Shape;285;p3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6</a:t>
            </a:r>
            <a:endParaRPr/>
          </a:p>
        </p:txBody>
      </p:sp>
      <p:pic>
        <p:nvPicPr>
          <p:cNvPr id="286" name="Google Shape;28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600" y="1289299"/>
            <a:ext cx="4096500" cy="2584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1225" y="615963"/>
            <a:ext cx="37147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 txBox="1"/>
          <p:nvPr>
            <p:ph type="title"/>
          </p:nvPr>
        </p:nvSpPr>
        <p:spPr>
          <a:xfrm>
            <a:off x="0" y="2035675"/>
            <a:ext cx="9144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7</a:t>
            </a:r>
            <a:endParaRPr/>
          </a:p>
        </p:txBody>
      </p:sp>
      <p:sp>
        <p:nvSpPr>
          <p:cNvPr id="293" name="Google Shape;293;p3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4" name="Google Shape;294;p33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/>
          <p:nvPr>
            <p:ph idx="1" type="body"/>
          </p:nvPr>
        </p:nvSpPr>
        <p:spPr>
          <a:xfrm>
            <a:off x="310900" y="1017725"/>
            <a:ext cx="4225500" cy="30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group is a collection of shapes that we can treat as a single shape. To help see why groups are useful, let's start with this example that draws a key and moves it as you press the mouse: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4"/>
          <p:cNvSpPr txBox="1"/>
          <p:nvPr>
            <p:ph idx="2" type="body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 to Groups</a:t>
            </a:r>
            <a:endParaRPr/>
          </a:p>
        </p:txBody>
      </p:sp>
      <p:sp>
        <p:nvSpPr>
          <p:cNvPr id="302" name="Google Shape;302;p3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3" name="Google Shape;303;p3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7</a:t>
            </a:r>
            <a:endParaRPr/>
          </a:p>
        </p:txBody>
      </p:sp>
      <p:pic>
        <p:nvPicPr>
          <p:cNvPr id="304" name="Google Shape;3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000" y="748625"/>
            <a:ext cx="2748179" cy="279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/>
          <p:nvPr>
            <p:ph idx="1" type="body"/>
          </p:nvPr>
        </p:nvSpPr>
        <p:spPr>
          <a:xfrm>
            <a:off x="310900" y="1017725"/>
            <a:ext cx="4225500" cy="30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Complete 3pts worth of exercises!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5"/>
          <p:cNvSpPr txBox="1"/>
          <p:nvPr>
            <p:ph idx="2" type="body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 to Groups</a:t>
            </a:r>
            <a:endParaRPr/>
          </a:p>
        </p:txBody>
      </p:sp>
      <p:sp>
        <p:nvSpPr>
          <p:cNvPr id="312" name="Google Shape;312;p3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3" name="Google Shape;313;p3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7</a:t>
            </a:r>
            <a:endParaRPr/>
          </a:p>
        </p:txBody>
      </p:sp>
      <p:pic>
        <p:nvPicPr>
          <p:cNvPr id="314" name="Google Shape;3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975" y="941500"/>
            <a:ext cx="2795099" cy="279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/>
          <p:cNvSpPr txBox="1"/>
          <p:nvPr>
            <p:ph type="title"/>
          </p:nvPr>
        </p:nvSpPr>
        <p:spPr>
          <a:xfrm>
            <a:off x="0" y="2035675"/>
            <a:ext cx="9144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Wrap Up</a:t>
            </a:r>
            <a:endParaRPr/>
          </a:p>
        </p:txBody>
      </p:sp>
      <p:sp>
        <p:nvSpPr>
          <p:cNvPr id="320" name="Google Shape;320;p3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1" name="Google Shape;321;p36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7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-GB" sz="1600"/>
              <a:t>Nola comes to the table. She takes one stick and puts it in a different place: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i="1" lang="en-GB" sz="1600"/>
              <a:t>Then Bob comes to the table, he also takes one stick and puts it in a different place.</a:t>
            </a:r>
            <a:br>
              <a:rPr i="1" lang="en-GB" sz="1600"/>
            </a:br>
            <a:br>
              <a:rPr i="1" lang="en-GB" sz="1600"/>
            </a:br>
            <a:r>
              <a:rPr i="1" lang="en-GB" sz="1600"/>
              <a:t>Which shape is Bob not able to make?</a:t>
            </a:r>
            <a:endParaRPr i="1" sz="1600"/>
          </a:p>
        </p:txBody>
      </p:sp>
      <p:sp>
        <p:nvSpPr>
          <p:cNvPr id="327" name="Google Shape;327;p37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How could the following techniques be applied to solving the five sticks problem?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Decomposition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Abstraction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Algorithmic thinking</a:t>
            </a:r>
            <a:endParaRPr b="1"/>
          </a:p>
        </p:txBody>
      </p:sp>
      <p:sp>
        <p:nvSpPr>
          <p:cNvPr id="328" name="Google Shape;328;p3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Revisiting five sticks</a:t>
            </a:r>
            <a:endParaRPr/>
          </a:p>
        </p:txBody>
      </p:sp>
      <p:sp>
        <p:nvSpPr>
          <p:cNvPr id="329" name="Google Shape;329;p3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0" name="Google Shape;330;p3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Wrap Up</a:t>
            </a:r>
            <a:endParaRPr/>
          </a:p>
        </p:txBody>
      </p:sp>
      <p:pic>
        <p:nvPicPr>
          <p:cNvPr id="331" name="Google Shape;33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3038" y="463863"/>
            <a:ext cx="40005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7"/>
          <p:cNvPicPr preferRelativeResize="0"/>
          <p:nvPr/>
        </p:nvPicPr>
        <p:blipFill rotWithShape="1">
          <a:blip r:embed="rId4">
            <a:alphaModFix/>
          </a:blip>
          <a:srcRect b="27848" l="91837" r="0" t="0"/>
          <a:stretch/>
        </p:blipFill>
        <p:spPr>
          <a:xfrm>
            <a:off x="7878424" y="3956550"/>
            <a:ext cx="355867" cy="60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7"/>
          <p:cNvPicPr preferRelativeResize="0"/>
          <p:nvPr/>
        </p:nvPicPr>
        <p:blipFill rotWithShape="1">
          <a:blip r:embed="rId4">
            <a:alphaModFix/>
          </a:blip>
          <a:srcRect b="27848" l="59700" r="24578" t="0"/>
          <a:stretch/>
        </p:blipFill>
        <p:spPr>
          <a:xfrm>
            <a:off x="6835191" y="3956550"/>
            <a:ext cx="685405" cy="60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7"/>
          <p:cNvPicPr preferRelativeResize="0"/>
          <p:nvPr/>
        </p:nvPicPr>
        <p:blipFill rotWithShape="1">
          <a:blip r:embed="rId4">
            <a:alphaModFix/>
          </a:blip>
          <a:srcRect b="27848" l="34738" r="57098" t="0"/>
          <a:stretch/>
        </p:blipFill>
        <p:spPr>
          <a:xfrm>
            <a:off x="6121494" y="3956550"/>
            <a:ext cx="355867" cy="60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7"/>
          <p:cNvPicPr preferRelativeResize="0"/>
          <p:nvPr/>
        </p:nvPicPr>
        <p:blipFill rotWithShape="1">
          <a:blip r:embed="rId4">
            <a:alphaModFix/>
          </a:blip>
          <a:srcRect b="27848" l="0" r="84278" t="0"/>
          <a:stretch/>
        </p:blipFill>
        <p:spPr>
          <a:xfrm>
            <a:off x="5078250" y="3956550"/>
            <a:ext cx="685405" cy="60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78250" y="1909375"/>
            <a:ext cx="610250" cy="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Five sticks</a:t>
            </a:r>
            <a:endParaRPr/>
          </a:p>
        </p:txBody>
      </p:sp>
      <p:sp>
        <p:nvSpPr>
          <p:cNvPr id="64" name="Google Shape;64;p11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700"/>
              <a:t>Adam has five sticks. He puts them on the table and creates this shape: 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sz="1700"/>
              <a:t>Nola comes to the table. She takes one stick and puts it in a different place: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sz="1700"/>
              <a:t>Then Bob comes to the table, he also takes one stick and puts it in a different place.</a:t>
            </a:r>
            <a:br>
              <a:rPr lang="en-GB" sz="1700"/>
            </a:br>
            <a:br>
              <a:rPr lang="en-GB" sz="1700"/>
            </a:br>
            <a:r>
              <a:rPr b="1" lang="en-GB" sz="1700"/>
              <a:t>Question:</a:t>
            </a:r>
            <a:br>
              <a:rPr b="1" lang="en-GB" sz="1700"/>
            </a:br>
            <a:r>
              <a:rPr lang="en-GB" sz="1700"/>
              <a:t>Which shape is Bob not able to make?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-GB" sz="1700"/>
              <a:t>Think, write, pair, share</a:t>
            </a:r>
            <a:endParaRPr sz="1700"/>
          </a:p>
        </p:txBody>
      </p:sp>
      <p:pic>
        <p:nvPicPr>
          <p:cNvPr id="67" name="Google Shape;67;p11"/>
          <p:cNvPicPr preferRelativeResize="0"/>
          <p:nvPr/>
        </p:nvPicPr>
        <p:blipFill rotWithShape="1">
          <a:blip r:embed="rId3">
            <a:alphaModFix/>
          </a:blip>
          <a:srcRect b="27848" l="91837" r="0" t="0"/>
          <a:stretch/>
        </p:blipFill>
        <p:spPr>
          <a:xfrm>
            <a:off x="7998925" y="3761400"/>
            <a:ext cx="414600" cy="7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425" y="1456175"/>
            <a:ext cx="708300" cy="59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419" y="2444844"/>
            <a:ext cx="708300" cy="641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1"/>
          <p:cNvPicPr preferRelativeResize="0"/>
          <p:nvPr/>
        </p:nvPicPr>
        <p:blipFill rotWithShape="1">
          <a:blip r:embed="rId3">
            <a:alphaModFix/>
          </a:blip>
          <a:srcRect b="27848" l="59700" r="24578" t="0"/>
          <a:stretch/>
        </p:blipFill>
        <p:spPr>
          <a:xfrm>
            <a:off x="6783513" y="3761400"/>
            <a:ext cx="798526" cy="7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1"/>
          <p:cNvPicPr preferRelativeResize="0"/>
          <p:nvPr/>
        </p:nvPicPr>
        <p:blipFill rotWithShape="1">
          <a:blip r:embed="rId3">
            <a:alphaModFix/>
          </a:blip>
          <a:srcRect b="27848" l="34738" r="57098" t="0"/>
          <a:stretch/>
        </p:blipFill>
        <p:spPr>
          <a:xfrm>
            <a:off x="5952025" y="3761400"/>
            <a:ext cx="414600" cy="7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1"/>
          <p:cNvPicPr preferRelativeResize="0"/>
          <p:nvPr/>
        </p:nvPicPr>
        <p:blipFill rotWithShape="1">
          <a:blip r:embed="rId3">
            <a:alphaModFix/>
          </a:blip>
          <a:srcRect b="27848" l="0" r="84278" t="0"/>
          <a:stretch/>
        </p:blipFill>
        <p:spPr>
          <a:xfrm>
            <a:off x="4736600" y="3761400"/>
            <a:ext cx="798526" cy="7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4736600" y="4468200"/>
            <a:ext cx="798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 sz="1700"/>
              <a:t>A</a:t>
            </a:r>
            <a:endParaRPr b="1" sz="1700"/>
          </a:p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5760063" y="4468200"/>
            <a:ext cx="798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 sz="1700"/>
              <a:t>B</a:t>
            </a:r>
            <a:endParaRPr b="1" sz="1700"/>
          </a:p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6783475" y="4468200"/>
            <a:ext cx="798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 sz="1700"/>
              <a:t>C</a:t>
            </a:r>
            <a:endParaRPr b="1" sz="1700"/>
          </a:p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7807838" y="4468200"/>
            <a:ext cx="798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 sz="1700"/>
              <a:t>D</a:t>
            </a:r>
            <a:endParaRPr b="1" sz="1700"/>
          </a:p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22638" y="461113"/>
            <a:ext cx="4000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this lesson, you…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Defined the terms decomposition, abstraction and algorithmic thinking.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GB"/>
              <a:t>Recognised scenarios where each of these computational thinking techniques are applied.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GB"/>
              <a:t>Applied decomposition, abstraction and algorithmic thinking to help solve a problem.</a:t>
            </a:r>
            <a:endParaRPr/>
          </a:p>
        </p:txBody>
      </p:sp>
      <p:sp>
        <p:nvSpPr>
          <p:cNvPr id="342" name="Google Shape;342;p3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Next lesson</a:t>
            </a:r>
            <a:endParaRPr/>
          </a:p>
        </p:txBody>
      </p:sp>
      <p:sp>
        <p:nvSpPr>
          <p:cNvPr id="343" name="Google Shape;343;p3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4" name="Google Shape;344;p38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Next lesson, you will…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Explore how algorithms can be represented in a number of ways, including as flowcharts.</a:t>
            </a:r>
            <a:endParaRPr/>
          </a:p>
        </p:txBody>
      </p:sp>
      <p:sp>
        <p:nvSpPr>
          <p:cNvPr id="345" name="Google Shape;345;p3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Summary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Five sticks</a:t>
            </a:r>
            <a:endParaRPr/>
          </a:p>
        </p:txBody>
      </p:sp>
      <p:sp>
        <p:nvSpPr>
          <p:cNvPr id="83" name="Google Shape;83;p1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310900" y="1017725"/>
            <a:ext cx="85221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Answer: </a:t>
            </a:r>
            <a:br>
              <a:rPr lang="en-GB"/>
            </a:br>
            <a:r>
              <a:rPr lang="en-GB"/>
              <a:t>The answer is D.</a:t>
            </a:r>
            <a:br>
              <a:rPr lang="en-GB"/>
            </a:br>
            <a:br>
              <a:rPr lang="en-GB"/>
            </a:br>
            <a:r>
              <a:rPr b="1" lang="en-GB"/>
              <a:t>Explanation: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6" name="Google Shape;8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850" y="2573425"/>
            <a:ext cx="5537175" cy="10028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6811000" y="2450638"/>
            <a:ext cx="2022000" cy="1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Needs more than one stick to be moved.</a:t>
            </a:r>
            <a:endParaRPr/>
          </a:p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591275" y="3576250"/>
            <a:ext cx="798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A</a:t>
            </a:r>
            <a:endParaRPr b="1"/>
          </a:p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>
            <a:off x="2681275" y="3576250"/>
            <a:ext cx="798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B</a:t>
            </a:r>
            <a:endParaRPr b="1"/>
          </a:p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5059175" y="3576250"/>
            <a:ext cx="798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C</a:t>
            </a:r>
            <a:endParaRPr b="1"/>
          </a:p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7422700" y="3576250"/>
            <a:ext cx="798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D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this lesson, you will: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Define the terms decomposition, abstraction, and algorithmic thinking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Recognise scenarios where each of these computational thinking techniques are applied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Apply decomposition, abstraction, and algorithmic thinking to help solve a problem</a:t>
            </a:r>
            <a:endParaRPr/>
          </a:p>
        </p:txBody>
      </p:sp>
      <p:sp>
        <p:nvSpPr>
          <p:cNvPr id="97" name="Google Shape;97;p13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>
                <a:latin typeface="Quicksand"/>
                <a:ea typeface="Quicksand"/>
                <a:cs typeface="Quicksand"/>
                <a:sym typeface="Quicksand"/>
              </a:rPr>
              <a:t>Lesson </a:t>
            </a:r>
            <a:r>
              <a:rPr lang="en-GB"/>
              <a:t>22</a:t>
            </a:r>
            <a:r>
              <a:rPr b="1" lang="en-GB">
                <a:latin typeface="Quicksand"/>
                <a:ea typeface="Quicksand"/>
                <a:cs typeface="Quicksand"/>
                <a:sym typeface="Quicksand"/>
              </a:rPr>
              <a:t>: </a:t>
            </a:r>
            <a:r>
              <a:rPr lang="en-GB"/>
              <a:t>Computational thinking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9" name="Google Shape;99;p13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Objectives</a:t>
            </a:r>
            <a:endParaRPr/>
          </a:p>
        </p:txBody>
      </p:sp>
      <p:pic>
        <p:nvPicPr>
          <p:cNvPr id="100" name="Google Shape;10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3600" y="456363"/>
            <a:ext cx="4191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0" y="2035675"/>
            <a:ext cx="9144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7" name="Google Shape;107;p14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Computational thinking</a:t>
            </a:r>
            <a:r>
              <a:rPr lang="en-GB"/>
              <a:t> is a systematic approach to </a:t>
            </a:r>
            <a:r>
              <a:rPr b="1" lang="en-GB"/>
              <a:t>solving problems</a:t>
            </a:r>
            <a:r>
              <a:rPr lang="en-GB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This involves understanding a problem and developing possible solutions that can be understood by a computer, person, or both.</a:t>
            </a:r>
            <a:endParaRPr/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What is computational thinking?</a:t>
            </a:r>
            <a:endParaRPr/>
          </a:p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5" name="Google Shape;115;p1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116" name="Google Shape;1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600" y="1170100"/>
            <a:ext cx="3311403" cy="36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There are three characteristics of computational thinking that you need to be aware of: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Decomposition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Abstraction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Algorithmic thinking</a:t>
            </a:r>
            <a:endParaRPr/>
          </a:p>
        </p:txBody>
      </p:sp>
      <p:sp>
        <p:nvSpPr>
          <p:cNvPr id="122" name="Google Shape;122;p16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What is computational thinking?</a:t>
            </a:r>
            <a:endParaRPr/>
          </a:p>
        </p:txBody>
      </p:sp>
      <p:sp>
        <p:nvSpPr>
          <p:cNvPr id="123" name="Google Shape;123;p1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4" name="Google Shape;124;p16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0" y="2035675"/>
            <a:ext cx="9144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CCE Slides">
  <a:themeElements>
    <a:clrScheme name="Simple Light">
      <a:dk1>
        <a:srgbClr val="5B5BA5"/>
      </a:dk1>
      <a:lt1>
        <a:srgbClr val="FFFFFF"/>
      </a:lt1>
      <a:dk2>
        <a:srgbClr val="E9E9F3"/>
      </a:dk2>
      <a:lt2>
        <a:srgbClr val="F2F6FC"/>
      </a:lt2>
      <a:accent1>
        <a:srgbClr val="E9F7FC"/>
      </a:accent1>
      <a:accent2>
        <a:srgbClr val="FFEFDA"/>
      </a:accent2>
      <a:accent3>
        <a:srgbClr val="ECF8F5"/>
      </a:accent3>
      <a:accent4>
        <a:srgbClr val="FEF2F6"/>
      </a:accent4>
      <a:accent5>
        <a:srgbClr val="E6E6EA"/>
      </a:accent5>
      <a:accent6>
        <a:srgbClr val="F0F6ED"/>
      </a:accent6>
      <a:hlink>
        <a:srgbClr val="3197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