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Quicksand"/>
      <p:regular r:id="rId28"/>
      <p:bold r:id="rId29"/>
    </p:embeddedFont>
    <p:embeddedFont>
      <p:font typeface="Roboto Mono"/>
      <p:regular r:id="rId30"/>
      <p:bold r:id="rId31"/>
      <p:italic r:id="rId32"/>
      <p:boldItalic r:id="rId33"/>
    </p:embeddedFont>
    <p:embeddedFont>
      <p:font typeface="Handlee"/>
      <p:regular r:id="rId34"/>
    </p:embeddedFont>
    <p:embeddedFont>
      <p:font typeface="Quicksand Light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F812FA4-6CC7-4162-A6E3-AA688BD3DC82}">
  <a:tblStyle styleId="{2F812FA4-6CC7-4162-A6E3-AA688BD3DC8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Quicksand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Quicksan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ono-bold.fntdata"/><Relationship Id="rId30" Type="http://schemas.openxmlformats.org/officeDocument/2006/relationships/font" Target="fonts/RobotoMono-regular.fntdata"/><Relationship Id="rId11" Type="http://schemas.openxmlformats.org/officeDocument/2006/relationships/slide" Target="slides/slide5.xml"/><Relationship Id="rId33" Type="http://schemas.openxmlformats.org/officeDocument/2006/relationships/font" Target="fonts/RobotoMono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Mono-italic.fntdata"/><Relationship Id="rId13" Type="http://schemas.openxmlformats.org/officeDocument/2006/relationships/slide" Target="slides/slide7.xml"/><Relationship Id="rId35" Type="http://schemas.openxmlformats.org/officeDocument/2006/relationships/font" Target="fonts/QuicksandLight-regular.fntdata"/><Relationship Id="rId12" Type="http://schemas.openxmlformats.org/officeDocument/2006/relationships/slide" Target="slides/slide6.xml"/><Relationship Id="rId34" Type="http://schemas.openxmlformats.org/officeDocument/2006/relationships/font" Target="fonts/Handlee-regular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QuicksandLight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ncce.io/tcc" TargetMode="External"/><Relationship Id="rId3" Type="http://schemas.openxmlformats.org/officeDocument/2006/relationships/hyperlink" Target="http://ncce.io/ogl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ixabay.com/vectors/approved-button-check-green-round-151676/" TargetMode="Externa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latin typeface="Quicksand"/>
                <a:ea typeface="Quicksand"/>
                <a:cs typeface="Quicksand"/>
                <a:sym typeface="Quicksand"/>
              </a:rPr>
              <a:t>Last updated: 09-12-20</a:t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Resources are updated regularly — the latest version is available at: </a:t>
            </a:r>
            <a:r>
              <a:rPr lang="en-GB" sz="900" u="sng">
                <a:solidFill>
                  <a:srgbClr val="1155CC"/>
                </a:solidFill>
                <a:latin typeface="Quicksand"/>
                <a:ea typeface="Quicksand"/>
                <a:cs typeface="Quicksand"/>
                <a:sym typeface="Quicksan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ncce.io/tcc</a:t>
            </a:r>
            <a:r>
              <a:rPr lang="en-GB" sz="9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sz="9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This resource is licensed under the Open Government Licence, version 3. For more information on this licence, see </a:t>
            </a:r>
            <a:r>
              <a:rPr lang="en-GB" sz="900" u="sng">
                <a:solidFill>
                  <a:srgbClr val="1155CC"/>
                </a:solid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ncce.io/ogl</a:t>
            </a:r>
            <a:r>
              <a:rPr lang="en-GB" sz="9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sz="9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latin typeface="Quicksand"/>
                <a:ea typeface="Quicksand"/>
                <a:cs typeface="Quicksand"/>
                <a:sym typeface="Quicksand"/>
              </a:rPr>
              <a:t>Image source: </a:t>
            </a:r>
            <a:r>
              <a:rPr lang="en-GB" sz="1000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r:id="rId2"/>
              </a:rPr>
              <a:t>https://pixabay.com/vectors/approved-button-check-green-round-151676/</a:t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3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title"/>
          </p:nvPr>
        </p:nvSpPr>
        <p:spPr>
          <a:xfrm>
            <a:off x="526875" y="576775"/>
            <a:ext cx="8095800" cy="20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32725" y="2665400"/>
            <a:ext cx="80958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90450" y="4114800"/>
            <a:ext cx="171450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r Images side by side">
  <p:cSld name="TITLE_4_1_1_1_3_1_1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" name="Google Shape;19;p3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ives / Questions / Lists">
  <p:cSld name="TITLE_4_1_1_1_2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" name="Google Shape;25;p4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and text under (with heading)">
  <p:cSld name="TITLE_4_1_1_2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0900" y="1017725"/>
            <a:ext cx="8521200" cy="30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310900" y="4117599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1" name="Google Shape;31;p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and text under (no heading)">
  <p:cSld name="TITLE_4_1_1_1_4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idx="1" type="body"/>
          </p:nvPr>
        </p:nvSpPr>
        <p:spPr>
          <a:xfrm>
            <a:off x="310900" y="472000"/>
            <a:ext cx="8521200" cy="37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310900" y="4282175"/>
            <a:ext cx="85212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6" name="Google Shape;36;p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(no text under)">
  <p:cSld name="TITLE_4_1_1_1_3_2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0900" y="1017725"/>
            <a:ext cx="85212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310900" y="319600"/>
            <a:ext cx="85212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" name="Google Shape;41;p7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text">
  <p:cSld name="TITLE_4_1_1_1_1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310900" y="319600"/>
            <a:ext cx="8521200" cy="4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3600"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5" name="Google Shape;45;p8"/>
          <p:cNvSpPr txBox="1"/>
          <p:nvPr>
            <p:ph idx="1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1155CC">
            <a:alpha val="5490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2725"/>
            <a:ext cx="9144000" cy="30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0900" y="310900"/>
            <a:ext cx="85215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b="1" i="0" sz="2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0900" y="1017725"/>
            <a:ext cx="8521500" cy="3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●"/>
              <a:defRPr b="0" i="0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Quicksand"/>
              <a:buChar char="■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96">
          <p15:clr>
            <a:srgbClr val="EA4335"/>
          </p15:clr>
        </p15:guide>
        <p15:guide id="2" orient="horz" pos="196">
          <p15:clr>
            <a:srgbClr val="EA4335"/>
          </p15:clr>
        </p15:guide>
        <p15:guide id="3" orient="horz" pos="641">
          <p15:clr>
            <a:srgbClr val="EA4335"/>
          </p15:clr>
        </p15:guide>
        <p15:guide id="4" pos="2776">
          <p15:clr>
            <a:srgbClr val="EA4335"/>
          </p15:clr>
        </p15:guide>
        <p15:guide id="5" orient="horz" pos="812">
          <p15:clr>
            <a:srgbClr val="EA4335"/>
          </p15:clr>
        </p15:guide>
        <p15:guide id="6" pos="2984">
          <p15:clr>
            <a:srgbClr val="EA4335"/>
          </p15:clr>
        </p15:guide>
        <p15:guide id="7" pos="5564">
          <p15:clr>
            <a:srgbClr val="EA4335"/>
          </p15:clr>
        </p15:guide>
        <p15:guide id="8" orient="horz" pos="2592">
          <p15:clr>
            <a:srgbClr val="EA4335"/>
          </p15:clr>
        </p15:guide>
        <p15:guide id="9" pos="2448">
          <p15:clr>
            <a:srgbClr val="EA4335"/>
          </p15:clr>
        </p15:guide>
        <p15:guide id="10" pos="3312">
          <p15:clr>
            <a:srgbClr val="EA4335"/>
          </p15:clr>
        </p15:guide>
        <p15:guide id="11" orient="horz" pos="304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526875" y="576775"/>
            <a:ext cx="8095800" cy="20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Creating a Noughts and Crosses Game</a:t>
            </a:r>
            <a:endParaRPr/>
          </a:p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532725" y="2665400"/>
            <a:ext cx="80958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Mack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Display the instructions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Decide who is X and who is O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Draw the board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Player takes a turn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Place piece on the board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Check if a player has won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Move on to the next player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Continue to play until a player wins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Ask to play again</a:t>
            </a:r>
            <a:endParaRPr sz="1600"/>
          </a:p>
        </p:txBody>
      </p:sp>
      <p:sp>
        <p:nvSpPr>
          <p:cNvPr id="139" name="Google Shape;139;p18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Decompose: noughts and crosses</a:t>
            </a:r>
            <a:endParaRPr/>
          </a:p>
        </p:txBody>
      </p:sp>
      <p:sp>
        <p:nvSpPr>
          <p:cNvPr id="140" name="Google Shape;140;p18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141" name="Google Shape;141;p18"/>
          <p:cNvGraphicFramePr/>
          <p:nvPr/>
        </p:nvGraphicFramePr>
        <p:xfrm>
          <a:off x="5524100" y="178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{2F812FA4-6CC7-4162-A6E3-AA688BD3DC82}</a:tableStyleId>
              </a:tblPr>
              <a:tblGrid>
                <a:gridCol w="801200"/>
                <a:gridCol w="801200"/>
                <a:gridCol w="801200"/>
              </a:tblGrid>
              <a:tr h="753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GB" sz="1800" u="none" cap="none" strike="noStrike">
                          <a:latin typeface="Handlee"/>
                          <a:ea typeface="Handlee"/>
                          <a:cs typeface="Handlee"/>
                          <a:sym typeface="Handlee"/>
                        </a:rPr>
                        <a:t>X</a:t>
                      </a:r>
                      <a:endParaRPr b="1" sz="1800" u="none" cap="none" strike="noStrike">
                        <a:latin typeface="Handlee"/>
                        <a:ea typeface="Handlee"/>
                        <a:cs typeface="Handlee"/>
                        <a:sym typeface="Handlee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GB" sz="1800" u="none" cap="none" strike="noStrike">
                          <a:latin typeface="Handlee"/>
                          <a:ea typeface="Handlee"/>
                          <a:cs typeface="Handlee"/>
                          <a:sym typeface="Handlee"/>
                        </a:rPr>
                        <a:t>O</a:t>
                      </a:r>
                      <a:endParaRPr b="1" sz="1800" u="none" cap="none" strike="noStrike">
                        <a:latin typeface="Handlee"/>
                        <a:ea typeface="Handlee"/>
                        <a:cs typeface="Handlee"/>
                        <a:sym typeface="Handlee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GB" sz="1800" u="none" cap="none" strike="noStrike">
                          <a:latin typeface="Handlee"/>
                          <a:ea typeface="Handlee"/>
                          <a:cs typeface="Handlee"/>
                          <a:sym typeface="Handlee"/>
                        </a:rPr>
                        <a:t>O</a:t>
                      </a:r>
                      <a:endParaRPr b="1" sz="1800" u="none" cap="none" strike="noStrike">
                        <a:latin typeface="Handlee"/>
                        <a:ea typeface="Handlee"/>
                        <a:cs typeface="Handlee"/>
                        <a:sym typeface="Handlee"/>
                      </a:endParaRPr>
                    </a:p>
                  </a:txBody>
                  <a:tcPr marT="63500" marB="63500" marR="63500" marL="63500" anchor="ctr"/>
                </a:tc>
              </a:tr>
              <a:tr h="757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Handlee"/>
                        <a:ea typeface="Handlee"/>
                        <a:cs typeface="Handlee"/>
                        <a:sym typeface="Handlee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GB" sz="1800" u="none" cap="none" strike="noStrike">
                          <a:latin typeface="Handlee"/>
                          <a:ea typeface="Handlee"/>
                          <a:cs typeface="Handlee"/>
                          <a:sym typeface="Handlee"/>
                        </a:rPr>
                        <a:t>X</a:t>
                      </a:r>
                      <a:endParaRPr b="1" sz="1800" u="none" cap="none" strike="noStrike">
                        <a:latin typeface="Handlee"/>
                        <a:ea typeface="Handlee"/>
                        <a:cs typeface="Handlee"/>
                        <a:sym typeface="Handlee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GB" sz="1800" u="none" cap="none" strike="noStrike">
                          <a:latin typeface="Handlee"/>
                          <a:ea typeface="Handlee"/>
                          <a:cs typeface="Handlee"/>
                          <a:sym typeface="Handlee"/>
                        </a:rPr>
                        <a:t>O</a:t>
                      </a:r>
                      <a:endParaRPr b="1" sz="1800" u="none" cap="none" strike="noStrike">
                        <a:latin typeface="Handlee"/>
                        <a:ea typeface="Handlee"/>
                        <a:cs typeface="Handlee"/>
                        <a:sym typeface="Handlee"/>
                      </a:endParaRPr>
                    </a:p>
                  </a:txBody>
                  <a:tcPr marT="63500" marB="63500" marR="63500" marL="63500" anchor="ctr"/>
                </a:tc>
              </a:tr>
              <a:tr h="757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Handlee"/>
                        <a:ea typeface="Handlee"/>
                        <a:cs typeface="Handlee"/>
                        <a:sym typeface="Handlee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Handlee"/>
                        <a:ea typeface="Handlee"/>
                        <a:cs typeface="Handlee"/>
                        <a:sym typeface="Handlee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GB" sz="1800" u="none" cap="none" strike="noStrike">
                          <a:latin typeface="Handlee"/>
                          <a:ea typeface="Handlee"/>
                          <a:cs typeface="Handlee"/>
                          <a:sym typeface="Handlee"/>
                        </a:rPr>
                        <a:t>X</a:t>
                      </a:r>
                      <a:endParaRPr b="1" sz="1800" u="none" cap="none" strike="noStrike">
                        <a:latin typeface="Handlee"/>
                        <a:ea typeface="Handlee"/>
                        <a:cs typeface="Handlee"/>
                        <a:sym typeface="Handlee"/>
                      </a:endParaRPr>
                    </a:p>
                  </a:txBody>
                  <a:tcPr marT="63500" marB="63500" marR="63500" marL="63500" anchor="ctr"/>
                </a:tc>
              </a:tr>
            </a:tbl>
          </a:graphicData>
        </a:graphic>
      </p:graphicFrame>
      <p:cxnSp>
        <p:nvCxnSpPr>
          <p:cNvPr id="142" name="Google Shape;142;p18"/>
          <p:cNvCxnSpPr/>
          <p:nvPr/>
        </p:nvCxnSpPr>
        <p:spPr>
          <a:xfrm>
            <a:off x="5820500" y="2041600"/>
            <a:ext cx="1813500" cy="17193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You now have a basic starting point with your </a:t>
            </a:r>
            <a:r>
              <a:rPr b="1" lang="en-GB"/>
              <a:t>decomposed </a:t>
            </a:r>
            <a:r>
              <a:rPr lang="en-GB"/>
              <a:t>steps.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The next step is to start forming a structure for the game.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A </a:t>
            </a:r>
            <a:r>
              <a:rPr b="1" lang="en-GB"/>
              <a:t>structure chart</a:t>
            </a:r>
            <a:r>
              <a:rPr lang="en-GB"/>
              <a:t> has been created to support you with the planning of this game. </a:t>
            </a:r>
            <a:endParaRPr/>
          </a:p>
        </p:txBody>
      </p:sp>
      <p:sp>
        <p:nvSpPr>
          <p:cNvPr id="148" name="Google Shape;148;p19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Getting started: noughts and crosses</a:t>
            </a:r>
            <a:endParaRPr/>
          </a:p>
        </p:txBody>
      </p:sp>
      <p:sp>
        <p:nvSpPr>
          <p:cNvPr id="149" name="Google Shape;149;p19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Getting started: noughts and crosses</a:t>
            </a:r>
            <a:endParaRPr/>
          </a:p>
        </p:txBody>
      </p:sp>
      <p:sp>
        <p:nvSpPr>
          <p:cNvPr id="155" name="Google Shape;155;p20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3808300" y="1017725"/>
            <a:ext cx="1153500" cy="5763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Noughts and crosses</a:t>
            </a:r>
            <a:endParaRPr b="0" i="0" sz="12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7" name="Google Shape;157;p20"/>
          <p:cNvSpPr/>
          <p:nvPr/>
        </p:nvSpPr>
        <p:spPr>
          <a:xfrm>
            <a:off x="1896102" y="2355428"/>
            <a:ext cx="1153500" cy="4296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Display board</a:t>
            </a:r>
            <a:endParaRPr b="0" i="0" sz="12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8" name="Google Shape;158;p20"/>
          <p:cNvSpPr/>
          <p:nvPr/>
        </p:nvSpPr>
        <p:spPr>
          <a:xfrm>
            <a:off x="7359504" y="2355428"/>
            <a:ext cx="1153500" cy="4296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Check for a win</a:t>
            </a:r>
            <a:endParaRPr b="0" i="0" sz="12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9" name="Google Shape;159;p20"/>
          <p:cNvSpPr/>
          <p:nvPr/>
        </p:nvSpPr>
        <p:spPr>
          <a:xfrm>
            <a:off x="630906" y="2355428"/>
            <a:ext cx="1153500" cy="4296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Game instructions</a:t>
            </a:r>
            <a:endParaRPr b="0" i="0" sz="12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0" name="Google Shape;160;p20"/>
          <p:cNvSpPr/>
          <p:nvPr/>
        </p:nvSpPr>
        <p:spPr>
          <a:xfrm>
            <a:off x="4417898" y="2355425"/>
            <a:ext cx="1512600" cy="4296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Read for valid position </a:t>
            </a:r>
            <a:endParaRPr b="0" i="0" sz="12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1" name="Google Shape;161;p20"/>
          <p:cNvSpPr/>
          <p:nvPr/>
        </p:nvSpPr>
        <p:spPr>
          <a:xfrm>
            <a:off x="7359500" y="2906375"/>
            <a:ext cx="1153500" cy="19698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identifier</a:t>
            </a:r>
            <a:endParaRPr b="0" i="0" sz="10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check_win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parameters</a:t>
            </a:r>
            <a:endParaRPr b="0" i="0" sz="10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board, player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return</a:t>
            </a:r>
            <a:endParaRPr b="0" i="0" sz="10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won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2" name="Google Shape;162;p20"/>
          <p:cNvSpPr/>
          <p:nvPr/>
        </p:nvSpPr>
        <p:spPr>
          <a:xfrm>
            <a:off x="1896100" y="2906375"/>
            <a:ext cx="1153500" cy="19698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identifier</a:t>
            </a:r>
            <a:endParaRPr b="0" i="0" sz="10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displayboard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parameters</a:t>
            </a:r>
            <a:endParaRPr b="0" i="0" sz="10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board</a:t>
            </a:r>
            <a:b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return</a:t>
            </a:r>
            <a:endParaRPr b="0" i="0" sz="10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none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630900" y="2906375"/>
            <a:ext cx="1153500" cy="19698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identifier</a:t>
            </a:r>
            <a:endParaRPr b="0" i="0" sz="10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instructions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parameters</a:t>
            </a:r>
            <a:endParaRPr b="0" i="0" sz="10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board</a:t>
            </a:r>
            <a:b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return</a:t>
            </a:r>
            <a:endParaRPr b="0" i="0" sz="10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none 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4" name="Google Shape;164;p20"/>
          <p:cNvSpPr/>
          <p:nvPr/>
        </p:nvSpPr>
        <p:spPr>
          <a:xfrm>
            <a:off x="6071312" y="2355428"/>
            <a:ext cx="1153500" cy="4296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Move a player piece</a:t>
            </a:r>
            <a:endParaRPr b="0" i="0" sz="12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5" name="Google Shape;165;p20"/>
          <p:cNvSpPr/>
          <p:nvPr/>
        </p:nvSpPr>
        <p:spPr>
          <a:xfrm>
            <a:off x="3152689" y="2355428"/>
            <a:ext cx="1153500" cy="4296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Play the game</a:t>
            </a:r>
            <a:endParaRPr b="0" i="0" sz="12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6" name="Google Shape;166;p20"/>
          <p:cNvSpPr/>
          <p:nvPr/>
        </p:nvSpPr>
        <p:spPr>
          <a:xfrm>
            <a:off x="4417900" y="2906375"/>
            <a:ext cx="1512600" cy="19698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identifier</a:t>
            </a:r>
            <a:endParaRPr b="0" i="0" sz="10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readpositions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parameters</a:t>
            </a:r>
            <a:endParaRPr b="0" i="0" sz="10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player</a:t>
            </a:r>
            <a:b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return</a:t>
            </a:r>
            <a:endParaRPr b="0" i="0" sz="10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position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7" name="Google Shape;167;p20"/>
          <p:cNvSpPr/>
          <p:nvPr/>
        </p:nvSpPr>
        <p:spPr>
          <a:xfrm>
            <a:off x="6071325" y="2906375"/>
            <a:ext cx="1153500" cy="19698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identifier</a:t>
            </a:r>
            <a:endParaRPr b="0" i="0" sz="10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move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parameters</a:t>
            </a:r>
            <a:endParaRPr b="0" i="0" sz="10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board, player</a:t>
            </a:r>
            <a:b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return</a:t>
            </a:r>
            <a:endParaRPr b="0" i="0" sz="10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board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8" name="Google Shape;168;p20"/>
          <p:cNvSpPr/>
          <p:nvPr/>
        </p:nvSpPr>
        <p:spPr>
          <a:xfrm>
            <a:off x="3152725" y="2906375"/>
            <a:ext cx="1153500" cy="19698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identifier</a:t>
            </a:r>
            <a:endParaRPr b="0" i="0" sz="10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play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parameters</a:t>
            </a:r>
            <a:endParaRPr b="0" i="0" sz="10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board</a:t>
            </a:r>
            <a:b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return</a:t>
            </a:r>
            <a:endParaRPr b="0" i="0" sz="10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none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69" name="Google Shape;169;p20"/>
          <p:cNvCxnSpPr>
            <a:stCxn id="157" idx="0"/>
            <a:endCxn id="156" idx="2"/>
          </p:cNvCxnSpPr>
          <p:nvPr/>
        </p:nvCxnSpPr>
        <p:spPr>
          <a:xfrm flipH="1" rot="10800000">
            <a:off x="2472852" y="1594028"/>
            <a:ext cx="1912200" cy="7614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0" name="Google Shape;170;p20"/>
          <p:cNvCxnSpPr>
            <a:stCxn id="158" idx="0"/>
            <a:endCxn id="156" idx="2"/>
          </p:cNvCxnSpPr>
          <p:nvPr/>
        </p:nvCxnSpPr>
        <p:spPr>
          <a:xfrm rot="10800000">
            <a:off x="4385154" y="1594028"/>
            <a:ext cx="3551100" cy="7614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1" name="Google Shape;171;p20"/>
          <p:cNvCxnSpPr>
            <a:stCxn id="159" idx="0"/>
            <a:endCxn id="156" idx="2"/>
          </p:cNvCxnSpPr>
          <p:nvPr/>
        </p:nvCxnSpPr>
        <p:spPr>
          <a:xfrm flipH="1" rot="10800000">
            <a:off x="1207656" y="1594028"/>
            <a:ext cx="3177300" cy="7614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2" name="Google Shape;172;p20"/>
          <p:cNvCxnSpPr>
            <a:stCxn id="160" idx="0"/>
            <a:endCxn id="156" idx="2"/>
          </p:cNvCxnSpPr>
          <p:nvPr/>
        </p:nvCxnSpPr>
        <p:spPr>
          <a:xfrm rot="10800000">
            <a:off x="4385198" y="1594025"/>
            <a:ext cx="789000" cy="7614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3" name="Google Shape;173;p20"/>
          <p:cNvCxnSpPr>
            <a:stCxn id="164" idx="0"/>
            <a:endCxn id="156" idx="2"/>
          </p:cNvCxnSpPr>
          <p:nvPr/>
        </p:nvCxnSpPr>
        <p:spPr>
          <a:xfrm rot="10800000">
            <a:off x="4385162" y="1594028"/>
            <a:ext cx="2262900" cy="7614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4" name="Google Shape;174;p20"/>
          <p:cNvCxnSpPr>
            <a:stCxn id="165" idx="0"/>
            <a:endCxn id="156" idx="2"/>
          </p:cNvCxnSpPr>
          <p:nvPr/>
        </p:nvCxnSpPr>
        <p:spPr>
          <a:xfrm flipH="1" rot="10800000">
            <a:off x="3729439" y="1594028"/>
            <a:ext cx="655500" cy="7614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Getting started: noughts and crosses</a:t>
            </a:r>
            <a:endParaRPr/>
          </a:p>
        </p:txBody>
      </p:sp>
      <p:sp>
        <p:nvSpPr>
          <p:cNvPr id="180" name="Google Shape;180;p21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3808300" y="1017725"/>
            <a:ext cx="1153500" cy="5763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Noughts and crosses</a:t>
            </a:r>
            <a:endParaRPr b="0" i="0" sz="12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2" name="Google Shape;182;p21"/>
          <p:cNvSpPr/>
          <p:nvPr/>
        </p:nvSpPr>
        <p:spPr>
          <a:xfrm>
            <a:off x="1896102" y="2355428"/>
            <a:ext cx="1153500" cy="4296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Display board</a:t>
            </a:r>
            <a:endParaRPr b="0" i="0" sz="12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3" name="Google Shape;183;p21"/>
          <p:cNvSpPr/>
          <p:nvPr/>
        </p:nvSpPr>
        <p:spPr>
          <a:xfrm>
            <a:off x="7359504" y="2355428"/>
            <a:ext cx="1153500" cy="4296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Check for a win</a:t>
            </a:r>
            <a:endParaRPr b="0" i="0" sz="12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4" name="Google Shape;184;p21"/>
          <p:cNvSpPr/>
          <p:nvPr/>
        </p:nvSpPr>
        <p:spPr>
          <a:xfrm>
            <a:off x="630906" y="2355428"/>
            <a:ext cx="1153500" cy="4296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Game instructions</a:t>
            </a:r>
            <a:endParaRPr b="0" i="0" sz="12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5" name="Google Shape;185;p21"/>
          <p:cNvSpPr/>
          <p:nvPr/>
        </p:nvSpPr>
        <p:spPr>
          <a:xfrm>
            <a:off x="4417898" y="2355425"/>
            <a:ext cx="1512600" cy="4296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Read for valid position </a:t>
            </a:r>
            <a:endParaRPr b="0" i="0" sz="12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6" name="Google Shape;186;p21"/>
          <p:cNvSpPr/>
          <p:nvPr/>
        </p:nvSpPr>
        <p:spPr>
          <a:xfrm>
            <a:off x="7359500" y="2906375"/>
            <a:ext cx="1153500" cy="19698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identifier</a:t>
            </a:r>
            <a:endParaRPr b="0" i="0" sz="10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check_win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parameters</a:t>
            </a:r>
            <a:endParaRPr b="0" i="0" sz="10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board, player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return</a:t>
            </a:r>
            <a:endParaRPr b="0" i="0" sz="10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won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7" name="Google Shape;187;p21"/>
          <p:cNvSpPr/>
          <p:nvPr/>
        </p:nvSpPr>
        <p:spPr>
          <a:xfrm>
            <a:off x="1896100" y="2906375"/>
            <a:ext cx="1153500" cy="19698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identifier</a:t>
            </a:r>
            <a:endParaRPr b="0" i="0" sz="10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displayboard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parameters</a:t>
            </a:r>
            <a:endParaRPr b="0" i="0" sz="10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board</a:t>
            </a:r>
            <a:b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return</a:t>
            </a:r>
            <a:endParaRPr b="0" i="0" sz="10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none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8" name="Google Shape;188;p21"/>
          <p:cNvSpPr/>
          <p:nvPr/>
        </p:nvSpPr>
        <p:spPr>
          <a:xfrm>
            <a:off x="630900" y="2906375"/>
            <a:ext cx="1153500" cy="1969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identifier</a:t>
            </a:r>
            <a:endParaRPr b="0" i="0" sz="10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instructions</a:t>
            </a:r>
            <a:endParaRPr b="0" i="0" sz="1000" u="none" cap="none" strike="noStrike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parameters</a:t>
            </a:r>
            <a:endParaRPr b="0" i="0" sz="10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board</a:t>
            </a:r>
            <a:br>
              <a:rPr b="0" i="0" lang="en-GB" sz="1000" u="none" cap="none" strike="noStrike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b="0" i="0" sz="1000" u="none" cap="none" strike="noStrike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return</a:t>
            </a:r>
            <a:endParaRPr b="0" i="0" sz="10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none </a:t>
            </a:r>
            <a:endParaRPr b="0" i="0" sz="1000" u="none" cap="none" strike="noStrike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9" name="Google Shape;189;p21"/>
          <p:cNvSpPr/>
          <p:nvPr/>
        </p:nvSpPr>
        <p:spPr>
          <a:xfrm>
            <a:off x="6071312" y="2355428"/>
            <a:ext cx="1153500" cy="4296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Move a player piece</a:t>
            </a:r>
            <a:endParaRPr b="0" i="0" sz="12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0" name="Google Shape;190;p21"/>
          <p:cNvSpPr/>
          <p:nvPr/>
        </p:nvSpPr>
        <p:spPr>
          <a:xfrm>
            <a:off x="3152689" y="2355428"/>
            <a:ext cx="1153500" cy="4296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Play the game</a:t>
            </a:r>
            <a:endParaRPr b="0" i="0" sz="12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1" name="Google Shape;191;p21"/>
          <p:cNvSpPr/>
          <p:nvPr/>
        </p:nvSpPr>
        <p:spPr>
          <a:xfrm>
            <a:off x="4417900" y="2906375"/>
            <a:ext cx="1512600" cy="1969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identifier</a:t>
            </a:r>
            <a:endParaRPr b="0" i="0" sz="10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readpositions</a:t>
            </a:r>
            <a:endParaRPr b="0" i="0" sz="1000" u="none" cap="none" strike="noStrike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parameters</a:t>
            </a:r>
            <a:endParaRPr b="0" i="0" sz="10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player</a:t>
            </a:r>
            <a:br>
              <a:rPr b="0" i="0" lang="en-GB" sz="1000" u="none" cap="none" strike="noStrike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b="0" i="0" sz="1000" u="none" cap="none" strike="noStrike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return</a:t>
            </a:r>
            <a:endParaRPr b="0" i="0" sz="10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position</a:t>
            </a:r>
            <a:endParaRPr b="0" i="0" sz="1000" u="none" cap="none" strike="noStrike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2" name="Google Shape;192;p21"/>
          <p:cNvSpPr/>
          <p:nvPr/>
        </p:nvSpPr>
        <p:spPr>
          <a:xfrm>
            <a:off x="6071325" y="2906375"/>
            <a:ext cx="1153500" cy="1969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identifier</a:t>
            </a:r>
            <a:endParaRPr b="0" i="0" sz="10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move</a:t>
            </a:r>
            <a:endParaRPr b="0" i="0" sz="1000" u="none" cap="none" strike="noStrike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parameters</a:t>
            </a:r>
            <a:endParaRPr b="0" i="0" sz="10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board, player</a:t>
            </a:r>
            <a:br>
              <a:rPr b="0" i="0" lang="en-GB" sz="1000" u="none" cap="none" strike="noStrike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b="0" i="0" sz="1000" u="none" cap="none" strike="noStrike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return</a:t>
            </a:r>
            <a:endParaRPr b="0" i="0" sz="10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board</a:t>
            </a:r>
            <a:endParaRPr b="0" i="0" sz="1000" u="none" cap="none" strike="noStrike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3" name="Google Shape;193;p21"/>
          <p:cNvSpPr/>
          <p:nvPr/>
        </p:nvSpPr>
        <p:spPr>
          <a:xfrm>
            <a:off x="3152725" y="2906375"/>
            <a:ext cx="1153500" cy="1969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identifier</a:t>
            </a:r>
            <a:endParaRPr b="0" i="0" sz="10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play</a:t>
            </a:r>
            <a:endParaRPr b="0" i="0" sz="1000" u="none" cap="none" strike="noStrike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parameters</a:t>
            </a:r>
            <a:endParaRPr b="0" i="0" sz="10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board</a:t>
            </a:r>
            <a:endParaRPr b="0" i="0" sz="1000" u="none" cap="none" strike="noStrike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return</a:t>
            </a:r>
            <a:endParaRPr b="0" i="0" sz="1000" u="none" cap="none" strike="noStrike">
              <a:solidFill>
                <a:srgbClr val="B7B7B7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none</a:t>
            </a:r>
            <a:endParaRPr b="0" i="0" sz="1000" u="none" cap="none" strike="noStrike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94" name="Google Shape;194;p21"/>
          <p:cNvCxnSpPr>
            <a:stCxn id="182" idx="0"/>
            <a:endCxn id="181" idx="2"/>
          </p:cNvCxnSpPr>
          <p:nvPr/>
        </p:nvCxnSpPr>
        <p:spPr>
          <a:xfrm flipH="1" rot="10800000">
            <a:off x="2472852" y="1594028"/>
            <a:ext cx="1912200" cy="7614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5" name="Google Shape;195;p21"/>
          <p:cNvCxnSpPr>
            <a:stCxn id="183" idx="0"/>
            <a:endCxn id="181" idx="2"/>
          </p:cNvCxnSpPr>
          <p:nvPr/>
        </p:nvCxnSpPr>
        <p:spPr>
          <a:xfrm rot="10800000">
            <a:off x="4385154" y="1594028"/>
            <a:ext cx="3551100" cy="7614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6" name="Google Shape;196;p21"/>
          <p:cNvCxnSpPr>
            <a:stCxn id="184" idx="0"/>
            <a:endCxn id="181" idx="2"/>
          </p:cNvCxnSpPr>
          <p:nvPr/>
        </p:nvCxnSpPr>
        <p:spPr>
          <a:xfrm flipH="1" rot="10800000">
            <a:off x="1207656" y="1594028"/>
            <a:ext cx="3177300" cy="7614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7" name="Google Shape;197;p21"/>
          <p:cNvCxnSpPr>
            <a:stCxn id="185" idx="0"/>
            <a:endCxn id="181" idx="2"/>
          </p:cNvCxnSpPr>
          <p:nvPr/>
        </p:nvCxnSpPr>
        <p:spPr>
          <a:xfrm rot="10800000">
            <a:off x="4385198" y="1594025"/>
            <a:ext cx="789000" cy="7614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8" name="Google Shape;198;p21"/>
          <p:cNvCxnSpPr>
            <a:stCxn id="189" idx="0"/>
            <a:endCxn id="181" idx="2"/>
          </p:cNvCxnSpPr>
          <p:nvPr/>
        </p:nvCxnSpPr>
        <p:spPr>
          <a:xfrm rot="10800000">
            <a:off x="4385162" y="1594028"/>
            <a:ext cx="2262900" cy="7614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9" name="Google Shape;199;p21"/>
          <p:cNvCxnSpPr>
            <a:stCxn id="190" idx="0"/>
            <a:endCxn id="181" idx="2"/>
          </p:cNvCxnSpPr>
          <p:nvPr/>
        </p:nvCxnSpPr>
        <p:spPr>
          <a:xfrm flipH="1" rot="10800000">
            <a:off x="3729439" y="1594028"/>
            <a:ext cx="655500" cy="7614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0" name="Google Shape;200;p21"/>
          <p:cNvSpPr txBox="1"/>
          <p:nvPr>
            <p:ph idx="1" type="body"/>
          </p:nvPr>
        </p:nvSpPr>
        <p:spPr>
          <a:xfrm>
            <a:off x="6733800" y="944550"/>
            <a:ext cx="20889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/>
              <a:t>You will start by </a:t>
            </a:r>
            <a:r>
              <a:rPr b="1" lang="en-GB" sz="1400"/>
              <a:t>implementing </a:t>
            </a:r>
            <a:r>
              <a:rPr lang="en-GB" sz="1400"/>
              <a:t>these sections.</a:t>
            </a:r>
            <a:endParaRPr sz="1400"/>
          </a:p>
        </p:txBody>
      </p:sp>
      <p:pic>
        <p:nvPicPr>
          <p:cNvPr id="201" name="Google Shape;20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5925" y="1074975"/>
            <a:ext cx="428625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FFFFFF"/>
                </a:solidFill>
                <a:highlight>
                  <a:schemeClr val="dk1"/>
                </a:highlight>
              </a:rPr>
              <a:t> Paired activity </a:t>
            </a:r>
            <a:r>
              <a:rPr lang="en-GB">
                <a:solidFill>
                  <a:schemeClr val="accent1"/>
                </a:solidFill>
              </a:rPr>
              <a:t>.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Use the </a:t>
            </a:r>
            <a:r>
              <a:rPr b="1" lang="en-GB"/>
              <a:t>worksheet</a:t>
            </a:r>
            <a:r>
              <a:rPr lang="en-GB"/>
              <a:t> to help you think about: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Displaying the board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Checking for a win</a:t>
            </a:r>
            <a:endParaRPr/>
          </a:p>
        </p:txBody>
      </p:sp>
      <p:sp>
        <p:nvSpPr>
          <p:cNvPr id="207" name="Google Shape;207;p22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Getting started: noughts and crosses</a:t>
            </a:r>
            <a:endParaRPr/>
          </a:p>
        </p:txBody>
      </p:sp>
      <p:sp>
        <p:nvSpPr>
          <p:cNvPr id="208" name="Google Shape;208;p22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  <p:pic>
        <p:nvPicPr>
          <p:cNvPr id="209" name="Google Shape;209;p22"/>
          <p:cNvPicPr preferRelativeResize="0"/>
          <p:nvPr/>
        </p:nvPicPr>
        <p:blipFill rotWithShape="1">
          <a:blip r:embed="rId3">
            <a:alphaModFix/>
          </a:blip>
          <a:srcRect b="14643" l="33221" r="36243" t="28970"/>
          <a:stretch/>
        </p:blipFill>
        <p:spPr>
          <a:xfrm>
            <a:off x="5511775" y="1023200"/>
            <a:ext cx="3310916" cy="381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At this stage, you have now made a start with two sections of the game.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You can see these are now complete on the </a:t>
            </a:r>
            <a:r>
              <a:rPr b="1" lang="en-GB"/>
              <a:t>structure chart</a:t>
            </a:r>
            <a:r>
              <a:rPr lang="en-GB"/>
              <a:t>. </a:t>
            </a:r>
            <a:endParaRPr/>
          </a:p>
        </p:txBody>
      </p:sp>
      <p:sp>
        <p:nvSpPr>
          <p:cNvPr id="215" name="Google Shape;215;p23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Create: noughts and crosses</a:t>
            </a:r>
            <a:endParaRPr/>
          </a:p>
        </p:txBody>
      </p:sp>
      <p:sp>
        <p:nvSpPr>
          <p:cNvPr id="216" name="Google Shape;216;p23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4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Create: noughts and crosses</a:t>
            </a:r>
            <a:endParaRPr/>
          </a:p>
        </p:txBody>
      </p:sp>
      <p:sp>
        <p:nvSpPr>
          <p:cNvPr id="222" name="Google Shape;222;p24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4</a:t>
            </a:r>
            <a:endParaRPr/>
          </a:p>
        </p:txBody>
      </p:sp>
      <p:sp>
        <p:nvSpPr>
          <p:cNvPr id="223" name="Google Shape;223;p24"/>
          <p:cNvSpPr/>
          <p:nvPr/>
        </p:nvSpPr>
        <p:spPr>
          <a:xfrm>
            <a:off x="3808300" y="1017725"/>
            <a:ext cx="1153500" cy="5763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Noughts and crosses</a:t>
            </a:r>
            <a:endParaRPr b="0" i="0" sz="12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4" name="Google Shape;224;p24"/>
          <p:cNvSpPr/>
          <p:nvPr/>
        </p:nvSpPr>
        <p:spPr>
          <a:xfrm>
            <a:off x="1896102" y="2355428"/>
            <a:ext cx="1153500" cy="4296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Display board</a:t>
            </a:r>
            <a:endParaRPr b="0" i="0" sz="12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5" name="Google Shape;225;p24"/>
          <p:cNvSpPr/>
          <p:nvPr/>
        </p:nvSpPr>
        <p:spPr>
          <a:xfrm>
            <a:off x="7359504" y="2355428"/>
            <a:ext cx="1153500" cy="4296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Check for a win</a:t>
            </a:r>
            <a:endParaRPr b="0" i="0" sz="12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6" name="Google Shape;226;p24"/>
          <p:cNvSpPr/>
          <p:nvPr/>
        </p:nvSpPr>
        <p:spPr>
          <a:xfrm>
            <a:off x="630906" y="2355428"/>
            <a:ext cx="1153500" cy="4296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Game instructions</a:t>
            </a:r>
            <a:endParaRPr b="0" i="0" sz="12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7" name="Google Shape;227;p24"/>
          <p:cNvSpPr/>
          <p:nvPr/>
        </p:nvSpPr>
        <p:spPr>
          <a:xfrm>
            <a:off x="4417898" y="2355425"/>
            <a:ext cx="1512600" cy="4296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Read for valid position </a:t>
            </a:r>
            <a:endParaRPr b="0" i="0" sz="12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8" name="Google Shape;228;p24"/>
          <p:cNvSpPr/>
          <p:nvPr/>
        </p:nvSpPr>
        <p:spPr>
          <a:xfrm>
            <a:off x="7359500" y="2906375"/>
            <a:ext cx="1153500" cy="19698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identifier</a:t>
            </a:r>
            <a:endParaRPr b="0" i="0" sz="10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check_win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parameters</a:t>
            </a:r>
            <a:endParaRPr b="0" i="0" sz="10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board, player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return</a:t>
            </a:r>
            <a:endParaRPr b="0" i="0" sz="10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won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9" name="Google Shape;229;p24"/>
          <p:cNvSpPr/>
          <p:nvPr/>
        </p:nvSpPr>
        <p:spPr>
          <a:xfrm>
            <a:off x="1896100" y="2906375"/>
            <a:ext cx="1153500" cy="19698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identifier</a:t>
            </a:r>
            <a:endParaRPr b="0" i="0" sz="10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displayboard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parameters</a:t>
            </a:r>
            <a:endParaRPr b="0" i="0" sz="10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board</a:t>
            </a:r>
            <a:b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return</a:t>
            </a:r>
            <a:endParaRPr b="0" i="0" sz="10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none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0" name="Google Shape;230;p24"/>
          <p:cNvSpPr/>
          <p:nvPr/>
        </p:nvSpPr>
        <p:spPr>
          <a:xfrm>
            <a:off x="630900" y="2906375"/>
            <a:ext cx="1153500" cy="19698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identifier</a:t>
            </a:r>
            <a:endParaRPr b="0" i="0" sz="10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instructions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parameters</a:t>
            </a:r>
            <a:endParaRPr b="0" i="0" sz="10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board</a:t>
            </a:r>
            <a:b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return</a:t>
            </a:r>
            <a:endParaRPr b="0" i="0" sz="10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none 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1" name="Google Shape;231;p24"/>
          <p:cNvSpPr/>
          <p:nvPr/>
        </p:nvSpPr>
        <p:spPr>
          <a:xfrm>
            <a:off x="6071312" y="2355428"/>
            <a:ext cx="1153500" cy="4296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Move a player piece</a:t>
            </a:r>
            <a:endParaRPr b="0" i="0" sz="12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2" name="Google Shape;232;p24"/>
          <p:cNvSpPr/>
          <p:nvPr/>
        </p:nvSpPr>
        <p:spPr>
          <a:xfrm>
            <a:off x="3152689" y="2355428"/>
            <a:ext cx="1153500" cy="4296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Play the game</a:t>
            </a:r>
            <a:endParaRPr b="0" i="0" sz="12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3" name="Google Shape;233;p24"/>
          <p:cNvSpPr/>
          <p:nvPr/>
        </p:nvSpPr>
        <p:spPr>
          <a:xfrm>
            <a:off x="4417900" y="2906375"/>
            <a:ext cx="1512600" cy="19698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identifier</a:t>
            </a:r>
            <a:endParaRPr b="0" i="0" sz="10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readpositions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parameters</a:t>
            </a:r>
            <a:endParaRPr b="0" i="0" sz="10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player</a:t>
            </a:r>
            <a:b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return</a:t>
            </a:r>
            <a:endParaRPr b="0" i="0" sz="10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position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4" name="Google Shape;234;p24"/>
          <p:cNvSpPr/>
          <p:nvPr/>
        </p:nvSpPr>
        <p:spPr>
          <a:xfrm>
            <a:off x="6071325" y="2906375"/>
            <a:ext cx="1153500" cy="19698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identifier</a:t>
            </a:r>
            <a:endParaRPr b="0" i="0" sz="10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move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parameters</a:t>
            </a:r>
            <a:endParaRPr b="0" i="0" sz="10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board, player</a:t>
            </a:r>
            <a:b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return</a:t>
            </a:r>
            <a:endParaRPr b="0" i="0" sz="10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board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5" name="Google Shape;235;p24"/>
          <p:cNvSpPr/>
          <p:nvPr/>
        </p:nvSpPr>
        <p:spPr>
          <a:xfrm>
            <a:off x="3152725" y="2906375"/>
            <a:ext cx="1153500" cy="19698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identifier</a:t>
            </a:r>
            <a:endParaRPr b="0" i="0" sz="10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play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parameters</a:t>
            </a:r>
            <a:endParaRPr b="0" i="0" sz="10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board</a:t>
            </a:r>
            <a:b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b="0" i="0" sz="1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return</a:t>
            </a:r>
            <a:endParaRPr b="0" i="0" sz="10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none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36" name="Google Shape;236;p24"/>
          <p:cNvCxnSpPr>
            <a:stCxn id="224" idx="0"/>
            <a:endCxn id="223" idx="2"/>
          </p:cNvCxnSpPr>
          <p:nvPr/>
        </p:nvCxnSpPr>
        <p:spPr>
          <a:xfrm flipH="1" rot="10800000">
            <a:off x="2472852" y="1594028"/>
            <a:ext cx="1912200" cy="7614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7" name="Google Shape;237;p24"/>
          <p:cNvCxnSpPr>
            <a:stCxn id="225" idx="0"/>
            <a:endCxn id="223" idx="2"/>
          </p:cNvCxnSpPr>
          <p:nvPr/>
        </p:nvCxnSpPr>
        <p:spPr>
          <a:xfrm rot="10800000">
            <a:off x="4385154" y="1594028"/>
            <a:ext cx="3551100" cy="7614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8" name="Google Shape;238;p24"/>
          <p:cNvCxnSpPr>
            <a:stCxn id="226" idx="0"/>
            <a:endCxn id="223" idx="2"/>
          </p:cNvCxnSpPr>
          <p:nvPr/>
        </p:nvCxnSpPr>
        <p:spPr>
          <a:xfrm flipH="1" rot="10800000">
            <a:off x="1207656" y="1594028"/>
            <a:ext cx="3177300" cy="7614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9" name="Google Shape;239;p24"/>
          <p:cNvCxnSpPr>
            <a:stCxn id="227" idx="0"/>
            <a:endCxn id="223" idx="2"/>
          </p:cNvCxnSpPr>
          <p:nvPr/>
        </p:nvCxnSpPr>
        <p:spPr>
          <a:xfrm rot="10800000">
            <a:off x="4385198" y="1594025"/>
            <a:ext cx="789000" cy="7614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0" name="Google Shape;240;p24"/>
          <p:cNvCxnSpPr>
            <a:stCxn id="231" idx="0"/>
            <a:endCxn id="223" idx="2"/>
          </p:cNvCxnSpPr>
          <p:nvPr/>
        </p:nvCxnSpPr>
        <p:spPr>
          <a:xfrm rot="10800000">
            <a:off x="4385162" y="1594028"/>
            <a:ext cx="2262900" cy="7614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1" name="Google Shape;241;p24"/>
          <p:cNvCxnSpPr>
            <a:stCxn id="232" idx="0"/>
            <a:endCxn id="223" idx="2"/>
          </p:cNvCxnSpPr>
          <p:nvPr/>
        </p:nvCxnSpPr>
        <p:spPr>
          <a:xfrm flipH="1" rot="10800000">
            <a:off x="3729439" y="1594028"/>
            <a:ext cx="655500" cy="7614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42" name="Google Shape;24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1526" y="4460125"/>
            <a:ext cx="367375" cy="36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7226" y="4460125"/>
            <a:ext cx="367375" cy="36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FFFFFF"/>
                </a:solidFill>
                <a:highlight>
                  <a:schemeClr val="dk1"/>
                </a:highlight>
              </a:rPr>
              <a:t> Independent activity </a:t>
            </a:r>
            <a:r>
              <a:rPr lang="en-GB">
                <a:solidFill>
                  <a:schemeClr val="accent1"/>
                </a:solidFill>
              </a:rPr>
              <a:t>.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Use the </a:t>
            </a:r>
            <a:r>
              <a:rPr b="1" lang="en-GB"/>
              <a:t>worksheet</a:t>
            </a:r>
            <a:r>
              <a:rPr lang="en-GB"/>
              <a:t> to help you complete the rest of the game.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There will be further decomposition required for each part of the program.  </a:t>
            </a:r>
            <a:endParaRPr/>
          </a:p>
        </p:txBody>
      </p:sp>
      <p:sp>
        <p:nvSpPr>
          <p:cNvPr id="249" name="Google Shape;249;p2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Create: noughts and crosses</a:t>
            </a:r>
            <a:endParaRPr/>
          </a:p>
        </p:txBody>
      </p:sp>
      <p:sp>
        <p:nvSpPr>
          <p:cNvPr id="250" name="Google Shape;250;p2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4</a:t>
            </a:r>
            <a:endParaRPr/>
          </a:p>
        </p:txBody>
      </p:sp>
      <p:pic>
        <p:nvPicPr>
          <p:cNvPr id="251" name="Google Shape;25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5788" y="1170100"/>
            <a:ext cx="2958126" cy="365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Use the next five minutes to discuss any programming issues that you might be having with your </a:t>
            </a:r>
            <a:r>
              <a:rPr b="1" lang="en-GB"/>
              <a:t>learning partner</a:t>
            </a:r>
            <a:r>
              <a:rPr lang="en-GB"/>
              <a:t>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Complete the </a:t>
            </a:r>
            <a:r>
              <a:rPr b="1" lang="en-GB"/>
              <a:t>feedback journal</a:t>
            </a:r>
            <a:r>
              <a:rPr lang="en-GB"/>
              <a:t> to keep a log of your comments. </a:t>
            </a:r>
            <a:endParaRPr/>
          </a:p>
        </p:txBody>
      </p:sp>
      <p:sp>
        <p:nvSpPr>
          <p:cNvPr id="257" name="Google Shape;257;p26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Learning partner time</a:t>
            </a:r>
            <a:endParaRPr/>
          </a:p>
        </p:txBody>
      </p:sp>
      <p:sp>
        <p:nvSpPr>
          <p:cNvPr id="258" name="Google Shape;258;p2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5</a:t>
            </a:r>
            <a:endParaRPr/>
          </a:p>
        </p:txBody>
      </p:sp>
      <p:pic>
        <p:nvPicPr>
          <p:cNvPr id="259" name="Google Shape;25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6600" y="1170100"/>
            <a:ext cx="4096500" cy="273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275" y="3251650"/>
            <a:ext cx="371475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Use the </a:t>
            </a:r>
            <a:r>
              <a:rPr b="1" lang="en-GB"/>
              <a:t>testing table</a:t>
            </a:r>
            <a:r>
              <a:rPr lang="en-GB"/>
              <a:t> to complete a </a:t>
            </a:r>
            <a:r>
              <a:rPr b="1" lang="en-GB"/>
              <a:t>final test</a:t>
            </a:r>
            <a:r>
              <a:rPr lang="en-GB"/>
              <a:t> of your program. Make sure that you include: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Erroneous data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Boundary data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Normal data</a:t>
            </a:r>
            <a:endParaRPr/>
          </a:p>
        </p:txBody>
      </p:sp>
      <p:sp>
        <p:nvSpPr>
          <p:cNvPr id="266" name="Google Shape;266;p27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Test the program</a:t>
            </a:r>
            <a:endParaRPr/>
          </a:p>
        </p:txBody>
      </p:sp>
      <p:sp>
        <p:nvSpPr>
          <p:cNvPr id="267" name="Google Shape;267;p27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6</a:t>
            </a:r>
            <a:endParaRPr/>
          </a:p>
        </p:txBody>
      </p:sp>
      <p:pic>
        <p:nvPicPr>
          <p:cNvPr id="268" name="Google Shape;26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55038" y="1170125"/>
            <a:ext cx="3370425" cy="16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Match the key words to the definitions</a:t>
            </a:r>
            <a:endParaRPr/>
          </a:p>
        </p:txBody>
      </p:sp>
      <p:sp>
        <p:nvSpPr>
          <p:cNvPr id="57" name="Google Shape;57;p10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Starter activity</a:t>
            </a:r>
            <a:endParaRPr/>
          </a:p>
        </p:txBody>
      </p:sp>
      <p:sp>
        <p:nvSpPr>
          <p:cNvPr id="58" name="Google Shape;58;p10"/>
          <p:cNvSpPr txBox="1"/>
          <p:nvPr/>
        </p:nvSpPr>
        <p:spPr>
          <a:xfrm>
            <a:off x="310900" y="1259175"/>
            <a:ext cx="21159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Iterative testing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9" name="Google Shape;59;p10"/>
          <p:cNvSpPr txBox="1"/>
          <p:nvPr/>
        </p:nvSpPr>
        <p:spPr>
          <a:xfrm>
            <a:off x="310900" y="1843150"/>
            <a:ext cx="21159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Final testing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0" name="Google Shape;60;p10"/>
          <p:cNvSpPr txBox="1"/>
          <p:nvPr/>
        </p:nvSpPr>
        <p:spPr>
          <a:xfrm>
            <a:off x="310900" y="2472725"/>
            <a:ext cx="21159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Erroneous test data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1" name="Google Shape;61;p10"/>
          <p:cNvSpPr txBox="1"/>
          <p:nvPr/>
        </p:nvSpPr>
        <p:spPr>
          <a:xfrm>
            <a:off x="310900" y="3102300"/>
            <a:ext cx="21159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Boundary test data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2" name="Google Shape;62;p10"/>
          <p:cNvSpPr txBox="1"/>
          <p:nvPr/>
        </p:nvSpPr>
        <p:spPr>
          <a:xfrm>
            <a:off x="339775" y="3686275"/>
            <a:ext cx="21159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Normal test data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" name="Google Shape;63;p10"/>
          <p:cNvSpPr txBox="1"/>
          <p:nvPr/>
        </p:nvSpPr>
        <p:spPr>
          <a:xfrm>
            <a:off x="4736600" y="2571750"/>
            <a:ext cx="4219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Testing throughout the creation of a program.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4" name="Google Shape;64;p10"/>
          <p:cNvSpPr txBox="1"/>
          <p:nvPr/>
        </p:nvSpPr>
        <p:spPr>
          <a:xfrm>
            <a:off x="4736600" y="3686300"/>
            <a:ext cx="4219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Testing at the end of program creation.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5" name="Google Shape;65;p10"/>
          <p:cNvSpPr txBox="1"/>
          <p:nvPr/>
        </p:nvSpPr>
        <p:spPr>
          <a:xfrm>
            <a:off x="4736600" y="1761550"/>
            <a:ext cx="42192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Incorrect data type e.g. enter string instead of a number.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6" name="Google Shape;66;p10"/>
          <p:cNvSpPr txBox="1"/>
          <p:nvPr/>
        </p:nvSpPr>
        <p:spPr>
          <a:xfrm>
            <a:off x="4736600" y="3129013"/>
            <a:ext cx="4219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Values just inside the limits.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7" name="Google Shape;67;p10"/>
          <p:cNvSpPr txBox="1"/>
          <p:nvPr/>
        </p:nvSpPr>
        <p:spPr>
          <a:xfrm>
            <a:off x="4736600" y="1289300"/>
            <a:ext cx="4219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Typical, expected data.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68" name="Google Shape;68;p10"/>
          <p:cNvCxnSpPr>
            <a:stCxn id="58" idx="3"/>
            <a:endCxn id="63" idx="1"/>
          </p:cNvCxnSpPr>
          <p:nvPr/>
        </p:nvCxnSpPr>
        <p:spPr>
          <a:xfrm>
            <a:off x="2426800" y="1457325"/>
            <a:ext cx="2309700" cy="13125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9" name="Google Shape;69;p10"/>
          <p:cNvCxnSpPr>
            <a:stCxn id="59" idx="3"/>
            <a:endCxn id="64" idx="1"/>
          </p:cNvCxnSpPr>
          <p:nvPr/>
        </p:nvCxnSpPr>
        <p:spPr>
          <a:xfrm>
            <a:off x="2426800" y="2041300"/>
            <a:ext cx="2309700" cy="18432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0" name="Google Shape;70;p10"/>
          <p:cNvCxnSpPr>
            <a:stCxn id="60" idx="3"/>
            <a:endCxn id="65" idx="1"/>
          </p:cNvCxnSpPr>
          <p:nvPr/>
        </p:nvCxnSpPr>
        <p:spPr>
          <a:xfrm flipH="1" rot="10800000">
            <a:off x="2426800" y="2063975"/>
            <a:ext cx="2309700" cy="6069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1" name="Google Shape;71;p10"/>
          <p:cNvCxnSpPr>
            <a:stCxn id="61" idx="3"/>
            <a:endCxn id="66" idx="1"/>
          </p:cNvCxnSpPr>
          <p:nvPr/>
        </p:nvCxnSpPr>
        <p:spPr>
          <a:xfrm>
            <a:off x="2426800" y="3300450"/>
            <a:ext cx="2309700" cy="267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2" name="Google Shape;72;p10"/>
          <p:cNvCxnSpPr>
            <a:stCxn id="62" idx="3"/>
            <a:endCxn id="67" idx="1"/>
          </p:cNvCxnSpPr>
          <p:nvPr/>
        </p:nvCxnSpPr>
        <p:spPr>
          <a:xfrm flipH="1" rot="10800000">
            <a:off x="2455675" y="1487425"/>
            <a:ext cx="2280900" cy="2397000"/>
          </a:xfrm>
          <a:prstGeom prst="curvedConnector3">
            <a:avLst>
              <a:gd fmla="val 50001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Use the last five minutes to discuss any programming issues that you might be having with your </a:t>
            </a:r>
            <a:r>
              <a:rPr b="1" lang="en-GB"/>
              <a:t>learning partner</a:t>
            </a:r>
            <a:r>
              <a:rPr lang="en-GB"/>
              <a:t>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If you have reached the end of your project</a:t>
            </a:r>
            <a:r>
              <a:rPr lang="en-GB"/>
              <a:t>, discuss your strengths in the project and think about how you could improve next time.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Complete the </a:t>
            </a:r>
            <a:r>
              <a:rPr b="1" lang="en-GB"/>
              <a:t>feedback journal</a:t>
            </a:r>
            <a:r>
              <a:rPr lang="en-GB"/>
              <a:t>.</a:t>
            </a:r>
            <a:endParaRPr/>
          </a:p>
        </p:txBody>
      </p:sp>
      <p:sp>
        <p:nvSpPr>
          <p:cNvPr id="274" name="Google Shape;274;p28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Learning partner time</a:t>
            </a:r>
            <a:endParaRPr/>
          </a:p>
        </p:txBody>
      </p:sp>
      <p:sp>
        <p:nvSpPr>
          <p:cNvPr id="275" name="Google Shape;275;p28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Wrap Up</a:t>
            </a:r>
            <a:endParaRPr/>
          </a:p>
        </p:txBody>
      </p:sp>
      <p:pic>
        <p:nvPicPr>
          <p:cNvPr id="276" name="Google Shape;27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6600" y="1170100"/>
            <a:ext cx="4096500" cy="273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16550" y="4114800"/>
            <a:ext cx="371475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9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In these lessons, you…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Created a noughts and crosses game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83" name="Google Shape;283;p29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Next lesson</a:t>
            </a:r>
            <a:endParaRPr/>
          </a:p>
        </p:txBody>
      </p:sp>
      <p:sp>
        <p:nvSpPr>
          <p:cNvPr id="284" name="Google Shape;284;p29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5" name="Google Shape;285;p29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Next lesson, you will…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Learn about the dictionary data structure </a:t>
            </a:r>
            <a:endParaRPr/>
          </a:p>
        </p:txBody>
      </p:sp>
      <p:sp>
        <p:nvSpPr>
          <p:cNvPr id="286" name="Google Shape;286;p29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Summary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In this lesson, you will: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a 2D list as part of a programming challenge</a:t>
            </a:r>
            <a:endParaRPr/>
          </a:p>
        </p:txBody>
      </p:sp>
      <p:sp>
        <p:nvSpPr>
          <p:cNvPr id="78" name="Google Shape;78;p11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Lesson 34 and 35: 2D lists challenge</a:t>
            </a:r>
            <a:endParaRPr b="1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0" name="Google Shape;80;p11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Objectives</a:t>
            </a:r>
            <a:endParaRPr/>
          </a:p>
        </p:txBody>
      </p:sp>
      <p:pic>
        <p:nvPicPr>
          <p:cNvPr id="81" name="Google Shape;8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1300" y="364800"/>
            <a:ext cx="419100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Noughts and crosses is a two-player game that is played on a 3 x 3 grid.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Each player chooses whether to be noughts or crosses.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They then take it in turns to place their piece on the grid. </a:t>
            </a:r>
            <a:endParaRPr/>
          </a:p>
        </p:txBody>
      </p:sp>
      <p:sp>
        <p:nvSpPr>
          <p:cNvPr id="87" name="Google Shape;87;p12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Scenario: noughts and crosses</a:t>
            </a:r>
            <a:endParaRPr/>
          </a:p>
        </p:txBody>
      </p:sp>
      <p:sp>
        <p:nvSpPr>
          <p:cNvPr id="88" name="Google Shape;88;p12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graphicFrame>
        <p:nvGraphicFramePr>
          <p:cNvPr id="89" name="Google Shape;89;p12"/>
          <p:cNvGraphicFramePr/>
          <p:nvPr/>
        </p:nvGraphicFramePr>
        <p:xfrm>
          <a:off x="5524100" y="178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{2F812FA4-6CC7-4162-A6E3-AA688BD3DC82}</a:tableStyleId>
              </a:tblPr>
              <a:tblGrid>
                <a:gridCol w="801200"/>
                <a:gridCol w="801200"/>
                <a:gridCol w="801200"/>
              </a:tblGrid>
              <a:tr h="753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GB" sz="1800" u="none" cap="none" strike="noStrike">
                          <a:latin typeface="Handlee"/>
                          <a:ea typeface="Handlee"/>
                          <a:cs typeface="Handlee"/>
                          <a:sym typeface="Handlee"/>
                        </a:rPr>
                        <a:t>X</a:t>
                      </a:r>
                      <a:endParaRPr b="1" sz="1800" u="none" cap="none" strike="noStrike">
                        <a:latin typeface="Handlee"/>
                        <a:ea typeface="Handlee"/>
                        <a:cs typeface="Handlee"/>
                        <a:sym typeface="Handlee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GB" sz="1800" u="none" cap="none" strike="noStrike">
                          <a:latin typeface="Handlee"/>
                          <a:ea typeface="Handlee"/>
                          <a:cs typeface="Handlee"/>
                          <a:sym typeface="Handlee"/>
                        </a:rPr>
                        <a:t>O</a:t>
                      </a:r>
                      <a:endParaRPr b="1" sz="1800" u="none" cap="none" strike="noStrike">
                        <a:latin typeface="Handlee"/>
                        <a:ea typeface="Handlee"/>
                        <a:cs typeface="Handlee"/>
                        <a:sym typeface="Handlee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Handlee"/>
                        <a:ea typeface="Handlee"/>
                        <a:cs typeface="Handlee"/>
                        <a:sym typeface="Handlee"/>
                      </a:endParaRPr>
                    </a:p>
                  </a:txBody>
                  <a:tcPr marT="63500" marB="63500" marR="63500" marL="63500" anchor="ctr"/>
                </a:tc>
              </a:tr>
              <a:tr h="757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Handlee"/>
                        <a:ea typeface="Handlee"/>
                        <a:cs typeface="Handlee"/>
                        <a:sym typeface="Handlee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Handlee"/>
                        <a:ea typeface="Handlee"/>
                        <a:cs typeface="Handlee"/>
                        <a:sym typeface="Handlee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Handlee"/>
                        <a:ea typeface="Handlee"/>
                        <a:cs typeface="Handlee"/>
                        <a:sym typeface="Handlee"/>
                      </a:endParaRPr>
                    </a:p>
                  </a:txBody>
                  <a:tcPr marT="63500" marB="63500" marR="63500" marL="63500" anchor="ctr"/>
                </a:tc>
              </a:tr>
              <a:tr h="757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Handlee"/>
                        <a:ea typeface="Handlee"/>
                        <a:cs typeface="Handlee"/>
                        <a:sym typeface="Handlee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Handlee"/>
                        <a:ea typeface="Handlee"/>
                        <a:cs typeface="Handlee"/>
                        <a:sym typeface="Handlee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Handlee"/>
                        <a:ea typeface="Handlee"/>
                        <a:cs typeface="Handlee"/>
                        <a:sym typeface="Handlee"/>
                      </a:endParaRPr>
                    </a:p>
                  </a:txBody>
                  <a:tcPr marT="63500" marB="63500" marR="63500" marL="635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The first player to get three in a row wins.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Pieces can be placed horizontally, vertically, or diagonally to qualify for a win.</a:t>
            </a:r>
            <a:endParaRPr/>
          </a:p>
        </p:txBody>
      </p:sp>
      <p:sp>
        <p:nvSpPr>
          <p:cNvPr id="95" name="Google Shape;95;p13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Scenario: noughts and crosses</a:t>
            </a:r>
            <a:endParaRPr/>
          </a:p>
        </p:txBody>
      </p:sp>
      <p:sp>
        <p:nvSpPr>
          <p:cNvPr id="96" name="Google Shape;96;p13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graphicFrame>
        <p:nvGraphicFramePr>
          <p:cNvPr id="97" name="Google Shape;97;p13"/>
          <p:cNvGraphicFramePr/>
          <p:nvPr/>
        </p:nvGraphicFramePr>
        <p:xfrm>
          <a:off x="5524100" y="178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{2F812FA4-6CC7-4162-A6E3-AA688BD3DC82}</a:tableStyleId>
              </a:tblPr>
              <a:tblGrid>
                <a:gridCol w="801200"/>
                <a:gridCol w="801200"/>
                <a:gridCol w="801200"/>
              </a:tblGrid>
              <a:tr h="753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GB" sz="1800" u="none" cap="none" strike="noStrike">
                          <a:latin typeface="Handlee"/>
                          <a:ea typeface="Handlee"/>
                          <a:cs typeface="Handlee"/>
                          <a:sym typeface="Handlee"/>
                        </a:rPr>
                        <a:t>X</a:t>
                      </a:r>
                      <a:endParaRPr b="1" sz="1800" u="none" cap="none" strike="noStrike">
                        <a:latin typeface="Handlee"/>
                        <a:ea typeface="Handlee"/>
                        <a:cs typeface="Handlee"/>
                        <a:sym typeface="Handlee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GB" sz="1800" u="none" cap="none" strike="noStrike">
                          <a:latin typeface="Handlee"/>
                          <a:ea typeface="Handlee"/>
                          <a:cs typeface="Handlee"/>
                          <a:sym typeface="Handlee"/>
                        </a:rPr>
                        <a:t>O</a:t>
                      </a:r>
                      <a:endParaRPr b="1" sz="1800" u="none" cap="none" strike="noStrike">
                        <a:latin typeface="Handlee"/>
                        <a:ea typeface="Handlee"/>
                        <a:cs typeface="Handlee"/>
                        <a:sym typeface="Handlee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GB" sz="1800" u="none" cap="none" strike="noStrike">
                          <a:latin typeface="Handlee"/>
                          <a:ea typeface="Handlee"/>
                          <a:cs typeface="Handlee"/>
                          <a:sym typeface="Handlee"/>
                        </a:rPr>
                        <a:t>O</a:t>
                      </a:r>
                      <a:endParaRPr b="1" sz="1800" u="none" cap="none" strike="noStrike">
                        <a:latin typeface="Handlee"/>
                        <a:ea typeface="Handlee"/>
                        <a:cs typeface="Handlee"/>
                        <a:sym typeface="Handlee"/>
                      </a:endParaRPr>
                    </a:p>
                  </a:txBody>
                  <a:tcPr marT="63500" marB="63500" marR="63500" marL="63500" anchor="ctr"/>
                </a:tc>
              </a:tr>
              <a:tr h="757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Handlee"/>
                        <a:ea typeface="Handlee"/>
                        <a:cs typeface="Handlee"/>
                        <a:sym typeface="Handlee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GB" sz="1800" u="none" cap="none" strike="noStrike">
                          <a:latin typeface="Handlee"/>
                          <a:ea typeface="Handlee"/>
                          <a:cs typeface="Handlee"/>
                          <a:sym typeface="Handlee"/>
                        </a:rPr>
                        <a:t>X</a:t>
                      </a:r>
                      <a:endParaRPr b="1" sz="1800" u="none" cap="none" strike="noStrike">
                        <a:latin typeface="Handlee"/>
                        <a:ea typeface="Handlee"/>
                        <a:cs typeface="Handlee"/>
                        <a:sym typeface="Handlee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GB" sz="1800" u="none" cap="none" strike="noStrike">
                          <a:latin typeface="Handlee"/>
                          <a:ea typeface="Handlee"/>
                          <a:cs typeface="Handlee"/>
                          <a:sym typeface="Handlee"/>
                        </a:rPr>
                        <a:t>O</a:t>
                      </a:r>
                      <a:endParaRPr b="1" sz="1800" u="none" cap="none" strike="noStrike">
                        <a:latin typeface="Handlee"/>
                        <a:ea typeface="Handlee"/>
                        <a:cs typeface="Handlee"/>
                        <a:sym typeface="Handlee"/>
                      </a:endParaRPr>
                    </a:p>
                  </a:txBody>
                  <a:tcPr marT="63500" marB="63500" marR="63500" marL="63500" anchor="ctr"/>
                </a:tc>
              </a:tr>
              <a:tr h="757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Handlee"/>
                        <a:ea typeface="Handlee"/>
                        <a:cs typeface="Handlee"/>
                        <a:sym typeface="Handlee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Handlee"/>
                        <a:ea typeface="Handlee"/>
                        <a:cs typeface="Handlee"/>
                        <a:sym typeface="Handlee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GB" sz="1800" u="none" cap="none" strike="noStrike">
                          <a:latin typeface="Handlee"/>
                          <a:ea typeface="Handlee"/>
                          <a:cs typeface="Handlee"/>
                          <a:sym typeface="Handlee"/>
                        </a:rPr>
                        <a:t>X</a:t>
                      </a:r>
                      <a:endParaRPr b="1" sz="1800" u="none" cap="none" strike="noStrike">
                        <a:latin typeface="Handlee"/>
                        <a:ea typeface="Handlee"/>
                        <a:cs typeface="Handlee"/>
                        <a:sym typeface="Handlee"/>
                      </a:endParaRPr>
                    </a:p>
                  </a:txBody>
                  <a:tcPr marT="63500" marB="63500" marR="63500" marL="63500" anchor="ctr"/>
                </a:tc>
              </a:tr>
            </a:tbl>
          </a:graphicData>
        </a:graphic>
      </p:graphicFrame>
      <p:cxnSp>
        <p:nvCxnSpPr>
          <p:cNvPr id="98" name="Google Shape;98;p13"/>
          <p:cNvCxnSpPr/>
          <p:nvPr/>
        </p:nvCxnSpPr>
        <p:spPr>
          <a:xfrm>
            <a:off x="5820500" y="2041600"/>
            <a:ext cx="1813500" cy="17193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You will create a noughts and crosses game for your next programming challenge.</a:t>
            </a:r>
            <a:endParaRPr/>
          </a:p>
        </p:txBody>
      </p:sp>
      <p:sp>
        <p:nvSpPr>
          <p:cNvPr id="104" name="Google Shape;104;p14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Scenario: noughts and crosses</a:t>
            </a:r>
            <a:endParaRPr/>
          </a:p>
        </p:txBody>
      </p:sp>
      <p:sp>
        <p:nvSpPr>
          <p:cNvPr id="105" name="Google Shape;105;p14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graphicFrame>
        <p:nvGraphicFramePr>
          <p:cNvPr id="106" name="Google Shape;106;p14"/>
          <p:cNvGraphicFramePr/>
          <p:nvPr/>
        </p:nvGraphicFramePr>
        <p:xfrm>
          <a:off x="5524100" y="178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{2F812FA4-6CC7-4162-A6E3-AA688BD3DC82}</a:tableStyleId>
              </a:tblPr>
              <a:tblGrid>
                <a:gridCol w="801200"/>
                <a:gridCol w="801200"/>
                <a:gridCol w="801200"/>
              </a:tblGrid>
              <a:tr h="753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GB" sz="1800" u="none" cap="none" strike="noStrike">
                          <a:latin typeface="Handlee"/>
                          <a:ea typeface="Handlee"/>
                          <a:cs typeface="Handlee"/>
                          <a:sym typeface="Handlee"/>
                        </a:rPr>
                        <a:t>X</a:t>
                      </a:r>
                      <a:endParaRPr b="1" sz="1800" u="none" cap="none" strike="noStrike">
                        <a:latin typeface="Handlee"/>
                        <a:ea typeface="Handlee"/>
                        <a:cs typeface="Handlee"/>
                        <a:sym typeface="Handlee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GB" sz="1800" u="none" cap="none" strike="noStrike">
                          <a:latin typeface="Handlee"/>
                          <a:ea typeface="Handlee"/>
                          <a:cs typeface="Handlee"/>
                          <a:sym typeface="Handlee"/>
                        </a:rPr>
                        <a:t>O</a:t>
                      </a:r>
                      <a:endParaRPr b="1" sz="1800" u="none" cap="none" strike="noStrike">
                        <a:latin typeface="Handlee"/>
                        <a:ea typeface="Handlee"/>
                        <a:cs typeface="Handlee"/>
                        <a:sym typeface="Handlee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GB" sz="1800" u="none" cap="none" strike="noStrike">
                          <a:latin typeface="Handlee"/>
                          <a:ea typeface="Handlee"/>
                          <a:cs typeface="Handlee"/>
                          <a:sym typeface="Handlee"/>
                        </a:rPr>
                        <a:t>O</a:t>
                      </a:r>
                      <a:endParaRPr b="1" sz="1800" u="none" cap="none" strike="noStrike">
                        <a:latin typeface="Handlee"/>
                        <a:ea typeface="Handlee"/>
                        <a:cs typeface="Handlee"/>
                        <a:sym typeface="Handlee"/>
                      </a:endParaRPr>
                    </a:p>
                  </a:txBody>
                  <a:tcPr marT="63500" marB="63500" marR="63500" marL="63500" anchor="ctr"/>
                </a:tc>
              </a:tr>
              <a:tr h="757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Handlee"/>
                        <a:ea typeface="Handlee"/>
                        <a:cs typeface="Handlee"/>
                        <a:sym typeface="Handlee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GB" sz="1800" u="none" cap="none" strike="noStrike">
                          <a:latin typeface="Handlee"/>
                          <a:ea typeface="Handlee"/>
                          <a:cs typeface="Handlee"/>
                          <a:sym typeface="Handlee"/>
                        </a:rPr>
                        <a:t>X</a:t>
                      </a:r>
                      <a:endParaRPr b="1" sz="1800" u="none" cap="none" strike="noStrike">
                        <a:latin typeface="Handlee"/>
                        <a:ea typeface="Handlee"/>
                        <a:cs typeface="Handlee"/>
                        <a:sym typeface="Handlee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GB" sz="1800" u="none" cap="none" strike="noStrike">
                          <a:latin typeface="Handlee"/>
                          <a:ea typeface="Handlee"/>
                          <a:cs typeface="Handlee"/>
                          <a:sym typeface="Handlee"/>
                        </a:rPr>
                        <a:t>O</a:t>
                      </a:r>
                      <a:endParaRPr b="1" sz="1800" u="none" cap="none" strike="noStrike">
                        <a:latin typeface="Handlee"/>
                        <a:ea typeface="Handlee"/>
                        <a:cs typeface="Handlee"/>
                        <a:sym typeface="Handlee"/>
                      </a:endParaRPr>
                    </a:p>
                  </a:txBody>
                  <a:tcPr marT="63500" marB="63500" marR="63500" marL="63500" anchor="ctr"/>
                </a:tc>
              </a:tr>
              <a:tr h="757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Handlee"/>
                        <a:ea typeface="Handlee"/>
                        <a:cs typeface="Handlee"/>
                        <a:sym typeface="Handlee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Handlee"/>
                        <a:ea typeface="Handlee"/>
                        <a:cs typeface="Handlee"/>
                        <a:sym typeface="Handlee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GB" sz="1800" u="none" cap="none" strike="noStrike">
                          <a:latin typeface="Handlee"/>
                          <a:ea typeface="Handlee"/>
                          <a:cs typeface="Handlee"/>
                          <a:sym typeface="Handlee"/>
                        </a:rPr>
                        <a:t>X</a:t>
                      </a:r>
                      <a:endParaRPr b="1" sz="1800" u="none" cap="none" strike="noStrike">
                        <a:latin typeface="Handlee"/>
                        <a:ea typeface="Handlee"/>
                        <a:cs typeface="Handlee"/>
                        <a:sym typeface="Handlee"/>
                      </a:endParaRPr>
                    </a:p>
                  </a:txBody>
                  <a:tcPr marT="63500" marB="63500" marR="63500" marL="63500" anchor="ctr"/>
                </a:tc>
              </a:tr>
            </a:tbl>
          </a:graphicData>
        </a:graphic>
      </p:graphicFrame>
      <p:cxnSp>
        <p:nvCxnSpPr>
          <p:cNvPr id="107" name="Google Shape;107;p14"/>
          <p:cNvCxnSpPr/>
          <p:nvPr/>
        </p:nvCxnSpPr>
        <p:spPr>
          <a:xfrm>
            <a:off x="5820500" y="2041600"/>
            <a:ext cx="1813500" cy="17193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FFFFFF"/>
                </a:solidFill>
                <a:highlight>
                  <a:schemeClr val="dk1"/>
                </a:highlight>
              </a:rPr>
              <a:t> Paired activity </a:t>
            </a:r>
            <a:r>
              <a:rPr lang="en-GB">
                <a:solidFill>
                  <a:schemeClr val="accent1"/>
                </a:solidFill>
              </a:rPr>
              <a:t>.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Play </a:t>
            </a:r>
            <a:r>
              <a:rPr b="1" lang="en-GB"/>
              <a:t>noughts and crosses</a:t>
            </a:r>
            <a:r>
              <a:rPr lang="en-GB"/>
              <a:t> with a partner.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During game play, think about all of the little steps that need to take place in order for a player to get to a winning position. </a:t>
            </a:r>
            <a:endParaRPr/>
          </a:p>
        </p:txBody>
      </p:sp>
      <p:sp>
        <p:nvSpPr>
          <p:cNvPr id="113" name="Google Shape;113;p1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Play: noughts and crosses</a:t>
            </a:r>
            <a:endParaRPr/>
          </a:p>
        </p:txBody>
      </p:sp>
      <p:sp>
        <p:nvSpPr>
          <p:cNvPr id="114" name="Google Shape;114;p1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graphicFrame>
        <p:nvGraphicFramePr>
          <p:cNvPr id="115" name="Google Shape;115;p15"/>
          <p:cNvGraphicFramePr/>
          <p:nvPr/>
        </p:nvGraphicFramePr>
        <p:xfrm>
          <a:off x="5524100" y="178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{2F812FA4-6CC7-4162-A6E3-AA688BD3DC82}</a:tableStyleId>
              </a:tblPr>
              <a:tblGrid>
                <a:gridCol w="801200"/>
                <a:gridCol w="801200"/>
                <a:gridCol w="801200"/>
              </a:tblGrid>
              <a:tr h="753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GB" sz="1800" u="none" cap="none" strike="noStrike">
                          <a:latin typeface="Handlee"/>
                          <a:ea typeface="Handlee"/>
                          <a:cs typeface="Handlee"/>
                          <a:sym typeface="Handlee"/>
                        </a:rPr>
                        <a:t>X</a:t>
                      </a:r>
                      <a:endParaRPr b="1" sz="1800" u="none" cap="none" strike="noStrike">
                        <a:latin typeface="Handlee"/>
                        <a:ea typeface="Handlee"/>
                        <a:cs typeface="Handlee"/>
                        <a:sym typeface="Handlee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GB" sz="1800" u="none" cap="none" strike="noStrike">
                          <a:latin typeface="Handlee"/>
                          <a:ea typeface="Handlee"/>
                          <a:cs typeface="Handlee"/>
                          <a:sym typeface="Handlee"/>
                        </a:rPr>
                        <a:t>O</a:t>
                      </a:r>
                      <a:endParaRPr b="1" sz="1800" u="none" cap="none" strike="noStrike">
                        <a:latin typeface="Handlee"/>
                        <a:ea typeface="Handlee"/>
                        <a:cs typeface="Handlee"/>
                        <a:sym typeface="Handlee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GB" sz="1800" u="none" cap="none" strike="noStrike">
                          <a:latin typeface="Handlee"/>
                          <a:ea typeface="Handlee"/>
                          <a:cs typeface="Handlee"/>
                          <a:sym typeface="Handlee"/>
                        </a:rPr>
                        <a:t>O</a:t>
                      </a:r>
                      <a:endParaRPr b="1" sz="1800" u="none" cap="none" strike="noStrike">
                        <a:latin typeface="Handlee"/>
                        <a:ea typeface="Handlee"/>
                        <a:cs typeface="Handlee"/>
                        <a:sym typeface="Handlee"/>
                      </a:endParaRPr>
                    </a:p>
                  </a:txBody>
                  <a:tcPr marT="63500" marB="63500" marR="63500" marL="63500" anchor="ctr"/>
                </a:tc>
              </a:tr>
              <a:tr h="757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Handlee"/>
                        <a:ea typeface="Handlee"/>
                        <a:cs typeface="Handlee"/>
                        <a:sym typeface="Handlee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GB" sz="1800" u="none" cap="none" strike="noStrike">
                          <a:latin typeface="Handlee"/>
                          <a:ea typeface="Handlee"/>
                          <a:cs typeface="Handlee"/>
                          <a:sym typeface="Handlee"/>
                        </a:rPr>
                        <a:t>X</a:t>
                      </a:r>
                      <a:endParaRPr b="1" sz="1800" u="none" cap="none" strike="noStrike">
                        <a:latin typeface="Handlee"/>
                        <a:ea typeface="Handlee"/>
                        <a:cs typeface="Handlee"/>
                        <a:sym typeface="Handlee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GB" sz="1800" u="none" cap="none" strike="noStrike">
                          <a:latin typeface="Handlee"/>
                          <a:ea typeface="Handlee"/>
                          <a:cs typeface="Handlee"/>
                          <a:sym typeface="Handlee"/>
                        </a:rPr>
                        <a:t>O</a:t>
                      </a:r>
                      <a:endParaRPr b="1" sz="1800" u="none" cap="none" strike="noStrike">
                        <a:latin typeface="Handlee"/>
                        <a:ea typeface="Handlee"/>
                        <a:cs typeface="Handlee"/>
                        <a:sym typeface="Handlee"/>
                      </a:endParaRPr>
                    </a:p>
                  </a:txBody>
                  <a:tcPr marT="63500" marB="63500" marR="63500" marL="63500" anchor="ctr"/>
                </a:tc>
              </a:tr>
              <a:tr h="757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Handlee"/>
                        <a:ea typeface="Handlee"/>
                        <a:cs typeface="Handlee"/>
                        <a:sym typeface="Handlee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Handlee"/>
                        <a:ea typeface="Handlee"/>
                        <a:cs typeface="Handlee"/>
                        <a:sym typeface="Handlee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GB" sz="1800" u="none" cap="none" strike="noStrike">
                          <a:latin typeface="Handlee"/>
                          <a:ea typeface="Handlee"/>
                          <a:cs typeface="Handlee"/>
                          <a:sym typeface="Handlee"/>
                        </a:rPr>
                        <a:t>X</a:t>
                      </a:r>
                      <a:endParaRPr b="1" sz="1800" u="none" cap="none" strike="noStrike">
                        <a:latin typeface="Handlee"/>
                        <a:ea typeface="Handlee"/>
                        <a:cs typeface="Handlee"/>
                        <a:sym typeface="Handlee"/>
                      </a:endParaRPr>
                    </a:p>
                  </a:txBody>
                  <a:tcPr marT="63500" marB="63500" marR="63500" marL="63500" anchor="ctr"/>
                </a:tc>
              </a:tr>
            </a:tbl>
          </a:graphicData>
        </a:graphic>
      </p:graphicFrame>
      <p:cxnSp>
        <p:nvCxnSpPr>
          <p:cNvPr id="116" name="Google Shape;116;p15"/>
          <p:cNvCxnSpPr/>
          <p:nvPr/>
        </p:nvCxnSpPr>
        <p:spPr>
          <a:xfrm>
            <a:off x="5820500" y="2041600"/>
            <a:ext cx="1813500" cy="17193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dot"/>
            <a:round/>
            <a:headEnd len="sm" w="sm" type="none"/>
            <a:tailEnd len="sm" w="sm" type="none"/>
          </a:ln>
        </p:spPr>
      </p:cxnSp>
      <p:pic>
        <p:nvPicPr>
          <p:cNvPr id="117" name="Google Shape;11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1225" y="482913"/>
            <a:ext cx="371475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FFFFFF"/>
                </a:solidFill>
                <a:highlight>
                  <a:schemeClr val="dk1"/>
                </a:highlight>
              </a:rPr>
              <a:t> Paired activity </a:t>
            </a:r>
            <a:r>
              <a:rPr lang="en-GB">
                <a:solidFill>
                  <a:schemeClr val="accent1"/>
                </a:solidFill>
              </a:rPr>
              <a:t>.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Use the </a:t>
            </a:r>
            <a:r>
              <a:rPr b="1" lang="en-GB"/>
              <a:t>worksheet</a:t>
            </a:r>
            <a:r>
              <a:rPr lang="en-GB"/>
              <a:t> to decompose the noughts and crosses game.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b="1" lang="en-GB" sz="1400"/>
              <a:t>Decomposition</a:t>
            </a:r>
            <a:r>
              <a:rPr lang="en-GB" sz="1400"/>
              <a:t> means to break down the problem into small, manageable chunks. </a:t>
            </a:r>
            <a:endParaRPr sz="1400"/>
          </a:p>
        </p:txBody>
      </p:sp>
      <p:sp>
        <p:nvSpPr>
          <p:cNvPr id="123" name="Google Shape;123;p16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Decompose: noughts and crosses</a:t>
            </a:r>
            <a:endParaRPr/>
          </a:p>
        </p:txBody>
      </p:sp>
      <p:sp>
        <p:nvSpPr>
          <p:cNvPr id="124" name="Google Shape;124;p1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pic>
        <p:nvPicPr>
          <p:cNvPr id="125" name="Google Shape;12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9575" y="1170100"/>
            <a:ext cx="2881355" cy="365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0900" y="3458688"/>
            <a:ext cx="428625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FFFFFF"/>
                </a:solidFill>
                <a:highlight>
                  <a:schemeClr val="dk1"/>
                </a:highlight>
              </a:rPr>
              <a:t> Paired feedback </a:t>
            </a:r>
            <a:r>
              <a:rPr lang="en-GB">
                <a:solidFill>
                  <a:schemeClr val="accent1"/>
                </a:solidFill>
              </a:rPr>
              <a:t>.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What was on your list?</a:t>
            </a:r>
            <a:endParaRPr/>
          </a:p>
        </p:txBody>
      </p:sp>
      <p:sp>
        <p:nvSpPr>
          <p:cNvPr id="132" name="Google Shape;132;p17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Decompose: noughts and crosses</a:t>
            </a:r>
            <a:endParaRPr/>
          </a:p>
        </p:txBody>
      </p:sp>
      <p:sp>
        <p:nvSpPr>
          <p:cNvPr id="133" name="Google Shape;133;p17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CCE Slides">
  <a:themeElements>
    <a:clrScheme name="Simple Light">
      <a:dk1>
        <a:srgbClr val="5B5BA5"/>
      </a:dk1>
      <a:lt1>
        <a:srgbClr val="FFFFFF"/>
      </a:lt1>
      <a:dk2>
        <a:srgbClr val="E9E9F3"/>
      </a:dk2>
      <a:lt2>
        <a:srgbClr val="F2F6FC"/>
      </a:lt2>
      <a:accent1>
        <a:srgbClr val="E9F7FC"/>
      </a:accent1>
      <a:accent2>
        <a:srgbClr val="FFEFDA"/>
      </a:accent2>
      <a:accent3>
        <a:srgbClr val="ECF8F5"/>
      </a:accent3>
      <a:accent4>
        <a:srgbClr val="FEF2F6"/>
      </a:accent4>
      <a:accent5>
        <a:srgbClr val="E6E6EA"/>
      </a:accent5>
      <a:accent6>
        <a:srgbClr val="F0F6ED"/>
      </a:accent6>
      <a:hlink>
        <a:srgbClr val="3197A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