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Montserrat Light"/>
      <p:regular r:id="rId42"/>
      <p:bold r:id="rId43"/>
      <p:italic r:id="rId44"/>
      <p:boldItalic r:id="rId45"/>
    </p:embeddedFont>
    <p:embeddedFont>
      <p:font typeface="Quicksand"/>
      <p:regular r:id="rId46"/>
      <p:bold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Quicksand Medium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MontserratLight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MontserratLight-italic.fntdata"/><Relationship Id="rId43" Type="http://schemas.openxmlformats.org/officeDocument/2006/relationships/font" Target="fonts/MontserratLight-bold.fntdata"/><Relationship Id="rId46" Type="http://schemas.openxmlformats.org/officeDocument/2006/relationships/font" Target="fonts/Quicksand-regular.fntdata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-regular.fntdata"/><Relationship Id="rId47" Type="http://schemas.openxmlformats.org/officeDocument/2006/relationships/font" Target="fonts/Quicksand-bold.fntdata"/><Relationship Id="rId49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QuicksandMedium-bold.fntdata"/><Relationship Id="rId52" Type="http://schemas.openxmlformats.org/officeDocument/2006/relationships/font" Target="fonts/Quicksand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pasukaru76/7327173838/in/photostream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illustrations/dice-gambling-chance-game-rendered-1842135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11-28-2022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94ffc60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94ffc60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94ffc609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294ffc60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94ffc609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294ffc609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94ffc609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294ffc60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94ffc609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94ffc609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https://www.flickr.com/photos/pasukaru76/7327173838/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94ffc609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94ffc60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Image source: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https://pixabay.com/illustrations/dice-gambling-chance-game-rendered-1842135/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94ffc609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94ffc60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94ffc60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94ffc60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09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100"/>
              <a:t>Representing Algorithms</a:t>
            </a:r>
            <a:endParaRPr sz="5100"/>
          </a:p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6993675" y="3981575"/>
            <a:ext cx="2013000" cy="108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computer science, algorithms can be represented in a number of ways, not only in a programming language.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instance, you can use </a:t>
            </a:r>
            <a:r>
              <a:rPr b="1" lang="en-GB"/>
              <a:t>flowcharts</a:t>
            </a:r>
            <a:r>
              <a:rPr lang="en-GB"/>
              <a:t> and </a:t>
            </a:r>
            <a:r>
              <a:rPr b="1" lang="en-GB"/>
              <a:t>written descriptions</a:t>
            </a:r>
            <a:r>
              <a:rPr lang="en-GB"/>
              <a:t> to help you to </a:t>
            </a:r>
            <a:r>
              <a:rPr b="1" lang="en-GB"/>
              <a:t>focus on the logic</a:t>
            </a:r>
            <a:r>
              <a:rPr lang="en-GB"/>
              <a:t> of a solution without worrying about syntax errors.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can massively speed up the development time of a program.</a:t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Representing algorithms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18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flowchart</a:t>
            </a:r>
            <a:r>
              <a:rPr lang="en-GB"/>
              <a:t> can be used to </a:t>
            </a:r>
            <a:r>
              <a:rPr b="1" lang="en-GB"/>
              <a:t>visually represent </a:t>
            </a:r>
            <a:r>
              <a:rPr lang="en-GB"/>
              <a:t>an algorithm or program.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Arrows are used to signify the </a:t>
            </a:r>
            <a:r>
              <a:rPr b="1" lang="en-GB"/>
              <a:t>flow</a:t>
            </a:r>
            <a:r>
              <a:rPr lang="en-GB"/>
              <a:t> of the program.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What does this algorithm do?</a:t>
            </a:r>
            <a:endParaRPr b="1"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Flowcharts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3863"/>
            <a:ext cx="400050" cy="40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9"/>
          <p:cNvGrpSpPr/>
          <p:nvPr/>
        </p:nvGrpSpPr>
        <p:grpSpPr>
          <a:xfrm>
            <a:off x="5257800" y="873449"/>
            <a:ext cx="2763300" cy="4007785"/>
            <a:chOff x="5257800" y="873449"/>
            <a:chExt cx="2763300" cy="4007785"/>
          </a:xfrm>
        </p:grpSpPr>
        <p:sp>
          <p:nvSpPr>
            <p:cNvPr id="138" name="Google Shape;138;p19"/>
            <p:cNvSpPr/>
            <p:nvPr/>
          </p:nvSpPr>
          <p:spPr>
            <a:xfrm>
              <a:off x="6113538" y="873449"/>
              <a:ext cx="1063800" cy="33593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Start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39" name="Google Shape;139;p19"/>
            <p:cNvCxnSpPr/>
            <p:nvPr/>
          </p:nvCxnSpPr>
          <p:spPr>
            <a:xfrm>
              <a:off x="6645445" y="1209367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" name="Google Shape;140;p19"/>
            <p:cNvSpPr/>
            <p:nvPr/>
          </p:nvSpPr>
          <p:spPr>
            <a:xfrm>
              <a:off x="5424637" y="1467050"/>
              <a:ext cx="2441611" cy="506925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Input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year_born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424651" y="2229525"/>
              <a:ext cx="2441591" cy="506947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Input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current_year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2" name="Google Shape;142;p19"/>
            <p:cNvCxnSpPr/>
            <p:nvPr/>
          </p:nvCxnSpPr>
          <p:spPr>
            <a:xfrm>
              <a:off x="6645420" y="1976717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6645432" y="2734342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6645457" y="4285504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5257800" y="2990175"/>
              <a:ext cx="2763300" cy="507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result = 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current_year - year_born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5424652" y="3757025"/>
              <a:ext cx="2441611" cy="530600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Output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result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113538" y="4545300"/>
              <a:ext cx="1063800" cy="33593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End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48" name="Google Shape;148;p19"/>
            <p:cNvCxnSpPr/>
            <p:nvPr/>
          </p:nvCxnSpPr>
          <p:spPr>
            <a:xfrm>
              <a:off x="6645407" y="3495342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0900" y="1170125"/>
            <a:ext cx="4326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written description</a:t>
            </a:r>
            <a:r>
              <a:rPr lang="en-GB"/>
              <a:t> can also be used to specify the steps of an algorithm: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Ask the user for the year they were born.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Ask the user for the year it currently is.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Subtract the current year by the year born.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Tell the user how old they will be this year.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i="1"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Written descriptions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5257800" y="873449"/>
            <a:ext cx="2763300" cy="4007785"/>
            <a:chOff x="5257800" y="873449"/>
            <a:chExt cx="2763300" cy="4007785"/>
          </a:xfrm>
        </p:grpSpPr>
        <p:sp>
          <p:nvSpPr>
            <p:cNvPr id="158" name="Google Shape;158;p20"/>
            <p:cNvSpPr/>
            <p:nvPr/>
          </p:nvSpPr>
          <p:spPr>
            <a:xfrm>
              <a:off x="6113538" y="873449"/>
              <a:ext cx="1063800" cy="33593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Start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59" name="Google Shape;159;p20"/>
            <p:cNvCxnSpPr/>
            <p:nvPr/>
          </p:nvCxnSpPr>
          <p:spPr>
            <a:xfrm>
              <a:off x="6645445" y="1209367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0" name="Google Shape;160;p20"/>
            <p:cNvSpPr/>
            <p:nvPr/>
          </p:nvSpPr>
          <p:spPr>
            <a:xfrm>
              <a:off x="5424637" y="1467050"/>
              <a:ext cx="2441611" cy="506925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Input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year_born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5424651" y="2229525"/>
              <a:ext cx="2441591" cy="506947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Input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current_year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62" name="Google Shape;162;p20"/>
            <p:cNvCxnSpPr/>
            <p:nvPr/>
          </p:nvCxnSpPr>
          <p:spPr>
            <a:xfrm>
              <a:off x="6645420" y="1976717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3" name="Google Shape;163;p20"/>
            <p:cNvCxnSpPr/>
            <p:nvPr/>
          </p:nvCxnSpPr>
          <p:spPr>
            <a:xfrm>
              <a:off x="6645432" y="2734342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4" name="Google Shape;164;p20"/>
            <p:cNvCxnSpPr/>
            <p:nvPr/>
          </p:nvCxnSpPr>
          <p:spPr>
            <a:xfrm>
              <a:off x="6645457" y="4285504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5" name="Google Shape;165;p20"/>
            <p:cNvSpPr/>
            <p:nvPr/>
          </p:nvSpPr>
          <p:spPr>
            <a:xfrm>
              <a:off x="5257800" y="2990175"/>
              <a:ext cx="2763300" cy="507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result = 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current_year - year_born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5424652" y="3757025"/>
              <a:ext cx="2441611" cy="530600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Output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result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6113538" y="4545300"/>
              <a:ext cx="1063800" cy="33593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End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68" name="Google Shape;168;p20"/>
            <p:cNvCxnSpPr/>
            <p:nvPr/>
          </p:nvCxnSpPr>
          <p:spPr>
            <a:xfrm>
              <a:off x="6645407" y="3495342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10900" y="1170125"/>
            <a:ext cx="4096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Once the </a:t>
            </a:r>
            <a:r>
              <a:rPr b="1" lang="en-GB"/>
              <a:t>logic</a:t>
            </a:r>
            <a:r>
              <a:rPr lang="en-GB"/>
              <a:t> of an algorithm is planned out, you can use it to help with writing code in a programming language, such as </a:t>
            </a:r>
            <a:r>
              <a:rPr b="1" lang="en-GB"/>
              <a:t>Python</a:t>
            </a:r>
            <a:r>
              <a:rPr lang="en-GB"/>
              <a:t>:</a:t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Computer program</a:t>
            </a:r>
            <a:endParaRPr/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310900" y="2754150"/>
            <a:ext cx="4096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year_born = int(input())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current_year = int(input())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 = current_year - year_born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print(result)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5257800" y="873449"/>
            <a:ext cx="2763300" cy="4007785"/>
            <a:chOff x="5257800" y="873449"/>
            <a:chExt cx="2763300" cy="4007785"/>
          </a:xfrm>
        </p:grpSpPr>
        <p:sp>
          <p:nvSpPr>
            <p:cNvPr id="179" name="Google Shape;179;p21"/>
            <p:cNvSpPr/>
            <p:nvPr/>
          </p:nvSpPr>
          <p:spPr>
            <a:xfrm>
              <a:off x="6113538" y="873449"/>
              <a:ext cx="1063800" cy="33593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Start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80" name="Google Shape;180;p21"/>
            <p:cNvCxnSpPr/>
            <p:nvPr/>
          </p:nvCxnSpPr>
          <p:spPr>
            <a:xfrm>
              <a:off x="6645445" y="1209367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1" name="Google Shape;181;p21"/>
            <p:cNvSpPr/>
            <p:nvPr/>
          </p:nvSpPr>
          <p:spPr>
            <a:xfrm>
              <a:off x="5424637" y="1467050"/>
              <a:ext cx="2441611" cy="506925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Input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year_born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424651" y="2229525"/>
              <a:ext cx="2441591" cy="506947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Input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current_year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3" name="Google Shape;183;p21"/>
            <p:cNvCxnSpPr/>
            <p:nvPr/>
          </p:nvCxnSpPr>
          <p:spPr>
            <a:xfrm>
              <a:off x="6645420" y="1976717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" name="Google Shape;184;p21"/>
            <p:cNvCxnSpPr/>
            <p:nvPr/>
          </p:nvCxnSpPr>
          <p:spPr>
            <a:xfrm>
              <a:off x="6645432" y="2734342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5" name="Google Shape;185;p21"/>
            <p:cNvCxnSpPr/>
            <p:nvPr/>
          </p:nvCxnSpPr>
          <p:spPr>
            <a:xfrm>
              <a:off x="6645457" y="4285504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6" name="Google Shape;186;p21"/>
            <p:cNvSpPr/>
            <p:nvPr/>
          </p:nvSpPr>
          <p:spPr>
            <a:xfrm>
              <a:off x="5257800" y="2990175"/>
              <a:ext cx="2763300" cy="507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result = 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current_year - year_born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424652" y="3757025"/>
              <a:ext cx="2441611" cy="530600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Output 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result</a:t>
              </a:r>
              <a:endParaRPr b="0" i="0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6113538" y="4545300"/>
              <a:ext cx="1063800" cy="335934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End</a:t>
              </a:r>
              <a:endParaRPr b="0" i="0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189" name="Google Shape;189;p21"/>
            <p:cNvCxnSpPr/>
            <p:nvPr/>
          </p:nvCxnSpPr>
          <p:spPr>
            <a:xfrm>
              <a:off x="6645407" y="3495342"/>
              <a:ext cx="0" cy="259800"/>
            </a:xfrm>
            <a:prstGeom prst="straightConnector1">
              <a:avLst/>
            </a:prstGeom>
            <a:noFill/>
            <a:ln cap="flat" cmpd="sng" w="19050">
              <a:solidFill>
                <a:srgbClr val="5B5BA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the next activity, you are going to </a:t>
            </a:r>
            <a:r>
              <a:rPr b="1" lang="en-GB"/>
              <a:t>develop</a:t>
            </a:r>
            <a:r>
              <a:rPr lang="en-GB"/>
              <a:t> a flowchart.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First though, you need to know what the different flowchart </a:t>
            </a:r>
            <a:r>
              <a:rPr b="1" lang="en-GB"/>
              <a:t>symbols</a:t>
            </a:r>
            <a:r>
              <a:rPr lang="en-GB"/>
              <a:t> are and what they represent.</a:t>
            </a:r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Creating flowcharts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4" name="Google Shape;204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grpSp>
        <p:nvGrpSpPr>
          <p:cNvPr id="205" name="Google Shape;205;p23"/>
          <p:cNvGrpSpPr/>
          <p:nvPr/>
        </p:nvGrpSpPr>
        <p:grpSpPr>
          <a:xfrm>
            <a:off x="5753566" y="1289307"/>
            <a:ext cx="1301820" cy="3254943"/>
            <a:chOff x="5898938" y="1217213"/>
            <a:chExt cx="1287910" cy="3220166"/>
          </a:xfrm>
        </p:grpSpPr>
        <p:cxnSp>
          <p:nvCxnSpPr>
            <p:cNvPr id="206" name="Google Shape;206;p23"/>
            <p:cNvCxnSpPr>
              <a:stCxn id="207" idx="2"/>
            </p:cNvCxnSpPr>
            <p:nvPr/>
          </p:nvCxnSpPr>
          <p:spPr>
            <a:xfrm rot="10800000">
              <a:off x="6135159" y="4042516"/>
              <a:ext cx="558000" cy="0"/>
            </a:xfrm>
            <a:prstGeom prst="straightConnector1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23"/>
            <p:cNvSpPr/>
            <p:nvPr/>
          </p:nvSpPr>
          <p:spPr>
            <a:xfrm>
              <a:off x="6693159" y="4039966"/>
              <a:ext cx="5100" cy="51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Google Shape;208;p23"/>
            <p:cNvCxnSpPr>
              <a:stCxn id="209" idx="2"/>
              <a:endCxn id="207" idx="0"/>
            </p:cNvCxnSpPr>
            <p:nvPr/>
          </p:nvCxnSpPr>
          <p:spPr>
            <a:xfrm>
              <a:off x="6695717" y="3854669"/>
              <a:ext cx="0" cy="185400"/>
            </a:xfrm>
            <a:prstGeom prst="straightConnector1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3"/>
            <p:cNvCxnSpPr>
              <a:endCxn id="211" idx="0"/>
            </p:cNvCxnSpPr>
            <p:nvPr/>
          </p:nvCxnSpPr>
          <p:spPr>
            <a:xfrm flipH="1" rot="-5400000">
              <a:off x="5909314" y="1648669"/>
              <a:ext cx="462600" cy="600"/>
            </a:xfrm>
            <a:prstGeom prst="curvedConnector3">
              <a:avLst>
                <a:gd fmla="val 33585" name="adj1"/>
              </a:avLst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12" name="Google Shape;212;p23"/>
            <p:cNvSpPr/>
            <p:nvPr/>
          </p:nvSpPr>
          <p:spPr>
            <a:xfrm>
              <a:off x="7181748" y="1797425"/>
              <a:ext cx="5100" cy="51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23"/>
            <p:cNvCxnSpPr>
              <a:stCxn id="214" idx="2"/>
              <a:endCxn id="215" idx="2"/>
            </p:cNvCxnSpPr>
            <p:nvPr/>
          </p:nvCxnSpPr>
          <p:spPr>
            <a:xfrm flipH="1" rot="-5400000">
              <a:off x="6892517" y="2224100"/>
              <a:ext cx="92400" cy="486000"/>
            </a:xfrm>
            <a:prstGeom prst="bentConnector2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3"/>
            <p:cNvSpPr/>
            <p:nvPr/>
          </p:nvSpPr>
          <p:spPr>
            <a:xfrm>
              <a:off x="5970215" y="1880269"/>
              <a:ext cx="341398" cy="261109"/>
            </a:xfrm>
            <a:prstGeom prst="flowChartDecision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6525017" y="2280500"/>
              <a:ext cx="341400" cy="140400"/>
            </a:xfrm>
            <a:prstGeom prst="rect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23"/>
            <p:cNvCxnSpPr>
              <a:stCxn id="217" idx="2"/>
              <a:endCxn id="218" idx="0"/>
            </p:cNvCxnSpPr>
            <p:nvPr/>
          </p:nvCxnSpPr>
          <p:spPr>
            <a:xfrm flipH="1" rot="-5400000">
              <a:off x="5848264" y="3127861"/>
              <a:ext cx="585900" cy="600"/>
            </a:xfrm>
            <a:prstGeom prst="curvedConnector3">
              <a:avLst>
                <a:gd fmla="val 34337" name="adj1"/>
              </a:avLst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3"/>
            <p:cNvCxnSpPr>
              <a:stCxn id="211" idx="3"/>
              <a:endCxn id="214" idx="0"/>
            </p:cNvCxnSpPr>
            <p:nvPr/>
          </p:nvCxnSpPr>
          <p:spPr>
            <a:xfrm>
              <a:off x="6311613" y="2010824"/>
              <a:ext cx="384000" cy="269700"/>
            </a:xfrm>
            <a:prstGeom prst="bentConnector2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15" name="Google Shape;215;p23"/>
            <p:cNvSpPr/>
            <p:nvPr/>
          </p:nvSpPr>
          <p:spPr>
            <a:xfrm>
              <a:off x="7181748" y="2510759"/>
              <a:ext cx="5100" cy="51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6525017" y="3714269"/>
              <a:ext cx="341400" cy="140400"/>
            </a:xfrm>
            <a:prstGeom prst="rect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23"/>
            <p:cNvCxnSpPr>
              <a:stCxn id="218" idx="6"/>
              <a:endCxn id="209" idx="0"/>
            </p:cNvCxnSpPr>
            <p:nvPr/>
          </p:nvCxnSpPr>
          <p:spPr>
            <a:xfrm>
              <a:off x="6143421" y="3423603"/>
              <a:ext cx="552300" cy="290700"/>
            </a:xfrm>
            <a:prstGeom prst="bentConnector2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1" name="Google Shape;221;p23"/>
            <p:cNvCxnSpPr>
              <a:stCxn id="215" idx="4"/>
              <a:endCxn id="207" idx="6"/>
            </p:cNvCxnSpPr>
            <p:nvPr/>
          </p:nvCxnSpPr>
          <p:spPr>
            <a:xfrm rot="5400000">
              <a:off x="6177948" y="3036209"/>
              <a:ext cx="1526700" cy="486000"/>
            </a:xfrm>
            <a:prstGeom prst="bentConnector2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p23"/>
            <p:cNvSpPr/>
            <p:nvPr/>
          </p:nvSpPr>
          <p:spPr>
            <a:xfrm>
              <a:off x="6138321" y="3421053"/>
              <a:ext cx="5100" cy="51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" name="Google Shape;222;p23"/>
            <p:cNvCxnSpPr>
              <a:stCxn id="211" idx="2"/>
              <a:endCxn id="217" idx="0"/>
            </p:cNvCxnSpPr>
            <p:nvPr/>
          </p:nvCxnSpPr>
          <p:spPr>
            <a:xfrm flipH="1" rot="-5400000">
              <a:off x="5924914" y="2357378"/>
              <a:ext cx="432600" cy="600"/>
            </a:xfrm>
            <a:prstGeom prst="curvedConnector3">
              <a:avLst>
                <a:gd fmla="val 30710" name="adj1"/>
              </a:avLst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3" name="Google Shape;223;p23"/>
            <p:cNvCxnSpPr>
              <a:stCxn id="224" idx="2"/>
              <a:endCxn id="225" idx="2"/>
            </p:cNvCxnSpPr>
            <p:nvPr/>
          </p:nvCxnSpPr>
          <p:spPr>
            <a:xfrm flipH="1" rot="-5400000">
              <a:off x="6881717" y="2951785"/>
              <a:ext cx="114000" cy="486000"/>
            </a:xfrm>
            <a:prstGeom prst="bentConnector2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23"/>
            <p:cNvSpPr/>
            <p:nvPr/>
          </p:nvSpPr>
          <p:spPr>
            <a:xfrm>
              <a:off x="5970215" y="2574102"/>
              <a:ext cx="341398" cy="261109"/>
            </a:xfrm>
            <a:prstGeom prst="flowChartDecision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6525017" y="2997385"/>
              <a:ext cx="341400" cy="140400"/>
            </a:xfrm>
            <a:prstGeom prst="rect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23"/>
            <p:cNvCxnSpPr>
              <a:stCxn id="217" idx="3"/>
              <a:endCxn id="224" idx="0"/>
            </p:cNvCxnSpPr>
            <p:nvPr/>
          </p:nvCxnSpPr>
          <p:spPr>
            <a:xfrm>
              <a:off x="6311613" y="2704657"/>
              <a:ext cx="384000" cy="292800"/>
            </a:xfrm>
            <a:prstGeom prst="bentConnector2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25" name="Google Shape;225;p23"/>
            <p:cNvSpPr/>
            <p:nvPr/>
          </p:nvSpPr>
          <p:spPr>
            <a:xfrm>
              <a:off x="7181748" y="3249197"/>
              <a:ext cx="5100" cy="5100"/>
            </a:xfrm>
            <a:prstGeom prst="ellipse">
              <a:avLst/>
            </a:prstGeom>
            <a:solidFill>
              <a:srgbClr val="5B5BA5"/>
            </a:solidFill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23"/>
            <p:cNvCxnSpPr/>
            <p:nvPr/>
          </p:nvCxnSpPr>
          <p:spPr>
            <a:xfrm flipH="1" rot="-5400000">
              <a:off x="6029675" y="4156650"/>
              <a:ext cx="224400" cy="600"/>
            </a:xfrm>
            <a:prstGeom prst="bentConnector3">
              <a:avLst>
                <a:gd fmla="val 4219" name="adj1"/>
              </a:avLst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28" name="Google Shape;228;p23"/>
            <p:cNvSpPr/>
            <p:nvPr/>
          </p:nvSpPr>
          <p:spPr>
            <a:xfrm>
              <a:off x="5898951" y="4252375"/>
              <a:ext cx="485838" cy="185004"/>
            </a:xfrm>
            <a:prstGeom prst="flowChartTerminator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5898938" y="1217213"/>
              <a:ext cx="485850" cy="200550"/>
            </a:xfrm>
            <a:prstGeom prst="flowChartPredefinedProcess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symbols</a:t>
            </a:r>
            <a:endParaRPr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8841400" y="4513925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2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	</a:t>
            </a:r>
            <a:r>
              <a:rPr b="1" lang="en-GB"/>
              <a:t>Terminators </a:t>
            </a:r>
            <a:r>
              <a:rPr lang="en-GB"/>
              <a:t>are used for the start and end of subroutines or programs.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	</a:t>
            </a:r>
            <a:r>
              <a:rPr b="1" lang="en-GB"/>
              <a:t>Arrows </a:t>
            </a:r>
            <a:r>
              <a:rPr lang="en-GB"/>
              <a:t>are used to show the direction and flow of the program.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438250" y="1226725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9" name="Google Shape;239;p24"/>
          <p:cNvCxnSpPr/>
          <p:nvPr/>
        </p:nvCxnSpPr>
        <p:spPr>
          <a:xfrm>
            <a:off x="488050" y="2571750"/>
            <a:ext cx="107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588" y="4738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4736600" y="12267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		</a:t>
            </a:r>
            <a:r>
              <a:rPr b="1" lang="en-GB"/>
              <a:t>Subroutines </a:t>
            </a:r>
            <a:r>
              <a:rPr lang="en-GB"/>
              <a:t>are represented by a rectangle with two lines either side. 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4859500" y="1289300"/>
            <a:ext cx="1241350" cy="314100"/>
          </a:xfrm>
          <a:prstGeom prst="flowChartPredefined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welcome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symbols</a:t>
            </a:r>
            <a:endParaRPr/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841400" y="4513925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2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50" name="Google Shape;250;p25"/>
          <p:cNvSpPr txBox="1"/>
          <p:nvPr>
            <p:ph idx="4294967295" type="body"/>
          </p:nvPr>
        </p:nvSpPr>
        <p:spPr>
          <a:xfrm>
            <a:off x="4736600" y="1170125"/>
            <a:ext cx="40860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decision </a:t>
            </a:r>
            <a:r>
              <a:rPr lang="en-GB"/>
              <a:t>has two branches, True and False.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4736600" y="1856275"/>
            <a:ext cx="1241400" cy="1002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&lt; 16?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5861150" y="2356075"/>
            <a:ext cx="6621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53" name="Google Shape;253;p25"/>
          <p:cNvCxnSpPr/>
          <p:nvPr/>
        </p:nvCxnSpPr>
        <p:spPr>
          <a:xfrm flipH="1" rot="5400000">
            <a:off x="5747250" y="2578925"/>
            <a:ext cx="960300" cy="499200"/>
          </a:xfrm>
          <a:prstGeom prst="bentConnector3">
            <a:avLst>
              <a:gd fmla="val 9918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54" name="Google Shape;254;p25"/>
          <p:cNvCxnSpPr/>
          <p:nvPr/>
        </p:nvCxnSpPr>
        <p:spPr>
          <a:xfrm>
            <a:off x="5357299" y="2857325"/>
            <a:ext cx="0" cy="429900"/>
          </a:xfrm>
          <a:prstGeom prst="straightConnector1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25"/>
          <p:cNvSpPr txBox="1"/>
          <p:nvPr/>
        </p:nvSpPr>
        <p:spPr>
          <a:xfrm>
            <a:off x="5423250" y="2836525"/>
            <a:ext cx="6708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588" y="47380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idx="4294967295" type="body"/>
          </p:nvPr>
        </p:nvSpPr>
        <p:spPr>
          <a:xfrm>
            <a:off x="330125" y="1170125"/>
            <a:ext cx="40860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 </a:t>
            </a:r>
            <a:r>
              <a:rPr b="1" lang="en-GB"/>
              <a:t>input</a:t>
            </a:r>
            <a:r>
              <a:rPr lang="en-GB"/>
              <a:t> or </a:t>
            </a:r>
            <a:r>
              <a:rPr b="1" lang="en-GB"/>
              <a:t>output </a:t>
            </a:r>
            <a:r>
              <a:rPr lang="en-GB"/>
              <a:t>is represented by a parallelogram.</a:t>
            </a:r>
            <a:br>
              <a:rPr lang="en-GB"/>
            </a:b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			A </a:t>
            </a:r>
            <a:r>
              <a:rPr b="1" lang="en-GB"/>
              <a:t>process</a:t>
            </a:r>
            <a:r>
              <a:rPr lang="en-GB"/>
              <a:t> is represented by a rectangle. It is used for an instruction or command.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449075" y="1170113"/>
            <a:ext cx="2097325" cy="567875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“Hello world!”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2405575" y="1170113"/>
            <a:ext cx="2097325" cy="567875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428688" y="2714800"/>
            <a:ext cx="2138100" cy="42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squared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num1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*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num2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Written description for coin toss</a:t>
            </a:r>
            <a:endParaRPr/>
          </a:p>
        </p:txBody>
      </p:sp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7" name="Google Shape;267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following slides go over a step-by-step breakdown of a flowchart for a </a:t>
            </a:r>
            <a:r>
              <a:rPr b="1" lang="en-GB"/>
              <a:t>coin toss game</a:t>
            </a:r>
            <a:r>
              <a:rPr lang="en-GB"/>
              <a:t>. The instructions for the game can be written 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Ask the user to guess either “Heads” or “Tails”.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Simulate a coin flip by randomly generating either “Heads” or “Tails”.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Compare the coin flip with the user’s choice.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the coin flip is the same as the user’s choice, tell the user they won.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Otherwise, tell the user they lost.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for coin toss</a:t>
            </a:r>
            <a:endParaRPr/>
          </a:p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5" name="Google Shape;275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1058175" y="1128400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77" name="Google Shape;277;p27"/>
          <p:cNvCxnSpPr>
            <a:endCxn id="276" idx="2"/>
          </p:cNvCxnSpPr>
          <p:nvPr/>
        </p:nvCxnSpPr>
        <p:spPr>
          <a:xfrm rot="-5400000">
            <a:off x="1481028" y="1615522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78" name="Google Shape;278;p27"/>
          <p:cNvSpPr txBox="1"/>
          <p:nvPr/>
        </p:nvSpPr>
        <p:spPr>
          <a:xfrm>
            <a:off x="6033800" y="1087500"/>
            <a:ext cx="2799300" cy="5877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Begin the flowchart with a start terminator.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Warm Up</a:t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for coin toss</a:t>
            </a:r>
            <a:endParaRPr/>
          </a:p>
        </p:txBody>
      </p: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5" name="Google Shape;285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6033800" y="1755325"/>
            <a:ext cx="2799300" cy="10473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Ask the user to guess either “Heads” or “Tails” and store the response in a variable called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058175" y="1128400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310900" y="1755325"/>
            <a:ext cx="2620450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“Heads or Tails?”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411038" y="2518525"/>
            <a:ext cx="2419575" cy="3903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0" name="Google Shape;290;p28"/>
          <p:cNvCxnSpPr>
            <a:stCxn id="288" idx="1"/>
            <a:endCxn id="287" idx="2"/>
          </p:cNvCxnSpPr>
          <p:nvPr/>
        </p:nvCxnSpPr>
        <p:spPr>
          <a:xfrm rot="-5400000">
            <a:off x="1481925" y="1615525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91" name="Google Shape;291;p28"/>
          <p:cNvCxnSpPr>
            <a:stCxn id="289" idx="1"/>
            <a:endCxn id="288" idx="4"/>
          </p:cNvCxnSpPr>
          <p:nvPr/>
        </p:nvCxnSpPr>
        <p:spPr>
          <a:xfrm rot="-5400000">
            <a:off x="1481626" y="2378725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92" name="Google Shape;292;p28"/>
          <p:cNvCxnSpPr>
            <a:endCxn id="289" idx="4"/>
          </p:cNvCxnSpPr>
          <p:nvPr/>
        </p:nvCxnSpPr>
        <p:spPr>
          <a:xfrm rot="-5400000">
            <a:off x="1481026" y="3048025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for coin toss</a:t>
            </a:r>
            <a:endParaRPr/>
          </a:p>
        </p:txBody>
      </p:sp>
      <p:sp>
        <p:nvSpPr>
          <p:cNvPr id="298" name="Google Shape;298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9" name="Google Shape;299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6032800" y="3187825"/>
            <a:ext cx="2799300" cy="10533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Simulate a coin toss by randomly generating either “Heads” or “Tails”. Store this in a variable called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1058175" y="1128400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551775" y="3187828"/>
            <a:ext cx="21381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 Randomly pick “Heads” or “Tails”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10900" y="1755325"/>
            <a:ext cx="2620450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“Heads or Tails?”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411038" y="2518525"/>
            <a:ext cx="2419575" cy="3903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5" name="Google Shape;305;p29"/>
          <p:cNvCxnSpPr>
            <a:stCxn id="303" idx="1"/>
            <a:endCxn id="301" idx="2"/>
          </p:cNvCxnSpPr>
          <p:nvPr/>
        </p:nvCxnSpPr>
        <p:spPr>
          <a:xfrm rot="-5400000">
            <a:off x="1481925" y="1615525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06" name="Google Shape;306;p29"/>
          <p:cNvCxnSpPr>
            <a:stCxn id="304" idx="1"/>
            <a:endCxn id="303" idx="4"/>
          </p:cNvCxnSpPr>
          <p:nvPr/>
        </p:nvCxnSpPr>
        <p:spPr>
          <a:xfrm rot="-5400000">
            <a:off x="1481626" y="2378725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07" name="Google Shape;307;p29"/>
          <p:cNvCxnSpPr>
            <a:stCxn id="302" idx="0"/>
            <a:endCxn id="304" idx="4"/>
          </p:cNvCxnSpPr>
          <p:nvPr/>
        </p:nvCxnSpPr>
        <p:spPr>
          <a:xfrm rot="-5400000">
            <a:off x="1481625" y="3048028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08" name="Google Shape;308;p29"/>
          <p:cNvCxnSpPr>
            <a:endCxn id="302" idx="2"/>
          </p:cNvCxnSpPr>
          <p:nvPr/>
        </p:nvCxnSpPr>
        <p:spPr>
          <a:xfrm rot="-5400000">
            <a:off x="1481025" y="3811228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for coin toss</a:t>
            </a:r>
            <a:endParaRPr/>
          </a:p>
        </p:txBody>
      </p:sp>
      <p:sp>
        <p:nvSpPr>
          <p:cNvPr id="314" name="Google Shape;314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5" name="Google Shape;315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6030925" y="1007075"/>
            <a:ext cx="2799300" cy="5670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Compare the coin flip with the user’s choice.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1058175" y="1128400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5516413" y="1746225"/>
            <a:ext cx="514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551775" y="3187828"/>
            <a:ext cx="21381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 Randomly pick “Heads” or “Tails”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310900" y="1755325"/>
            <a:ext cx="2620450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“Heads or Tails?”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411038" y="2518525"/>
            <a:ext cx="2419575" cy="3903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2" name="Google Shape;322;p30"/>
          <p:cNvCxnSpPr>
            <a:stCxn id="320" idx="1"/>
            <a:endCxn id="317" idx="2"/>
          </p:cNvCxnSpPr>
          <p:nvPr/>
        </p:nvCxnSpPr>
        <p:spPr>
          <a:xfrm rot="-5400000">
            <a:off x="1481925" y="1615525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23" name="Google Shape;323;p30"/>
          <p:cNvCxnSpPr>
            <a:stCxn id="321" idx="1"/>
            <a:endCxn id="320" idx="4"/>
          </p:cNvCxnSpPr>
          <p:nvPr/>
        </p:nvCxnSpPr>
        <p:spPr>
          <a:xfrm rot="-5400000">
            <a:off x="1481626" y="2378725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24" name="Google Shape;324;p30"/>
          <p:cNvCxnSpPr>
            <a:stCxn id="319" idx="0"/>
            <a:endCxn id="321" idx="4"/>
          </p:cNvCxnSpPr>
          <p:nvPr/>
        </p:nvCxnSpPr>
        <p:spPr>
          <a:xfrm rot="-5400000">
            <a:off x="1481625" y="3048028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25" name="Google Shape;325;p30"/>
          <p:cNvSpPr/>
          <p:nvPr/>
        </p:nvSpPr>
        <p:spPr>
          <a:xfrm>
            <a:off x="3216775" y="1245213"/>
            <a:ext cx="2138100" cy="1002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==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26" name="Google Shape;326;p30"/>
          <p:cNvCxnSpPr>
            <a:stCxn id="325" idx="0"/>
            <a:endCxn id="319" idx="2"/>
          </p:cNvCxnSpPr>
          <p:nvPr/>
        </p:nvCxnSpPr>
        <p:spPr>
          <a:xfrm rot="5400000">
            <a:off x="1740025" y="1126113"/>
            <a:ext cx="2426700" cy="2664900"/>
          </a:xfrm>
          <a:prstGeom prst="bentConnector5">
            <a:avLst>
              <a:gd fmla="val -9813" name="adj1"/>
              <a:gd fmla="val 46042" name="adj2"/>
              <a:gd fmla="val 109817" name="adj3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27" name="Google Shape;327;p30"/>
          <p:cNvCxnSpPr>
            <a:endCxn id="325" idx="3"/>
          </p:cNvCxnSpPr>
          <p:nvPr/>
        </p:nvCxnSpPr>
        <p:spPr>
          <a:xfrm flipH="1" rot="5400000">
            <a:off x="5335825" y="1765263"/>
            <a:ext cx="785100" cy="747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28" name="Google Shape;328;p30"/>
          <p:cNvCxnSpPr>
            <a:endCxn id="325" idx="2"/>
          </p:cNvCxnSpPr>
          <p:nvPr/>
        </p:nvCxnSpPr>
        <p:spPr>
          <a:xfrm flipH="1" rot="5400000">
            <a:off x="4146925" y="2386113"/>
            <a:ext cx="2790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29" name="Google Shape;329;p30"/>
          <p:cNvSpPr txBox="1"/>
          <p:nvPr/>
        </p:nvSpPr>
        <p:spPr>
          <a:xfrm>
            <a:off x="4384513" y="2197088"/>
            <a:ext cx="514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for coin toss</a:t>
            </a:r>
            <a:endParaRPr/>
          </a:p>
        </p:txBody>
      </p:sp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6" name="Google Shape;336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6030925" y="3010388"/>
            <a:ext cx="2799300" cy="8013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If the coin flip is the same as the user’s choice, tell the user they won.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1058175" y="1128400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5516413" y="1746225"/>
            <a:ext cx="514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551775" y="3187828"/>
            <a:ext cx="21381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 Randomly pick “Heads” or “Tails”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310900" y="1755325"/>
            <a:ext cx="2620450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“Heads or Tails?”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411038" y="2518525"/>
            <a:ext cx="2419575" cy="3903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3" name="Google Shape;343;p31"/>
          <p:cNvCxnSpPr>
            <a:stCxn id="341" idx="1"/>
            <a:endCxn id="338" idx="2"/>
          </p:cNvCxnSpPr>
          <p:nvPr/>
        </p:nvCxnSpPr>
        <p:spPr>
          <a:xfrm rot="-5400000">
            <a:off x="1481925" y="1615525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44" name="Google Shape;344;p31"/>
          <p:cNvCxnSpPr>
            <a:stCxn id="342" idx="1"/>
            <a:endCxn id="341" idx="4"/>
          </p:cNvCxnSpPr>
          <p:nvPr/>
        </p:nvCxnSpPr>
        <p:spPr>
          <a:xfrm rot="-5400000">
            <a:off x="1481626" y="2378725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45" name="Google Shape;345;p31"/>
          <p:cNvCxnSpPr>
            <a:stCxn id="340" idx="0"/>
            <a:endCxn id="342" idx="4"/>
          </p:cNvCxnSpPr>
          <p:nvPr/>
        </p:nvCxnSpPr>
        <p:spPr>
          <a:xfrm rot="-5400000">
            <a:off x="1481625" y="3048028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46" name="Google Shape;346;p31"/>
          <p:cNvSpPr/>
          <p:nvPr/>
        </p:nvSpPr>
        <p:spPr>
          <a:xfrm>
            <a:off x="3216775" y="1245213"/>
            <a:ext cx="2138100" cy="1002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==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47" name="Google Shape;347;p31"/>
          <p:cNvCxnSpPr>
            <a:stCxn id="346" idx="0"/>
            <a:endCxn id="340" idx="2"/>
          </p:cNvCxnSpPr>
          <p:nvPr/>
        </p:nvCxnSpPr>
        <p:spPr>
          <a:xfrm rot="5400000">
            <a:off x="1740025" y="1126113"/>
            <a:ext cx="2426700" cy="2664900"/>
          </a:xfrm>
          <a:prstGeom prst="bentConnector5">
            <a:avLst>
              <a:gd fmla="val -9813" name="adj1"/>
              <a:gd fmla="val 46042" name="adj2"/>
              <a:gd fmla="val 109817" name="adj3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48" name="Google Shape;348;p31"/>
          <p:cNvCxnSpPr>
            <a:endCxn id="346" idx="3"/>
          </p:cNvCxnSpPr>
          <p:nvPr/>
        </p:nvCxnSpPr>
        <p:spPr>
          <a:xfrm flipH="1" rot="5400000">
            <a:off x="5335825" y="1765263"/>
            <a:ext cx="785100" cy="747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49" name="Google Shape;349;p31"/>
          <p:cNvSpPr/>
          <p:nvPr/>
        </p:nvSpPr>
        <p:spPr>
          <a:xfrm>
            <a:off x="3379825" y="2526200"/>
            <a:ext cx="1814675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“You won!”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0" name="Google Shape;350;p31"/>
          <p:cNvCxnSpPr>
            <a:stCxn id="349" idx="1"/>
            <a:endCxn id="346" idx="2"/>
          </p:cNvCxnSpPr>
          <p:nvPr/>
        </p:nvCxnSpPr>
        <p:spPr>
          <a:xfrm flipH="1" rot="5400000">
            <a:off x="4147063" y="2386100"/>
            <a:ext cx="279000" cy="1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51" name="Google Shape;351;p31"/>
          <p:cNvSpPr txBox="1"/>
          <p:nvPr/>
        </p:nvSpPr>
        <p:spPr>
          <a:xfrm>
            <a:off x="4384513" y="2197088"/>
            <a:ext cx="514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52" name="Google Shape;352;p31"/>
          <p:cNvCxnSpPr>
            <a:endCxn id="349" idx="4"/>
          </p:cNvCxnSpPr>
          <p:nvPr/>
        </p:nvCxnSpPr>
        <p:spPr>
          <a:xfrm rot="-5400000">
            <a:off x="4137763" y="3159200"/>
            <a:ext cx="29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for coin toss</a:t>
            </a:r>
            <a:endParaRPr/>
          </a:p>
        </p:txBody>
      </p:sp>
      <p:sp>
        <p:nvSpPr>
          <p:cNvPr id="358" name="Google Shape;358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9" name="Google Shape;359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6030925" y="3603868"/>
            <a:ext cx="2799300" cy="3480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Otherwise, tell the user they lost.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1058175" y="1128400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5516413" y="1746225"/>
            <a:ext cx="514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551775" y="3187828"/>
            <a:ext cx="21381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 Randomly pick “Heads” or “Tails”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310900" y="1755325"/>
            <a:ext cx="2620450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“Heads or Tails?”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411038" y="2518525"/>
            <a:ext cx="2419575" cy="3903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6" name="Google Shape;366;p32"/>
          <p:cNvCxnSpPr>
            <a:stCxn id="364" idx="1"/>
            <a:endCxn id="361" idx="2"/>
          </p:cNvCxnSpPr>
          <p:nvPr/>
        </p:nvCxnSpPr>
        <p:spPr>
          <a:xfrm rot="-5400000">
            <a:off x="1481925" y="1615525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67" name="Google Shape;367;p32"/>
          <p:cNvCxnSpPr>
            <a:stCxn id="365" idx="1"/>
            <a:endCxn id="364" idx="4"/>
          </p:cNvCxnSpPr>
          <p:nvPr/>
        </p:nvCxnSpPr>
        <p:spPr>
          <a:xfrm rot="-5400000">
            <a:off x="1481626" y="2378725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68" name="Google Shape;368;p32"/>
          <p:cNvCxnSpPr>
            <a:stCxn id="363" idx="0"/>
            <a:endCxn id="365" idx="4"/>
          </p:cNvCxnSpPr>
          <p:nvPr/>
        </p:nvCxnSpPr>
        <p:spPr>
          <a:xfrm rot="-5400000">
            <a:off x="1481625" y="3048028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69" name="Google Shape;369;p32"/>
          <p:cNvSpPr/>
          <p:nvPr/>
        </p:nvSpPr>
        <p:spPr>
          <a:xfrm>
            <a:off x="3216775" y="1245213"/>
            <a:ext cx="2138100" cy="1002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==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70" name="Google Shape;370;p32"/>
          <p:cNvCxnSpPr>
            <a:stCxn id="369" idx="0"/>
            <a:endCxn id="363" idx="2"/>
          </p:cNvCxnSpPr>
          <p:nvPr/>
        </p:nvCxnSpPr>
        <p:spPr>
          <a:xfrm rot="5400000">
            <a:off x="1740025" y="1126113"/>
            <a:ext cx="2426700" cy="2664900"/>
          </a:xfrm>
          <a:prstGeom prst="bentConnector5">
            <a:avLst>
              <a:gd fmla="val -9813" name="adj1"/>
              <a:gd fmla="val 46042" name="adj2"/>
              <a:gd fmla="val 109817" name="adj3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71" name="Google Shape;371;p32"/>
          <p:cNvCxnSpPr>
            <a:endCxn id="369" idx="3"/>
          </p:cNvCxnSpPr>
          <p:nvPr/>
        </p:nvCxnSpPr>
        <p:spPr>
          <a:xfrm flipH="1" rot="5400000">
            <a:off x="5335825" y="1765263"/>
            <a:ext cx="785100" cy="747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72" name="Google Shape;372;p32"/>
          <p:cNvSpPr/>
          <p:nvPr/>
        </p:nvSpPr>
        <p:spPr>
          <a:xfrm>
            <a:off x="3379825" y="2526200"/>
            <a:ext cx="1814675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“You won!”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73" name="Google Shape;373;p32"/>
          <p:cNvCxnSpPr>
            <a:stCxn id="372" idx="1"/>
            <a:endCxn id="369" idx="2"/>
          </p:cNvCxnSpPr>
          <p:nvPr/>
        </p:nvCxnSpPr>
        <p:spPr>
          <a:xfrm flipH="1" rot="5400000">
            <a:off x="4147063" y="2386100"/>
            <a:ext cx="279000" cy="1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74" name="Google Shape;374;p32"/>
          <p:cNvSpPr txBox="1"/>
          <p:nvPr/>
        </p:nvSpPr>
        <p:spPr>
          <a:xfrm>
            <a:off x="4384513" y="2197088"/>
            <a:ext cx="514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75" name="Google Shape;375;p32"/>
          <p:cNvCxnSpPr>
            <a:endCxn id="372" idx="4"/>
          </p:cNvCxnSpPr>
          <p:nvPr/>
        </p:nvCxnSpPr>
        <p:spPr>
          <a:xfrm rot="-5400000">
            <a:off x="4137763" y="3159200"/>
            <a:ext cx="29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76" name="Google Shape;376;p32"/>
          <p:cNvSpPr/>
          <p:nvPr/>
        </p:nvSpPr>
        <p:spPr>
          <a:xfrm>
            <a:off x="5194513" y="2531338"/>
            <a:ext cx="1814675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“You lost!”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77" name="Google Shape;377;p32"/>
          <p:cNvCxnSpPr>
            <a:endCxn id="376" idx="4"/>
          </p:cNvCxnSpPr>
          <p:nvPr/>
        </p:nvCxnSpPr>
        <p:spPr>
          <a:xfrm rot="-5400000">
            <a:off x="5955001" y="3161788"/>
            <a:ext cx="293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Flowchart for coin toss</a:t>
            </a:r>
            <a:endParaRPr/>
          </a:p>
        </p:txBody>
      </p:sp>
      <p:sp>
        <p:nvSpPr>
          <p:cNvPr id="383" name="Google Shape;383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4" name="Google Shape;384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1058175" y="1128400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5516413" y="1746225"/>
            <a:ext cx="514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551775" y="3187828"/>
            <a:ext cx="2138100" cy="48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 Randomly pick “Heads” or “Tails”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310900" y="1755325"/>
            <a:ext cx="2620450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“Heads or Tails?”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411038" y="2518525"/>
            <a:ext cx="2419575" cy="3903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Input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0" name="Google Shape;390;p33"/>
          <p:cNvCxnSpPr>
            <a:stCxn id="388" idx="1"/>
            <a:endCxn id="385" idx="2"/>
          </p:cNvCxnSpPr>
          <p:nvPr/>
        </p:nvCxnSpPr>
        <p:spPr>
          <a:xfrm rot="-5400000">
            <a:off x="1481925" y="1615525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91" name="Google Shape;391;p33"/>
          <p:cNvCxnSpPr>
            <a:stCxn id="389" idx="1"/>
            <a:endCxn id="388" idx="4"/>
          </p:cNvCxnSpPr>
          <p:nvPr/>
        </p:nvCxnSpPr>
        <p:spPr>
          <a:xfrm rot="-5400000">
            <a:off x="1481626" y="2378725"/>
            <a:ext cx="27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92" name="Google Shape;392;p33"/>
          <p:cNvCxnSpPr>
            <a:stCxn id="387" idx="0"/>
            <a:endCxn id="389" idx="4"/>
          </p:cNvCxnSpPr>
          <p:nvPr/>
        </p:nvCxnSpPr>
        <p:spPr>
          <a:xfrm rot="-5400000">
            <a:off x="1481625" y="3048028"/>
            <a:ext cx="279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3" name="Google Shape;393;p33"/>
          <p:cNvSpPr/>
          <p:nvPr/>
        </p:nvSpPr>
        <p:spPr>
          <a:xfrm>
            <a:off x="3216775" y="1245213"/>
            <a:ext cx="2138100" cy="1002000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choice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==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flip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4" name="Google Shape;394;p33"/>
          <p:cNvCxnSpPr>
            <a:stCxn id="393" idx="0"/>
            <a:endCxn id="387" idx="2"/>
          </p:cNvCxnSpPr>
          <p:nvPr/>
        </p:nvCxnSpPr>
        <p:spPr>
          <a:xfrm rot="5400000">
            <a:off x="1740025" y="1126113"/>
            <a:ext cx="2426700" cy="2664900"/>
          </a:xfrm>
          <a:prstGeom prst="bentConnector5">
            <a:avLst>
              <a:gd fmla="val -9813" name="adj1"/>
              <a:gd fmla="val 46042" name="adj2"/>
              <a:gd fmla="val 109817" name="adj3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395" name="Google Shape;395;p33"/>
          <p:cNvCxnSpPr>
            <a:stCxn id="396" idx="1"/>
            <a:endCxn id="393" idx="3"/>
          </p:cNvCxnSpPr>
          <p:nvPr/>
        </p:nvCxnSpPr>
        <p:spPr>
          <a:xfrm flipH="1" rot="5400000">
            <a:off x="5335801" y="1765288"/>
            <a:ext cx="785100" cy="7470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7" name="Google Shape;397;p33"/>
          <p:cNvSpPr/>
          <p:nvPr/>
        </p:nvSpPr>
        <p:spPr>
          <a:xfrm>
            <a:off x="3379825" y="2526200"/>
            <a:ext cx="1814675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“You won!”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5194513" y="2531338"/>
            <a:ext cx="1814675" cy="484200"/>
          </a:xfrm>
          <a:prstGeom prst="flowChartInputOutpu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“You lost!”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8" name="Google Shape;398;p33"/>
          <p:cNvCxnSpPr>
            <a:stCxn id="397" idx="1"/>
            <a:endCxn id="393" idx="2"/>
          </p:cNvCxnSpPr>
          <p:nvPr/>
        </p:nvCxnSpPr>
        <p:spPr>
          <a:xfrm flipH="1" rot="5400000">
            <a:off x="4147063" y="2386100"/>
            <a:ext cx="279000" cy="1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99" name="Google Shape;399;p33"/>
          <p:cNvSpPr/>
          <p:nvPr/>
        </p:nvSpPr>
        <p:spPr>
          <a:xfrm>
            <a:off x="3724813" y="3550375"/>
            <a:ext cx="1125306" cy="34792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End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0" name="Google Shape;400;p33"/>
          <p:cNvSpPr txBox="1"/>
          <p:nvPr/>
        </p:nvSpPr>
        <p:spPr>
          <a:xfrm>
            <a:off x="4384513" y="2197088"/>
            <a:ext cx="5145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3"/>
          <p:cNvCxnSpPr>
            <a:stCxn id="399" idx="0"/>
            <a:endCxn id="397" idx="4"/>
          </p:cNvCxnSpPr>
          <p:nvPr/>
        </p:nvCxnSpPr>
        <p:spPr>
          <a:xfrm rot="-5400000">
            <a:off x="4017766" y="3280075"/>
            <a:ext cx="5400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02" name="Google Shape;402;p33"/>
          <p:cNvCxnSpPr>
            <a:endCxn id="396" idx="4"/>
          </p:cNvCxnSpPr>
          <p:nvPr/>
        </p:nvCxnSpPr>
        <p:spPr>
          <a:xfrm flipH="1" rot="10800000">
            <a:off x="4297351" y="3015538"/>
            <a:ext cx="1804500" cy="236400"/>
          </a:xfrm>
          <a:prstGeom prst="bentConnector2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03" name="Google Shape;403;p33"/>
          <p:cNvSpPr txBox="1"/>
          <p:nvPr/>
        </p:nvSpPr>
        <p:spPr>
          <a:xfrm>
            <a:off x="6030925" y="3550375"/>
            <a:ext cx="2799300" cy="5877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Finish the flowchart with an end terminator.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Now it is your turn to create a flowchart for a </a:t>
            </a:r>
            <a:r>
              <a:rPr b="1" lang="en-GB"/>
              <a:t>dice roll simulation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written description included in the </a:t>
            </a:r>
            <a:r>
              <a:rPr b="1" lang="en-GB"/>
              <a:t>Activity 3 Worksheet</a:t>
            </a:r>
            <a:r>
              <a:rPr lang="en-GB"/>
              <a:t> to develop your flowchart. </a:t>
            </a:r>
            <a:endParaRPr/>
          </a:p>
        </p:txBody>
      </p:sp>
      <p:sp>
        <p:nvSpPr>
          <p:cNvPr id="409" name="Google Shape;409;p3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Dice roll</a:t>
            </a:r>
            <a:endParaRPr/>
          </a:p>
        </p:txBody>
      </p:sp>
      <p:sp>
        <p:nvSpPr>
          <p:cNvPr id="410" name="Google Shape;410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3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412" name="Google Shape;4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600" y="1303775"/>
            <a:ext cx="4096501" cy="29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419" name="Google Shape;419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0" name="Google Shape;420;p35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310900" y="1017725"/>
            <a:ext cx="41826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just saw how groups can use some shape properties. Now we will look into the various methods we can use with groups.</a:t>
            </a:r>
            <a:endParaRPr/>
          </a:p>
        </p:txBody>
      </p:sp>
      <p:sp>
        <p:nvSpPr>
          <p:cNvPr id="426" name="Google Shape;426;p36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Methods</a:t>
            </a:r>
            <a:endParaRPr/>
          </a:p>
        </p:txBody>
      </p:sp>
      <p:sp>
        <p:nvSpPr>
          <p:cNvPr id="428" name="Google Shape;428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9" name="Google Shape;429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430" name="Google Shape;4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250" y="818300"/>
            <a:ext cx="2774746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310900" y="1017725"/>
            <a:ext cx="4182600" cy="30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Complete 3 pts of exercises!</a:t>
            </a:r>
            <a:endParaRPr/>
          </a:p>
        </p:txBody>
      </p:sp>
      <p:sp>
        <p:nvSpPr>
          <p:cNvPr id="436" name="Google Shape;436;p37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Methods</a:t>
            </a:r>
            <a:endParaRPr/>
          </a:p>
        </p:txBody>
      </p:sp>
      <p:sp>
        <p:nvSpPr>
          <p:cNvPr id="438" name="Google Shape;438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9" name="Google Shape;439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4</a:t>
            </a:r>
            <a:endParaRPr/>
          </a:p>
        </p:txBody>
      </p:sp>
      <p:pic>
        <p:nvPicPr>
          <p:cNvPr id="440" name="Google Shape;4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075" y="818300"/>
            <a:ext cx="2795099" cy="27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Building Lego</a:t>
            </a:r>
            <a:endParaRPr/>
          </a:p>
        </p:txBody>
      </p:sp>
      <p:sp>
        <p:nvSpPr>
          <p:cNvPr id="64" name="Google Shape;64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Imagine giving these Lego instructions to five different people.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Question:</a:t>
            </a:r>
            <a:br>
              <a:rPr b="1" lang="en-GB"/>
            </a:br>
            <a:r>
              <a:rPr lang="en-GB"/>
              <a:t>Do you think that everyone's finished product will look the same? Why?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Think, write, pair, share.</a:t>
            </a:r>
            <a:endParaRPr b="1"/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017700"/>
            <a:ext cx="3056800" cy="38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2638" y="4611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446" name="Google Shape;446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7" name="Google Shape;447;p3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Sit with a partner and </a:t>
            </a:r>
            <a:r>
              <a:rPr b="1" lang="en-GB"/>
              <a:t>peer review your flowcharts.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Check that the </a:t>
            </a:r>
            <a:r>
              <a:rPr b="1" lang="en-GB"/>
              <a:t>logic</a:t>
            </a:r>
            <a:r>
              <a:rPr lang="en-GB"/>
              <a:t> of the flowcharts will result in the intended outcome.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the worksheet </a:t>
            </a:r>
            <a:r>
              <a:rPr b="1" lang="en-GB"/>
              <a:t>solution</a:t>
            </a:r>
            <a:r>
              <a:rPr lang="en-GB"/>
              <a:t> to help you with this.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Peer review your flowcharts</a:t>
            </a:r>
            <a:endParaRPr/>
          </a:p>
        </p:txBody>
      </p:sp>
      <p:sp>
        <p:nvSpPr>
          <p:cNvPr id="454" name="Google Shape;454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5" name="Google Shape;455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456" name="Google Shape;4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00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854375"/>
            <a:ext cx="3364547" cy="39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Modify</a:t>
            </a:r>
            <a:r>
              <a:rPr lang="en-GB"/>
              <a:t> your dice roll flowchart so that it checks whether each dice that was rolled is </a:t>
            </a:r>
            <a:r>
              <a:rPr b="1" lang="en-GB"/>
              <a:t>odd</a:t>
            </a:r>
            <a:r>
              <a:rPr lang="en-GB"/>
              <a:t> or </a:t>
            </a:r>
            <a:r>
              <a:rPr b="1" lang="en-GB"/>
              <a:t>even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If a dice is even the flowchart should output “Even”, whilst if the dice is odd the flowchart should output “Odd”.</a:t>
            </a:r>
            <a:endParaRPr/>
          </a:p>
        </p:txBody>
      </p:sp>
      <p:sp>
        <p:nvSpPr>
          <p:cNvPr id="463" name="Google Shape;463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Homework: Odd or even?</a:t>
            </a:r>
            <a:endParaRPr/>
          </a:p>
        </p:txBody>
      </p:sp>
      <p:sp>
        <p:nvSpPr>
          <p:cNvPr id="464" name="Google Shape;464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5" name="Google Shape;465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466" name="Google Shape;466;p40"/>
          <p:cNvSpPr txBox="1"/>
          <p:nvPr/>
        </p:nvSpPr>
        <p:spPr>
          <a:xfrm>
            <a:off x="310900" y="4114800"/>
            <a:ext cx="3564900" cy="698100"/>
          </a:xfrm>
          <a:prstGeom prst="rect">
            <a:avLst/>
          </a:prstGeom>
          <a:solidFill>
            <a:srgbClr val="49498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Due: Next lesson</a:t>
            </a:r>
            <a:endParaRPr b="0" i="0" sz="1600" u="none" cap="none" strike="noStrike">
              <a:solidFill>
                <a:srgbClr val="FA9FD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40"/>
          <p:cNvPicPr preferRelativeResize="0"/>
          <p:nvPr/>
        </p:nvPicPr>
        <p:blipFill rotWithShape="1">
          <a:blip r:embed="rId3">
            <a:alphaModFix/>
          </a:blip>
          <a:srcRect b="0" l="19734" r="18422" t="0"/>
          <a:stretch/>
        </p:blipFill>
        <p:spPr>
          <a:xfrm>
            <a:off x="5257800" y="1289300"/>
            <a:ext cx="3106399" cy="2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Described the difference between algorithms and computer programs.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Identified algorithms that are defined as written descriptions, flowcharts and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Analysed and created flowcharts using the flowchart symbols.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3" name="Google Shape;473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474" name="Google Shape;474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5" name="Google Shape;475;p41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trace tables to walk through algorithms in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6" name="Google Shape;476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the difference between algorithms and computer programs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algorithms that are defined as written descriptions, flowcharts and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Analyse and create flowcharts using the flowchart symbols</a:t>
            </a:r>
            <a:endParaRPr/>
          </a:p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Representing algorithms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 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 algorithm </a:t>
            </a:r>
            <a:r>
              <a:rPr lang="en-GB"/>
              <a:t> is a set of </a:t>
            </a:r>
            <a:r>
              <a:rPr b="1" lang="en-GB"/>
              <a:t>precise</a:t>
            </a:r>
            <a:r>
              <a:rPr lang="en-GB"/>
              <a:t> instructions, expressed in some sort of </a:t>
            </a:r>
            <a:r>
              <a:rPr b="1" lang="en-GB"/>
              <a:t>language</a:t>
            </a:r>
            <a:r>
              <a:rPr lang="en-GB"/>
              <a:t> (e.g. textual, visual).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Understanding</a:t>
            </a:r>
            <a:r>
              <a:rPr lang="en-GB"/>
              <a:t> the language is necessary in order to </a:t>
            </a:r>
            <a:r>
              <a:rPr b="1" lang="en-GB"/>
              <a:t>execute</a:t>
            </a:r>
            <a:r>
              <a:rPr lang="en-GB"/>
              <a:t> the instructions.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en-GB"/>
              <a:t>Executing these instructions is meant to solve a </a:t>
            </a:r>
            <a:r>
              <a:rPr b="1" lang="en-GB"/>
              <a:t>problem</a:t>
            </a:r>
            <a:r>
              <a:rPr lang="en-GB"/>
              <a:t>. </a:t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Algorithms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1688" y="475413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796" y="1276075"/>
            <a:ext cx="2915559" cy="25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terms </a:t>
            </a:r>
            <a:r>
              <a:rPr b="1" lang="en-GB"/>
              <a:t>algorithms</a:t>
            </a:r>
            <a:r>
              <a:rPr lang="en-GB"/>
              <a:t> and </a:t>
            </a:r>
            <a:r>
              <a:rPr b="1" lang="en-GB"/>
              <a:t>computer programs</a:t>
            </a:r>
            <a:r>
              <a:rPr lang="en-GB"/>
              <a:t> can often overlap but are distinct from one another.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What do you think the difference is between an algorithm and a computer program?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Algorithms and computer programs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 algorithm describes the </a:t>
            </a:r>
            <a:r>
              <a:rPr b="1" lang="en-GB"/>
              <a:t>logic</a:t>
            </a:r>
            <a:r>
              <a:rPr lang="en-GB"/>
              <a:t> of a solution.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 computer program is an </a:t>
            </a:r>
            <a:r>
              <a:rPr b="1" lang="en-GB"/>
              <a:t>implementation</a:t>
            </a:r>
            <a:r>
              <a:rPr lang="en-GB"/>
              <a:t> of this solution, written in a </a:t>
            </a:r>
            <a:r>
              <a:rPr b="1" lang="en-GB"/>
              <a:t>programming language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Programs written in a programming language are precise enough for a machine to </a:t>
            </a:r>
            <a:r>
              <a:rPr b="1" lang="en-GB"/>
              <a:t>translate</a:t>
            </a:r>
            <a:r>
              <a:rPr lang="en-GB"/>
              <a:t> and then </a:t>
            </a:r>
            <a:r>
              <a:rPr b="1" lang="en-GB"/>
              <a:t>execute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Algorithms and computer programs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0" y="2035675"/>
            <a:ext cx="9144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