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Quicksand"/>
      <p:regular r:id="rId55"/>
      <p:bold r:id="rId56"/>
    </p:embeddedFont>
    <p:embeddedFont>
      <p:font typeface="Roboto Mono"/>
      <p:regular r:id="rId57"/>
      <p:bold r:id="rId58"/>
      <p:italic r:id="rId59"/>
      <p:boldItalic r:id="rId60"/>
    </p:embeddedFont>
    <p:embeddedFont>
      <p:font typeface="Quicksand Medium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05FEE4-46EE-4DEA-8670-14EEE2581885}">
  <a:tblStyle styleId="{FB05FEE4-46EE-4DEA-8670-14EEE25818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460D8B5-061E-4FE6-8883-58752E884D5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QuicksandMedium-bold.fntdata"/><Relationship Id="rId61" Type="http://schemas.openxmlformats.org/officeDocument/2006/relationships/font" Target="fonts/Quicksand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Quicksand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56" Type="http://schemas.openxmlformats.org/officeDocument/2006/relationships/font" Target="fonts/Quicksand-bold.fntdata"/><Relationship Id="rId15" Type="http://schemas.openxmlformats.org/officeDocument/2006/relationships/slide" Target="slides/slide10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6/14/2023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2256228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2256228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2256228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2256228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52256228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52256228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2256228d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52256228d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Lesson 3: </a:t>
            </a:r>
            <a:endParaRPr sz="5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Tracing algorithms</a:t>
            </a:r>
            <a:endParaRPr sz="5400"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6964075" y="3929775"/>
            <a:ext cx="1983300" cy="111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190" name="Google Shape;190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809225" y="4171625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208" name="Google Shape;208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Check if the condition is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587500" y="2439350"/>
            <a:ext cx="2084100" cy="930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226" name="Google Shape;226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the value of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820300" y="3458400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244" name="Google Shape;244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809225" y="4171625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262" name="Google Shape;262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263" name="Google Shape;263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Check if the condition is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587500" y="2439350"/>
            <a:ext cx="2084100" cy="930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280" name="Google Shape;280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the value of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820300" y="3458400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298" name="Google Shape;298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809225" y="4171625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316" name="Google Shape;316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317" name="Google Shape;317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Check if the condition is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587500" y="2439350"/>
            <a:ext cx="2084100" cy="930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334" name="Google Shape;334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loop terminates and the instruction from the False branch is executed</a:t>
            </a:r>
            <a:endParaRPr b="0" i="0" sz="2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26"/>
          <p:cNvSpPr/>
          <p:nvPr/>
        </p:nvSpPr>
        <p:spPr>
          <a:xfrm>
            <a:off x="2527400" y="3458400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trace table to walk through code that contains a while loop, a for loop and a list of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trace table to detect and correct errors in a program</a:t>
            </a:r>
            <a:endParaRPr/>
          </a:p>
        </p:txBody>
      </p:sp>
      <p:sp>
        <p:nvSpPr>
          <p:cNvPr id="351" name="Google Shape;351;p2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45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Tracing algorithms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2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</a:t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1" name="Google Shape;361;p2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Walking through an algorithm and checking the </a:t>
            </a:r>
            <a:r>
              <a:rPr b="1" lang="en-GB"/>
              <a:t>state </a:t>
            </a:r>
            <a:r>
              <a:rPr lang="en-GB"/>
              <a:t>of the </a:t>
            </a:r>
            <a:r>
              <a:rPr b="1" lang="en-GB"/>
              <a:t>variables </a:t>
            </a:r>
            <a:r>
              <a:rPr lang="en-GB"/>
              <a:t>is a useful tool for understanding </a:t>
            </a:r>
            <a:r>
              <a:rPr b="1" lang="en-GB"/>
              <a:t>how the algorithm works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It is also great for </a:t>
            </a:r>
            <a:r>
              <a:rPr b="1" lang="en-GB"/>
              <a:t>detecting and correcting errors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 help us with this you can use a </a:t>
            </a:r>
            <a:r>
              <a:rPr b="1" lang="en-GB"/>
              <a:t>trace table</a:t>
            </a:r>
            <a:r>
              <a:rPr lang="en-GB"/>
              <a:t>.  </a:t>
            </a:r>
            <a:endParaRPr/>
          </a:p>
        </p:txBody>
      </p:sp>
      <p:sp>
        <p:nvSpPr>
          <p:cNvPr id="367" name="Google Shape;367;p29"/>
          <p:cNvSpPr txBox="1"/>
          <p:nvPr>
            <p:ph type="title"/>
          </p:nvPr>
        </p:nvSpPr>
        <p:spPr>
          <a:xfrm>
            <a:off x="310900" y="319600"/>
            <a:ext cx="3424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Using a trace table</a:t>
            </a:r>
            <a:endParaRPr/>
          </a:p>
        </p:txBody>
      </p:sp>
      <p:sp>
        <p:nvSpPr>
          <p:cNvPr id="368" name="Google Shape;368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69" name="Google Shape;369;p29"/>
          <p:cNvGraphicFramePr/>
          <p:nvPr/>
        </p:nvGraphicFramePr>
        <p:xfrm>
          <a:off x="4736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1024100"/>
                <a:gridCol w="1024100"/>
                <a:gridCol w="1024100"/>
                <a:gridCol w="1024100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688" y="475413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trace table</a:t>
            </a:r>
            <a:r>
              <a:rPr lang="en-GB"/>
              <a:t> allows you to formally record the state of variables, the outputs and the condition evaluations as you </a:t>
            </a:r>
            <a:r>
              <a:rPr b="1" lang="en-GB"/>
              <a:t>mentally execute</a:t>
            </a:r>
            <a:r>
              <a:rPr lang="en-GB"/>
              <a:t> the algorithm. </a:t>
            </a:r>
            <a:endParaRPr/>
          </a:p>
        </p:txBody>
      </p:sp>
      <p:sp>
        <p:nvSpPr>
          <p:cNvPr id="376" name="Google Shape;376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Using a trace table</a:t>
            </a:r>
            <a:endParaRPr/>
          </a:p>
        </p:txBody>
      </p:sp>
      <p:sp>
        <p:nvSpPr>
          <p:cNvPr id="377" name="Google Shape;377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78" name="Google Shape;378;p30"/>
          <p:cNvGraphicFramePr/>
          <p:nvPr/>
        </p:nvGraphicFramePr>
        <p:xfrm>
          <a:off x="4736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1024100"/>
                <a:gridCol w="1024100"/>
                <a:gridCol w="1024100"/>
                <a:gridCol w="1024100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9" name="Google Shape;3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688" y="475413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4736600" y="1168925"/>
            <a:ext cx="40860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learner has written a Python program that should output all the numbers between 0 and the input value which are divisible by 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want to test that the code executes without any </a:t>
            </a:r>
            <a:r>
              <a:rPr b="1" lang="en-GB"/>
              <a:t>logic errors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Here is how a </a:t>
            </a:r>
            <a:r>
              <a:rPr b="1" lang="en-GB"/>
              <a:t>trace table</a:t>
            </a:r>
            <a:r>
              <a:rPr lang="en-GB"/>
              <a:t> can help you check the program. </a:t>
            </a:r>
            <a:endParaRPr/>
          </a:p>
        </p:txBody>
      </p:sp>
      <p:sp>
        <p:nvSpPr>
          <p:cNvPr id="385" name="Google Shape;385;p31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386" name="Google Shape;386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87" name="Google Shape;387;p31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393" name="Google Shape;393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394" name="Google Shape;394;p32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Here is a blank </a:t>
            </a:r>
            <a:r>
              <a:rPr b="1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trace table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395" name="Google Shape;395;p32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Variable?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Google Shape;396;p32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02" name="Google Shape;402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03" name="Google Shape;403;p33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can identify the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add them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 the headings to help keep track of the algorithm.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04" name="Google Shape;404;p33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33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11" name="Google Shape;411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12" name="Google Shape;412;p34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Then walk through the code. The first line has no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variables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 we don’t add anything to the table.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13" name="Google Shape;413;p34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34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20" name="Google Shape;420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21" name="Google Shape;421;p35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 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the program asks the user for a value. We will choose the value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which is then assigned to the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variable, so we record this on the table.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22" name="Google Shape;422;p35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35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29" name="Google Shape;429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30" name="Google Shape;430;p36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a condition,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&gt; 2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The condition is evaluated and we record the value on the table. 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31" name="Google Shape;431;p36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Google Shape;432;p36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38" name="Google Shape;438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a condition,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% 3 == 0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This uses the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modulo (MOD)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calculate the remainder of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divided by 3.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this case, 6 MOD 3 will calculate as 0 so the condition evaluates to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40" name="Google Shape;440;p37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1" name="Google Shape;441;p37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num % 3 == 0: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</a:t>
            </a:r>
            <a:endParaRPr/>
          </a:p>
        </p:txBody>
      </p:sp>
      <p:sp>
        <p:nvSpPr>
          <p:cNvPr id="64" name="Google Shape;64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/>
        </p:nvSpPr>
        <p:spPr>
          <a:xfrm>
            <a:off x="4759300" y="1170125"/>
            <a:ext cx="4063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Questions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be output when this flowchart is executed?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0" i="0" sz="18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800"/>
              <a:buFont typeface="Quicksand"/>
              <a:buAutoNum type="arabicPeriod"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There is an error in the flowchart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4877198" y="2451788"/>
            <a:ext cx="240300" cy="2403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4877207" y="3071890"/>
            <a:ext cx="240300" cy="2403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4877207" y="3367839"/>
            <a:ext cx="240300" cy="2403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1" name="Google Shape;71;p11"/>
          <p:cNvGrpSpPr/>
          <p:nvPr/>
        </p:nvGrpSpPr>
        <p:grpSpPr>
          <a:xfrm>
            <a:off x="4625576" y="2709810"/>
            <a:ext cx="521185" cy="306449"/>
            <a:chOff x="5233699" y="2322248"/>
            <a:chExt cx="390401" cy="229550"/>
          </a:xfrm>
        </p:grpSpPr>
        <p:sp>
          <p:nvSpPr>
            <p:cNvPr id="72" name="Google Shape;72;p11"/>
            <p:cNvSpPr/>
            <p:nvPr/>
          </p:nvSpPr>
          <p:spPr>
            <a:xfrm>
              <a:off x="5408100" y="2335798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5233699" y="2322248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4" name="Google Shape;74;p11"/>
          <p:cNvSpPr/>
          <p:nvPr/>
        </p:nvSpPr>
        <p:spPr>
          <a:xfrm>
            <a:off x="4877198" y="2747798"/>
            <a:ext cx="240300" cy="2403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47" name="Google Shape;447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the condition for 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was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we step into the if statement.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produces an output so we record it on the table.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49" name="Google Shape;449;p38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0" name="Google Shape;450;p38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print(num)</a:t>
                      </a: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56" name="Google Shape;456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57" name="Google Shape;457;p39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a variable assignment. The expression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- 1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retrieves the current value of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reduces it by 1. This new value then replaces the value of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58" name="Google Shape;458;p39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9" name="Google Shape;459;p39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num - 1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65" name="Google Shape;465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66" name="Google Shape;466;p40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we have reached the end of the while block, we go back and check the condition again.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’s condition is still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 we record this.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67" name="Google Shape;467;p40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p40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74" name="Google Shape;474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75" name="Google Shape;475;p41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uses </a:t>
            </a: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modulo (MOD)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calculate the remainder of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divided by 3.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this case, 5 MOD 3 will calculate as 2 so the condition evaluates to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76" name="Google Shape;476;p41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7" name="Google Shape;477;p41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num % 3 == 0: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83" name="Google Shape;483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84" name="Google Shape;484;p42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the condition for 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was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we move on to 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a variable assignment so we record this.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85" name="Google Shape;485;p42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42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num - 1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492" name="Google Shape;492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493" name="Google Shape;493;p43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we have reached the end of the while block, we go back and check the condition again.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’s condition is still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 we record this.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94" name="Google Shape;494;p43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p43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01" name="Google Shape;501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02" name="Google Shape;502;p44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44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num % 3 == 0: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44"/>
          <p:cNvSpPr txBox="1"/>
          <p:nvPr/>
        </p:nvSpPr>
        <p:spPr>
          <a:xfrm>
            <a:off x="310900" y="3085350"/>
            <a:ext cx="40965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800" u="none" cap="none" strike="noStrike">
                <a:solidFill>
                  <a:srgbClr val="E9F7FC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800" u="none" cap="none" strike="noStrike">
              <a:solidFill>
                <a:srgbClr val="E9F7FC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What will the </a:t>
            </a:r>
            <a:r>
              <a:rPr b="1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condition</a:t>
            </a: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on line 4 evaluate to?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05" name="Google Shape;5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11" name="Google Shape;511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12" name="Google Shape;512;p45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45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num % 3 == 0: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514" name="Google Shape;5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5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this case, 4 MOD 3 will calculate as 1 so the condition evaluates to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21" name="Google Shape;521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22" name="Google Shape;522;p46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3" name="Google Shape;523;p46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num - 1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24" name="Google Shape;524;p46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the condition for 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was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we move on to 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a variable assignment so we record this.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30" name="Google Shape;530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31" name="Google Shape;531;p47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2" name="Google Shape;532;p47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33" name="Google Shape;533;p47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we have reached the end of the while block, we go back and check the condition again.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’s condition is still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 we record this.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82" name="Google Shape;82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Assign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variable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Assign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variable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931150" y="1707100"/>
            <a:ext cx="1403700" cy="7323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8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39" name="Google Shape;539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40" name="Google Shape;540;p48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1" name="Google Shape;541;p48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 num % 3 == 0: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48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this case, 3 MOD 3 will calculate as 0 so the condition evaluates to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48" name="Google Shape;548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49" name="Google Shape;549;p49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0" name="Google Shape;550;p49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print(num)</a:t>
                      </a: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51" name="Google Shape;551;p49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the condition for 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was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we step into the if statement.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produces an output so we record it on the table.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57" name="Google Shape;557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58" name="Google Shape;558;p50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18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50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num - 1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0" name="Google Shape;560;p50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has a variable assignment so we record this.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66" name="Google Shape;566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567" name="Google Shape;567;p51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8" name="Google Shape;568;p51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9" name="Google Shape;569;p51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’s condition is now 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so we record this. 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 there are no more lines of code after the while block, the program will now end.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311400" y="3141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Trace table example</a:t>
            </a:r>
            <a:endParaRPr/>
          </a:p>
        </p:txBody>
      </p:sp>
      <p:sp>
        <p:nvSpPr>
          <p:cNvPr id="575" name="Google Shape;575;p5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576" name="Google Shape;576;p52"/>
          <p:cNvSpPr txBox="1"/>
          <p:nvPr/>
        </p:nvSpPr>
        <p:spPr>
          <a:xfrm>
            <a:off x="310900" y="3085350"/>
            <a:ext cx="40965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trace table has shown us that the program does only output numbers divisible by 3 based on the given input.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there had been a logic error, it would have been easy to spot exactly where the problem was when executing the code.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77" name="Google Shape;577;p52"/>
          <p:cNvGraphicFramePr/>
          <p:nvPr/>
        </p:nvGraphicFramePr>
        <p:xfrm>
          <a:off x="47366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{FB05FEE4-46EE-4DEA-8670-14EEE2581885}</a:tableStyleId>
              </a:tblPr>
              <a:tblGrid>
                <a:gridCol w="521325"/>
                <a:gridCol w="1266875"/>
                <a:gridCol w="1284175"/>
                <a:gridCol w="1024125"/>
              </a:tblGrid>
              <a:tr h="7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</a:t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Condition</a:t>
                      </a:r>
                      <a:endParaRPr b="1"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Output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8" name="Google Shape;578;p52"/>
          <p:cNvGraphicFramePr/>
          <p:nvPr/>
        </p:nvGraphicFramePr>
        <p:xfrm>
          <a:off x="310900" y="11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{2460D8B5-061E-4FE6-8883-58752E884D56}</a:tableStyleId>
              </a:tblPr>
              <a:tblGrid>
                <a:gridCol w="377800"/>
                <a:gridCol w="37339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print("Enter a number:")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 = int(input())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 num &gt; 2: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if num % 3 == 0: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print(num) 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num = num - 1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584" name="Google Shape;584;p5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5" name="Google Shape;585;p5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Activity 2 worksheet</a:t>
            </a:r>
            <a:r>
              <a:rPr lang="en-GB"/>
              <a:t> to complete a series of trace tables for different scenarios.</a:t>
            </a:r>
            <a:endParaRPr/>
          </a:p>
        </p:txBody>
      </p:sp>
      <p:sp>
        <p:nvSpPr>
          <p:cNvPr id="591" name="Google Shape;591;p5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Tracing code</a:t>
            </a:r>
            <a:endParaRPr/>
          </a:p>
        </p:txBody>
      </p:sp>
      <p:sp>
        <p:nvSpPr>
          <p:cNvPr id="592" name="Google Shape;592;p5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3" name="Google Shape;593;p5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594" name="Google Shape;5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289305"/>
            <a:ext cx="4096500" cy="371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600" name="Google Shape;600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1" name="Google Shape;601;p55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Peer- or self-assess the tasks you completed using the </a:t>
            </a:r>
            <a:r>
              <a:rPr b="1" lang="en-GB"/>
              <a:t>Activity 2 solution</a:t>
            </a:r>
            <a:r>
              <a:rPr lang="en-GB"/>
              <a:t> sheet.</a:t>
            </a:r>
            <a:endParaRPr/>
          </a:p>
        </p:txBody>
      </p:sp>
      <p:sp>
        <p:nvSpPr>
          <p:cNvPr id="607" name="Google Shape;607;p5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Tracing code - Solution</a:t>
            </a:r>
            <a:endParaRPr/>
          </a:p>
        </p:txBody>
      </p:sp>
      <p:sp>
        <p:nvSpPr>
          <p:cNvPr id="608" name="Google Shape;608;p5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9" name="Google Shape;609;p5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610" name="Google Shape;6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00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2952750"/>
            <a:ext cx="36099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7400" y="1273975"/>
            <a:ext cx="4455781" cy="28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Used a trace table to walk through code that contains a while loop, a for loop and a list of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Used a trace table to detect and correct errors in a program.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18" name="Google Shape;618;p5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619" name="Google Shape;619;p5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0" name="Google Shape;620;p5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Investigate a searching algorithm called linear search.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1" name="Google Shape;621;p5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Check if the condition is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87500" y="2439350"/>
            <a:ext cx="2084100" cy="930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118" name="Google Shape;118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the value of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820300" y="3458400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136" name="Google Shape;136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809225" y="4171625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154" name="Google Shape;154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Check if the condition is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87500" y="2439350"/>
            <a:ext cx="2084100" cy="9306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88" y="1170125"/>
            <a:ext cx="3800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the output? Walkthrough</a:t>
            </a:r>
            <a:endParaRPr/>
          </a:p>
        </p:txBody>
      </p:sp>
      <p:sp>
        <p:nvSpPr>
          <p:cNvPr id="172" name="Google Shape;172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4736682" y="1531752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6210175" y="15563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736602" y="1162000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State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4736863" y="3991199"/>
            <a:ext cx="408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736777" y="3582002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Output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736727" y="2439351"/>
            <a:ext cx="243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Process </a:t>
            </a: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4736825" y="2832646"/>
            <a:ext cx="4086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 the value of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0" i="0" lang="en-GB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the value held by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2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736682" y="1908000"/>
            <a:ext cx="1403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6210175" y="1953000"/>
            <a:ext cx="10506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820300" y="3458400"/>
            <a:ext cx="1640700" cy="656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