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Quicksand"/>
      <p:regular r:id="rId54"/>
      <p:bold r:id="rId55"/>
    </p:embeddedFont>
    <p:embeddedFont>
      <p:font typeface="Roboto Mono"/>
      <p:regular r:id="rId56"/>
      <p:bold r:id="rId57"/>
      <p:italic r:id="rId58"/>
      <p:boldItalic r:id="rId59"/>
    </p:embeddedFont>
    <p:embeddedFont>
      <p:font typeface="Quicksand Medium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7B84C1-C5E5-4208-9434-62ADBDABB13B}">
  <a:tblStyle styleId="{EA7B84C1-C5E5-4208-9434-62ADBDABB1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35CEB97-C14C-4D2B-ACC5-113801C6988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Quicksand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QuicksandMedium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Quicksand-bold.fntdata"/><Relationship Id="rId10" Type="http://schemas.openxmlformats.org/officeDocument/2006/relationships/slide" Target="slides/slide4.xml"/><Relationship Id="rId54" Type="http://schemas.openxmlformats.org/officeDocument/2006/relationships/font" Target="fonts/Quicksand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-bold.fntdata"/><Relationship Id="rId12" Type="http://schemas.openxmlformats.org/officeDocument/2006/relationships/slide" Target="slides/slide6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6/14/2023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24aa0aa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24aa0aa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24aa0aa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24aa0aa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524aa0aa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524aa0aa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524aa0aa2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524aa0aa2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524aa0aa2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524aa0aa2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524aa0aa2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524aa0aa2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524aa0aa2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524aa0aa2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24aa0aa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24aa0aa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09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ncce.io/stringmethod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4: </a:t>
            </a:r>
            <a:r>
              <a:rPr lang="en-GB"/>
              <a:t>String Handling Techniques</a:t>
            </a:r>
            <a:endParaRPr/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6949275" y="3996400"/>
            <a:ext cx="1968600" cy="97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len()</a:t>
            </a:r>
            <a:r>
              <a:rPr lang="en-GB"/>
              <a:t> is used to count the number of characters in a 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would include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spaces</a:t>
            </a:r>
            <a:r>
              <a:rPr lang="en-GB"/>
              <a:t> as well if they were present. </a:t>
            </a:r>
            <a:endParaRPr/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String handling </a:t>
            </a:r>
            <a:endParaRPr/>
          </a:p>
        </p:txBody>
      </p:sp>
      <p:sp>
        <p:nvSpPr>
          <p:cNvPr id="153" name="Google Shape;153;p18"/>
          <p:cNvSpPr txBox="1"/>
          <p:nvPr>
            <p:ph idx="2" type="body"/>
          </p:nvPr>
        </p:nvSpPr>
        <p:spPr>
          <a:xfrm>
            <a:off x="4736600" y="1170100"/>
            <a:ext cx="40965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"python"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wordlength = len(word)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print(wordlength)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55" name="Google Shape;155;p18"/>
          <p:cNvSpPr txBox="1"/>
          <p:nvPr>
            <p:ph idx="2" type="body"/>
          </p:nvPr>
        </p:nvSpPr>
        <p:spPr>
          <a:xfrm>
            <a:off x="4736600" y="2999800"/>
            <a:ext cx="40965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 also use string handling to access a </a:t>
            </a:r>
            <a:r>
              <a:rPr b="1" lang="en-GB"/>
              <a:t>character</a:t>
            </a:r>
            <a:r>
              <a:rPr lang="en-GB"/>
              <a:t> of a 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do you think this program will output? </a:t>
            </a:r>
            <a:endParaRPr/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String handling </a:t>
            </a:r>
            <a:endParaRPr/>
          </a:p>
        </p:txBody>
      </p:sp>
      <p:sp>
        <p:nvSpPr>
          <p:cNvPr id="162" name="Google Shape;162;p19"/>
          <p:cNvSpPr txBox="1"/>
          <p:nvPr>
            <p:ph idx="2" type="body"/>
          </p:nvPr>
        </p:nvSpPr>
        <p:spPr>
          <a:xfrm>
            <a:off x="4736600" y="1170100"/>
            <a:ext cx="40965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"python"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firstletter = word[0]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print(firstletter)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4" name="Google Shape;164;p19"/>
          <p:cNvSpPr txBox="1"/>
          <p:nvPr>
            <p:ph idx="2" type="body"/>
          </p:nvPr>
        </p:nvSpPr>
        <p:spPr>
          <a:xfrm>
            <a:off x="4736600" y="2999800"/>
            <a:ext cx="40965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Each character on the string has an index number.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 Python, the index </a:t>
            </a:r>
            <a:r>
              <a:rPr b="1" lang="en-GB"/>
              <a:t>always starts</a:t>
            </a:r>
            <a:r>
              <a:rPr lang="en-GB"/>
              <a:t> at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would you need to write in order to access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/>
              <a:t> in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python</a:t>
            </a:r>
            <a:r>
              <a:rPr lang="en-GB"/>
              <a:t>? </a:t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String handling </a:t>
            </a:r>
            <a:endParaRPr/>
          </a:p>
        </p:txBody>
      </p:sp>
      <p:sp>
        <p:nvSpPr>
          <p:cNvPr id="171" name="Google Shape;171;p20"/>
          <p:cNvSpPr txBox="1"/>
          <p:nvPr>
            <p:ph idx="2" type="body"/>
          </p:nvPr>
        </p:nvSpPr>
        <p:spPr>
          <a:xfrm>
            <a:off x="4736600" y="1170100"/>
            <a:ext cx="40965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"python"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 rot="-5400000">
            <a:off x="5670300" y="1116100"/>
            <a:ext cx="197100" cy="1932900"/>
          </a:xfrm>
          <a:prstGeom prst="roundRect">
            <a:avLst>
              <a:gd fmla="val 16667" name="adj"/>
            </a:avLst>
          </a:prstGeom>
          <a:solidFill>
            <a:srgbClr val="5B5BA5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732500" y="1932000"/>
            <a:ext cx="2072700" cy="639600"/>
          </a:xfrm>
          <a:prstGeom prst="roundRect">
            <a:avLst>
              <a:gd fmla="val 5380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0"/>
          <p:cNvGraphicFramePr/>
          <p:nvPr/>
        </p:nvGraphicFramePr>
        <p:xfrm>
          <a:off x="4736600" y="19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45425"/>
                <a:gridCol w="345425"/>
                <a:gridCol w="345425"/>
                <a:gridCol w="345425"/>
                <a:gridCol w="345425"/>
                <a:gridCol w="345425"/>
              </a:tblGrid>
              <a:tr h="31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o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0" marB="0" marR="91425" marL="54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4736600" y="2914375"/>
            <a:ext cx="4096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word[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0"/>
          <p:cNvSpPr txBox="1"/>
          <p:nvPr>
            <p:ph idx="2" type="body"/>
          </p:nvPr>
        </p:nvSpPr>
        <p:spPr>
          <a:xfrm>
            <a:off x="4736600" y="2914375"/>
            <a:ext cx="4096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word[2]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previous programs and the example code given to create a ‘guess the word’ game.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worksheet</a:t>
            </a:r>
            <a:r>
              <a:rPr lang="en-GB"/>
              <a:t> should be used to help you complete this activity.  </a:t>
            </a:r>
            <a:endParaRPr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Create a program that uses these techniques</a:t>
            </a:r>
            <a:endParaRPr/>
          </a:p>
        </p:txBody>
      </p:sp>
      <p:sp>
        <p:nvSpPr>
          <p:cNvPr id="184" name="Google Shape;184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3037" y="1170125"/>
            <a:ext cx="3463631" cy="36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Guess the word game: example solution</a:t>
            </a:r>
            <a:endParaRPr/>
          </a:p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"sandwich"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user_guess = ""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not_guessed = word != user_guess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guesses = 0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while not_guessed and guesses &lt; 5: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if guesses == 1: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firstletter = word[0]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print(f"The first letter of the word is {firstletter}")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elif guesses == 3: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lastletter = word[7]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print(f"The last letter of the word is {lastletter}")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print("Guess the word:")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user_guess = input()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guesses = guesses + 1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not_guessed = word != user_guess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 word == user_guess: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print("Correct, you win!")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print("Incorrect, you lose!")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loops: iterating through a string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4736600" y="1289300"/>
            <a:ext cx="4091400" cy="104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loops are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convenient</a:t>
            </a:r>
            <a:r>
              <a:rPr b="0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for iterating over the characters of a string  </a:t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06" name="Google Shape;206;p24"/>
          <p:cNvGrpSpPr/>
          <p:nvPr/>
        </p:nvGrpSpPr>
        <p:grpSpPr>
          <a:xfrm>
            <a:off x="310900" y="1289300"/>
            <a:ext cx="3387300" cy="851100"/>
            <a:chOff x="2292100" y="1289300"/>
            <a:chExt cx="3387300" cy="851100"/>
          </a:xfrm>
        </p:grpSpPr>
        <p:sp>
          <p:nvSpPr>
            <p:cNvPr id="207" name="Google Shape;207;p24"/>
            <p:cNvSpPr txBox="1"/>
            <p:nvPr/>
          </p:nvSpPr>
          <p:spPr>
            <a:xfrm>
              <a:off x="2292100" y="1289300"/>
              <a:ext cx="3387300" cy="8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for           in        :</a:t>
              </a:r>
              <a:endPara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2784576" y="1378300"/>
              <a:ext cx="991500" cy="235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variable</a:t>
              </a:r>
              <a:endPara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209" name="Google Shape;209;p24"/>
            <p:cNvCxnSpPr/>
            <p:nvPr/>
          </p:nvCxnSpPr>
          <p:spPr>
            <a:xfrm>
              <a:off x="2613772" y="1664428"/>
              <a:ext cx="0" cy="457800"/>
            </a:xfrm>
            <a:prstGeom prst="straightConnector1">
              <a:avLst/>
            </a:prstGeom>
            <a:noFill/>
            <a:ln cap="flat" cmpd="sng" w="9525">
              <a:solidFill>
                <a:srgbClr val="5B5BA5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p24"/>
            <p:cNvSpPr/>
            <p:nvPr/>
          </p:nvSpPr>
          <p:spPr>
            <a:xfrm>
              <a:off x="2710975" y="1646213"/>
              <a:ext cx="1299900" cy="4578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block of statements</a:t>
              </a:r>
              <a:endParaRPr b="0" i="0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11" name="Google Shape;211;p24"/>
          <p:cNvSpPr/>
          <p:nvPr/>
        </p:nvSpPr>
        <p:spPr>
          <a:xfrm>
            <a:off x="2193200" y="1378300"/>
            <a:ext cx="757200" cy="235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string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12" name="Google Shape;212;p24"/>
          <p:cNvGrpSpPr/>
          <p:nvPr/>
        </p:nvGrpSpPr>
        <p:grpSpPr>
          <a:xfrm>
            <a:off x="4437000" y="2795108"/>
            <a:ext cx="4391000" cy="898060"/>
            <a:chOff x="4437000" y="2337875"/>
            <a:chExt cx="4391000" cy="706800"/>
          </a:xfrm>
        </p:grpSpPr>
        <p:sp>
          <p:nvSpPr>
            <p:cNvPr id="213" name="Google Shape;213;p24"/>
            <p:cNvSpPr txBox="1"/>
            <p:nvPr/>
          </p:nvSpPr>
          <p:spPr>
            <a:xfrm>
              <a:off x="4736600" y="2337875"/>
              <a:ext cx="40914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54000" wrap="square" tIns="91425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highlight>
                    <a:schemeClr val="dk1"/>
                  </a:highlight>
                  <a:latin typeface="Quicksand"/>
                  <a:ea typeface="Quicksand"/>
                  <a:cs typeface="Quicksand"/>
                  <a:sym typeface="Quicksand"/>
                </a:rPr>
                <a:t> Remember: </a:t>
              </a: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 </a:t>
              </a: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For</a:t>
              </a: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loops can be used for iterating over any</a:t>
              </a:r>
              <a:r>
                <a:rPr b="0" i="1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sequence of elements, e.g. number sequence</a:t>
              </a:r>
              <a:endParaRPr b="0" i="0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214" name="Google Shape;21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37000" y="2389474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2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4755625" y="1289300"/>
            <a:ext cx="40860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do you think will be displayed on the screen when this program is executed?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4755625" y="2737100"/>
            <a:ext cx="40860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0831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print(letter)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2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4755625" y="1289300"/>
            <a:ext cx="40860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do you think will be displayed on the screen when this program is executed?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4755625" y="2737100"/>
            <a:ext cx="40860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 is initialised to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is incremented by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each time an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found in the word.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232" name="Google Shape;232;p26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79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letter == "e":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count_e + 1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</a:t>
                      </a: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2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39" name="Google Shape;239;p27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27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7"/>
          <p:cNvCxnSpPr>
            <a:stCxn id="240" idx="2"/>
            <a:endCxn id="242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3" name="Google Shape;243;p27"/>
          <p:cNvCxnSpPr>
            <a:stCxn id="240" idx="3"/>
            <a:endCxn id="244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5" name="Google Shape;245;p27"/>
          <p:cNvCxnSpPr>
            <a:stCxn id="242" idx="4"/>
            <a:endCxn id="246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7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27"/>
          <p:cNvCxnSpPr>
            <a:stCxn id="248" idx="2"/>
            <a:endCxn id="247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7"/>
          <p:cNvCxnSpPr>
            <a:stCxn id="251" idx="4"/>
            <a:endCxn id="248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27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7"/>
          <p:cNvCxnSpPr>
            <a:stCxn id="253" idx="2"/>
            <a:endCxn id="251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4" name="Google Shape;254;p27"/>
          <p:cNvCxnSpPr>
            <a:stCxn id="248" idx="3"/>
            <a:endCxn id="240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5" name="Google Shape;255;p27"/>
          <p:cNvCxnSpPr>
            <a:stCxn id="246" idx="0"/>
            <a:endCxn id="251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6" name="Google Shape;246;p27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7"/>
          <p:cNvCxnSpPr>
            <a:stCxn id="247" idx="4"/>
            <a:endCxn id="256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27"/>
          <p:cNvCxnSpPr>
            <a:stCxn id="259" idx="2"/>
            <a:endCxn id="253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9" name="Google Shape;259;p27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7"/>
          <p:cNvCxnSpPr>
            <a:stCxn id="244" idx="2"/>
            <a:endCxn id="242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1" name="Google Shape;261;p27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Warm Up</a:t>
            </a:r>
            <a:endParaRPr/>
          </a:p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2" name="Google Shape;272;p2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273" name="Google Shape;273;p28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28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8"/>
          <p:cNvCxnSpPr>
            <a:stCxn id="274" idx="2"/>
            <a:endCxn id="276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" name="Google Shape;277;p28"/>
          <p:cNvCxnSpPr>
            <a:stCxn id="274" idx="3"/>
            <a:endCxn id="278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9" name="Google Shape;279;p28"/>
          <p:cNvCxnSpPr>
            <a:stCxn id="276" idx="4"/>
            <a:endCxn id="280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28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8"/>
          <p:cNvCxnSpPr>
            <a:stCxn id="282" idx="2"/>
            <a:endCxn id="281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28"/>
          <p:cNvCxnSpPr>
            <a:stCxn id="285" idx="4"/>
            <a:endCxn id="282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28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8"/>
          <p:cNvCxnSpPr>
            <a:stCxn id="287" idx="2"/>
            <a:endCxn id="285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8" name="Google Shape;288;p28"/>
          <p:cNvCxnSpPr>
            <a:stCxn id="282" idx="3"/>
            <a:endCxn id="274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28"/>
          <p:cNvCxnSpPr>
            <a:stCxn id="280" idx="0"/>
            <a:endCxn id="285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0" name="Google Shape;280;p28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28"/>
          <p:cNvCxnSpPr>
            <a:stCxn id="281" idx="4"/>
            <a:endCxn id="290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28"/>
          <p:cNvCxnSpPr>
            <a:stCxn id="293" idx="2"/>
            <a:endCxn id="287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3" name="Google Shape;293;p28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8"/>
          <p:cNvCxnSpPr>
            <a:stCxn id="278" idx="2"/>
            <a:endCxn id="276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5" name="Google Shape;295;p28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8" name="Google Shape;308;p2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09" name="Google Shape;309;p29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29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9"/>
          <p:cNvCxnSpPr>
            <a:stCxn id="310" idx="2"/>
            <a:endCxn id="312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3" name="Google Shape;313;p29"/>
          <p:cNvCxnSpPr>
            <a:stCxn id="310" idx="3"/>
            <a:endCxn id="314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5" name="Google Shape;315;p29"/>
          <p:cNvCxnSpPr>
            <a:stCxn id="312" idx="4"/>
            <a:endCxn id="316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29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29"/>
          <p:cNvCxnSpPr>
            <a:stCxn id="318" idx="2"/>
            <a:endCxn id="317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29"/>
          <p:cNvCxnSpPr>
            <a:stCxn id="321" idx="4"/>
            <a:endCxn id="318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29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29"/>
          <p:cNvCxnSpPr>
            <a:stCxn id="323" idx="2"/>
            <a:endCxn id="321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29"/>
          <p:cNvCxnSpPr>
            <a:stCxn id="318" idx="3"/>
            <a:endCxn id="310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5" name="Google Shape;325;p29"/>
          <p:cNvCxnSpPr>
            <a:stCxn id="316" idx="0"/>
            <a:endCxn id="321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6" name="Google Shape;316;p29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29"/>
          <p:cNvCxnSpPr>
            <a:stCxn id="317" idx="4"/>
            <a:endCxn id="326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29"/>
          <p:cNvCxnSpPr>
            <a:stCxn id="329" idx="2"/>
            <a:endCxn id="323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9" name="Google Shape;329;p29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9"/>
          <p:cNvCxnSpPr>
            <a:stCxn id="314" idx="2"/>
            <a:endCxn id="312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1" name="Google Shape;331;p29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29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40" name="Google Shape;340;p29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7" name="Google Shape;347;p3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48" name="Google Shape;348;p30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letter == "e":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30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30"/>
          <p:cNvCxnSpPr>
            <a:stCxn id="349" idx="2"/>
            <a:endCxn id="351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30"/>
          <p:cNvCxnSpPr>
            <a:stCxn id="349" idx="3"/>
            <a:endCxn id="353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4" name="Google Shape;354;p30"/>
          <p:cNvCxnSpPr>
            <a:stCxn id="351" idx="4"/>
            <a:endCxn id="355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30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30"/>
          <p:cNvCxnSpPr>
            <a:stCxn id="357" idx="2"/>
            <a:endCxn id="356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30"/>
          <p:cNvCxnSpPr>
            <a:stCxn id="360" idx="4"/>
            <a:endCxn id="357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30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30"/>
          <p:cNvCxnSpPr>
            <a:stCxn id="362" idx="2"/>
            <a:endCxn id="360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3" name="Google Shape;363;p30"/>
          <p:cNvCxnSpPr>
            <a:stCxn id="357" idx="3"/>
            <a:endCxn id="349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4" name="Google Shape;364;p30"/>
          <p:cNvCxnSpPr>
            <a:stCxn id="355" idx="0"/>
            <a:endCxn id="360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5" name="Google Shape;355;p30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30"/>
          <p:cNvCxnSpPr>
            <a:stCxn id="356" idx="4"/>
            <a:endCxn id="365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7" name="Google Shape;367;p30"/>
          <p:cNvCxnSpPr>
            <a:stCxn id="368" idx="2"/>
            <a:endCxn id="362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8" name="Google Shape;368;p30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0"/>
          <p:cNvCxnSpPr>
            <a:stCxn id="353" idx="2"/>
            <a:endCxn id="351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0" name="Google Shape;370;p30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p30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79" name="Google Shape;379;p30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2690175" y="2048700"/>
            <a:ext cx="477300" cy="2400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7" name="Google Shape;387;p3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88" name="Google Shape;388;p31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letter == "e":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31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31"/>
          <p:cNvCxnSpPr>
            <a:stCxn id="389" idx="2"/>
            <a:endCxn id="391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2" name="Google Shape;392;p31"/>
          <p:cNvCxnSpPr>
            <a:stCxn id="389" idx="3"/>
            <a:endCxn id="393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4" name="Google Shape;394;p31"/>
          <p:cNvCxnSpPr>
            <a:stCxn id="391" idx="4"/>
            <a:endCxn id="395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31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1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31"/>
          <p:cNvCxnSpPr>
            <a:stCxn id="397" idx="2"/>
            <a:endCxn id="396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31"/>
          <p:cNvCxnSpPr>
            <a:stCxn id="400" idx="4"/>
            <a:endCxn id="397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31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1"/>
          <p:cNvCxnSpPr>
            <a:stCxn id="402" idx="2"/>
            <a:endCxn id="400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3" name="Google Shape;403;p31"/>
          <p:cNvCxnSpPr>
            <a:stCxn id="397" idx="3"/>
            <a:endCxn id="389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4" name="Google Shape;404;p31"/>
          <p:cNvCxnSpPr>
            <a:stCxn id="395" idx="0"/>
            <a:endCxn id="400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5" name="Google Shape;395;p31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1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31"/>
          <p:cNvCxnSpPr>
            <a:stCxn id="396" idx="4"/>
            <a:endCxn id="405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7" name="Google Shape;407;p31"/>
          <p:cNvCxnSpPr>
            <a:stCxn id="408" idx="2"/>
            <a:endCxn id="402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8" name="Google Shape;408;p31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31"/>
          <p:cNvCxnSpPr>
            <a:stCxn id="393" idx="2"/>
            <a:endCxn id="391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0" name="Google Shape;410;p31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1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1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8" name="Google Shape;418;p31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19" name="Google Shape;419;p31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2690175" y="2048700"/>
            <a:ext cx="477300" cy="2400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7" name="Google Shape;427;p3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28" name="Google Shape;428;p32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29" name="Google Shape;429;p32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32"/>
          <p:cNvCxnSpPr>
            <a:stCxn id="429" idx="2"/>
            <a:endCxn id="431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2" name="Google Shape;432;p32"/>
          <p:cNvCxnSpPr>
            <a:stCxn id="429" idx="3"/>
            <a:endCxn id="433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4" name="Google Shape;434;p32"/>
          <p:cNvCxnSpPr>
            <a:stCxn id="431" idx="4"/>
            <a:endCxn id="435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32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2"/>
          <p:cNvCxnSpPr>
            <a:stCxn id="437" idx="2"/>
            <a:endCxn id="436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32"/>
          <p:cNvCxnSpPr>
            <a:stCxn id="440" idx="4"/>
            <a:endCxn id="437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32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32"/>
          <p:cNvCxnSpPr>
            <a:stCxn id="442" idx="2"/>
            <a:endCxn id="440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3" name="Google Shape;443;p32"/>
          <p:cNvCxnSpPr>
            <a:stCxn id="437" idx="3"/>
            <a:endCxn id="429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4" name="Google Shape;444;p32"/>
          <p:cNvCxnSpPr>
            <a:stCxn id="435" idx="0"/>
            <a:endCxn id="440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5" name="Google Shape;435;p32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32"/>
          <p:cNvCxnSpPr>
            <a:stCxn id="436" idx="4"/>
            <a:endCxn id="445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7" name="Google Shape;447;p32"/>
          <p:cNvCxnSpPr>
            <a:stCxn id="448" idx="2"/>
            <a:endCxn id="442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32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32"/>
          <p:cNvCxnSpPr>
            <a:stCxn id="433" idx="2"/>
            <a:endCxn id="431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0" name="Google Shape;450;p32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2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32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2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32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59" name="Google Shape;459;p32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32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6" name="Google Shape;466;p3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67" name="Google Shape;467;p33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letter == "e":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33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33"/>
          <p:cNvCxnSpPr>
            <a:stCxn id="468" idx="2"/>
            <a:endCxn id="470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1" name="Google Shape;471;p33"/>
          <p:cNvCxnSpPr>
            <a:stCxn id="468" idx="3"/>
            <a:endCxn id="472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3" name="Google Shape;473;p33"/>
          <p:cNvCxnSpPr>
            <a:stCxn id="470" idx="4"/>
            <a:endCxn id="474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33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33"/>
          <p:cNvCxnSpPr>
            <a:stCxn id="476" idx="2"/>
            <a:endCxn id="475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33"/>
          <p:cNvCxnSpPr>
            <a:stCxn id="479" idx="4"/>
            <a:endCxn id="476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p33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33"/>
          <p:cNvCxnSpPr>
            <a:stCxn id="481" idx="2"/>
            <a:endCxn id="479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2" name="Google Shape;482;p33"/>
          <p:cNvCxnSpPr>
            <a:stCxn id="476" idx="3"/>
            <a:endCxn id="468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3" name="Google Shape;483;p33"/>
          <p:cNvCxnSpPr>
            <a:stCxn id="474" idx="0"/>
            <a:endCxn id="479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4" name="Google Shape;474;p33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33"/>
          <p:cNvCxnSpPr>
            <a:stCxn id="475" idx="4"/>
            <a:endCxn id="484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6" name="Google Shape;486;p33"/>
          <p:cNvCxnSpPr>
            <a:stCxn id="487" idx="2"/>
            <a:endCxn id="481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7" name="Google Shape;487;p33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33"/>
          <p:cNvCxnSpPr>
            <a:stCxn id="472" idx="2"/>
            <a:endCxn id="470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9" name="Google Shape;489;p33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7" name="Google Shape;497;p33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98" name="Google Shape;498;p33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9" name="Google Shape;499;p33"/>
          <p:cNvSpPr/>
          <p:nvPr/>
        </p:nvSpPr>
        <p:spPr>
          <a:xfrm>
            <a:off x="2690175" y="2048700"/>
            <a:ext cx="477300" cy="2400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6" name="Google Shape;506;p3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07" name="Google Shape;507;p34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letter == "e":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34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34"/>
          <p:cNvCxnSpPr>
            <a:stCxn id="508" idx="2"/>
            <a:endCxn id="510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1" name="Google Shape;511;p34"/>
          <p:cNvCxnSpPr>
            <a:stCxn id="508" idx="3"/>
            <a:endCxn id="512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3" name="Google Shape;513;p34"/>
          <p:cNvCxnSpPr>
            <a:stCxn id="510" idx="4"/>
            <a:endCxn id="514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34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34"/>
          <p:cNvCxnSpPr>
            <a:stCxn id="516" idx="2"/>
            <a:endCxn id="515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34"/>
          <p:cNvCxnSpPr>
            <a:stCxn id="519" idx="4"/>
            <a:endCxn id="516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p34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34"/>
          <p:cNvCxnSpPr>
            <a:stCxn id="521" idx="2"/>
            <a:endCxn id="519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2" name="Google Shape;522;p34"/>
          <p:cNvCxnSpPr>
            <a:stCxn id="516" idx="3"/>
            <a:endCxn id="508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3" name="Google Shape;523;p34"/>
          <p:cNvCxnSpPr>
            <a:stCxn id="514" idx="0"/>
            <a:endCxn id="519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4" name="Google Shape;514;p34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4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34"/>
          <p:cNvCxnSpPr>
            <a:stCxn id="515" idx="4"/>
            <a:endCxn id="524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6" name="Google Shape;526;p34"/>
          <p:cNvCxnSpPr>
            <a:stCxn id="527" idx="2"/>
            <a:endCxn id="521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27" name="Google Shape;527;p34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34"/>
          <p:cNvCxnSpPr>
            <a:stCxn id="512" idx="2"/>
            <a:endCxn id="510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29" name="Google Shape;529;p34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4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3" name="Google Shape;533;p34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4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4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7" name="Google Shape;537;p34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38" name="Google Shape;538;p34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2690175" y="2048700"/>
            <a:ext cx="477300" cy="2400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6" name="Google Shape;546;p3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47" name="Google Shape;547;p35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48" name="Google Shape;548;p35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35"/>
          <p:cNvCxnSpPr>
            <a:stCxn id="548" idx="2"/>
            <a:endCxn id="550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1" name="Google Shape;551;p35"/>
          <p:cNvCxnSpPr>
            <a:stCxn id="548" idx="3"/>
            <a:endCxn id="552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3" name="Google Shape;553;p35"/>
          <p:cNvCxnSpPr>
            <a:stCxn id="550" idx="4"/>
            <a:endCxn id="554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5" name="Google Shape;555;p35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35"/>
          <p:cNvCxnSpPr>
            <a:stCxn id="556" idx="2"/>
            <a:endCxn id="555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8" name="Google Shape;558;p35"/>
          <p:cNvCxnSpPr>
            <a:stCxn id="559" idx="4"/>
            <a:endCxn id="556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35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35"/>
          <p:cNvCxnSpPr>
            <a:stCxn id="561" idx="2"/>
            <a:endCxn id="559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2" name="Google Shape;562;p35"/>
          <p:cNvCxnSpPr>
            <a:stCxn id="556" idx="3"/>
            <a:endCxn id="548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3" name="Google Shape;563;p35"/>
          <p:cNvCxnSpPr>
            <a:stCxn id="554" idx="0"/>
            <a:endCxn id="559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4" name="Google Shape;554;p35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35"/>
          <p:cNvCxnSpPr>
            <a:stCxn id="555" idx="4"/>
            <a:endCxn id="564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6" name="Google Shape;566;p35"/>
          <p:cNvCxnSpPr>
            <a:stCxn id="567" idx="2"/>
            <a:endCxn id="561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7" name="Google Shape;567;p35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35"/>
          <p:cNvCxnSpPr>
            <a:stCxn id="552" idx="2"/>
            <a:endCxn id="550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9" name="Google Shape;569;p35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5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5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3" name="Google Shape;573;p35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7" name="Google Shape;577;p35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78" name="Google Shape;578;p35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35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5" name="Google Shape;585;p3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86" name="Google Shape;586;p36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letter == "e":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87" name="Google Shape;587;p36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p36"/>
          <p:cNvCxnSpPr>
            <a:stCxn id="587" idx="2"/>
            <a:endCxn id="589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0" name="Google Shape;590;p36"/>
          <p:cNvCxnSpPr>
            <a:stCxn id="587" idx="3"/>
            <a:endCxn id="591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2" name="Google Shape;592;p36"/>
          <p:cNvCxnSpPr>
            <a:stCxn id="589" idx="4"/>
            <a:endCxn id="593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36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36"/>
          <p:cNvCxnSpPr>
            <a:stCxn id="595" idx="2"/>
            <a:endCxn id="594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36"/>
          <p:cNvCxnSpPr>
            <a:stCxn id="598" idx="4"/>
            <a:endCxn id="595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p36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36"/>
          <p:cNvCxnSpPr>
            <a:stCxn id="600" idx="2"/>
            <a:endCxn id="598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1" name="Google Shape;601;p36"/>
          <p:cNvCxnSpPr>
            <a:stCxn id="595" idx="3"/>
            <a:endCxn id="587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2" name="Google Shape;602;p36"/>
          <p:cNvCxnSpPr>
            <a:stCxn id="593" idx="0"/>
            <a:endCxn id="598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3" name="Google Shape;593;p36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6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36"/>
          <p:cNvCxnSpPr>
            <a:stCxn id="594" idx="4"/>
            <a:endCxn id="603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5" name="Google Shape;605;p36"/>
          <p:cNvCxnSpPr>
            <a:stCxn id="606" idx="2"/>
            <a:endCxn id="600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6" name="Google Shape;606;p36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6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6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36"/>
          <p:cNvCxnSpPr>
            <a:stCxn id="591" idx="2"/>
            <a:endCxn id="589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8" name="Google Shape;608;p36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6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6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2" name="Google Shape;612;p36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6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6" name="Google Shape;616;p36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617" name="Google Shape;617;p36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2690175" y="2048700"/>
            <a:ext cx="477300" cy="2400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5" name="Google Shape;625;p3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26" name="Google Shape;626;p37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count_e + 1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27" name="Google Shape;627;p37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37"/>
          <p:cNvCxnSpPr>
            <a:stCxn id="627" idx="2"/>
            <a:endCxn id="629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0" name="Google Shape;630;p37"/>
          <p:cNvCxnSpPr>
            <a:stCxn id="627" idx="3"/>
            <a:endCxn id="631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2" name="Google Shape;632;p37"/>
          <p:cNvCxnSpPr>
            <a:stCxn id="629" idx="4"/>
            <a:endCxn id="633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4" name="Google Shape;634;p37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7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37"/>
          <p:cNvCxnSpPr>
            <a:stCxn id="635" idx="2"/>
            <a:endCxn id="634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37"/>
          <p:cNvCxnSpPr>
            <a:stCxn id="638" idx="4"/>
            <a:endCxn id="635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8" name="Google Shape;638;p37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37"/>
          <p:cNvCxnSpPr>
            <a:stCxn id="640" idx="2"/>
            <a:endCxn id="638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1" name="Google Shape;641;p37"/>
          <p:cNvCxnSpPr>
            <a:stCxn id="635" idx="3"/>
            <a:endCxn id="627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2" name="Google Shape;642;p37"/>
          <p:cNvCxnSpPr>
            <a:stCxn id="633" idx="0"/>
            <a:endCxn id="638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3" name="Google Shape;633;p37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7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7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37"/>
          <p:cNvCxnSpPr>
            <a:stCxn id="634" idx="4"/>
            <a:endCxn id="643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5" name="Google Shape;645;p37"/>
          <p:cNvCxnSpPr>
            <a:stCxn id="646" idx="2"/>
            <a:endCxn id="640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6" name="Google Shape;646;p37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7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7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p37"/>
          <p:cNvCxnSpPr>
            <a:stCxn id="631" idx="2"/>
            <a:endCxn id="629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8" name="Google Shape;648;p37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7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7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6" name="Google Shape;656;p37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657" name="Google Shape;657;p37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8" name="Google Shape;658;p37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63" name="Google Shape;63;p1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Make a prediction </a:t>
            </a:r>
            <a:endParaRPr b="0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5257800" y="1289300"/>
            <a:ext cx="35649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* 3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Python Python Python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PythonPythonPython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There is an error in the program because you cannot multiply a string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310900" y="1689856"/>
            <a:ext cx="4425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compare = "Python" * 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print(compare)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5427575" y="2364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5427575" y="25933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427575" y="28219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5257800" y="37277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5257800" y="44897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5427575" y="3054803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5235174" y="2789560"/>
            <a:ext cx="390401" cy="229550"/>
            <a:chOff x="5235174" y="2789560"/>
            <a:chExt cx="390401" cy="229550"/>
          </a:xfrm>
        </p:grpSpPr>
        <p:sp>
          <p:nvSpPr>
            <p:cNvPr id="74" name="Google Shape;74;p11"/>
            <p:cNvSpPr/>
            <p:nvPr/>
          </p:nvSpPr>
          <p:spPr>
            <a:xfrm>
              <a:off x="5409575" y="28031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5235174" y="27895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6" name="Google Shape;76;p11"/>
          <p:cNvSpPr txBox="1"/>
          <p:nvPr/>
        </p:nvSpPr>
        <p:spPr>
          <a:xfrm>
            <a:off x="5257800" y="3727700"/>
            <a:ext cx="35649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You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can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multiply a string, it will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concatenate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the same value for the number of times stated.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4" name="Google Shape;664;p3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65" name="Google Shape;665;p38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66" name="Google Shape;666;p38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p38"/>
          <p:cNvCxnSpPr>
            <a:stCxn id="666" idx="2"/>
            <a:endCxn id="668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9" name="Google Shape;669;p38"/>
          <p:cNvCxnSpPr>
            <a:stCxn id="666" idx="3"/>
            <a:endCxn id="670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1" name="Google Shape;671;p38"/>
          <p:cNvCxnSpPr>
            <a:stCxn id="668" idx="4"/>
            <a:endCxn id="672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3" name="Google Shape;673;p38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p38"/>
          <p:cNvCxnSpPr>
            <a:stCxn id="674" idx="2"/>
            <a:endCxn id="673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6" name="Google Shape;676;p38"/>
          <p:cNvCxnSpPr>
            <a:stCxn id="677" idx="4"/>
            <a:endCxn id="674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7" name="Google Shape;677;p38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38"/>
          <p:cNvCxnSpPr>
            <a:stCxn id="679" idx="2"/>
            <a:endCxn id="677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0" name="Google Shape;680;p38"/>
          <p:cNvCxnSpPr>
            <a:stCxn id="674" idx="3"/>
            <a:endCxn id="666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1" name="Google Shape;681;p38"/>
          <p:cNvCxnSpPr>
            <a:stCxn id="672" idx="0"/>
            <a:endCxn id="677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2" name="Google Shape;672;p38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8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p38"/>
          <p:cNvCxnSpPr>
            <a:stCxn id="673" idx="4"/>
            <a:endCxn id="682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4" name="Google Shape;684;p38"/>
          <p:cNvCxnSpPr>
            <a:stCxn id="685" idx="2"/>
            <a:endCxn id="679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5" name="Google Shape;685;p38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8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6" name="Google Shape;686;p38"/>
          <p:cNvCxnSpPr>
            <a:stCxn id="670" idx="2"/>
            <a:endCxn id="668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7" name="Google Shape;687;p38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8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8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1" name="Google Shape;691;p38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8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8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8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5" name="Google Shape;695;p38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696" name="Google Shape;696;p38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7" name="Google Shape;697;p38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3" name="Google Shape;703;p3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704" name="Google Shape;704;p39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letter == "e":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05" name="Google Shape;705;p39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6" name="Google Shape;706;p39"/>
          <p:cNvCxnSpPr>
            <a:stCxn id="705" idx="2"/>
            <a:endCxn id="707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8" name="Google Shape;708;p39"/>
          <p:cNvCxnSpPr>
            <a:stCxn id="705" idx="3"/>
            <a:endCxn id="709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10" name="Google Shape;710;p39"/>
          <p:cNvCxnSpPr>
            <a:stCxn id="707" idx="4"/>
            <a:endCxn id="711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2" name="Google Shape;712;p39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39"/>
          <p:cNvCxnSpPr>
            <a:stCxn id="713" idx="2"/>
            <a:endCxn id="712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5" name="Google Shape;715;p39"/>
          <p:cNvCxnSpPr>
            <a:stCxn id="716" idx="4"/>
            <a:endCxn id="713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6" name="Google Shape;716;p39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7" name="Google Shape;717;p39"/>
          <p:cNvCxnSpPr>
            <a:stCxn id="718" idx="2"/>
            <a:endCxn id="716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19" name="Google Shape;719;p39"/>
          <p:cNvCxnSpPr>
            <a:stCxn id="713" idx="3"/>
            <a:endCxn id="705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0" name="Google Shape;720;p39"/>
          <p:cNvCxnSpPr>
            <a:stCxn id="711" idx="0"/>
            <a:endCxn id="716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1" name="Google Shape;711;p39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9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9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2" name="Google Shape;722;p39"/>
          <p:cNvCxnSpPr>
            <a:stCxn id="712" idx="4"/>
            <a:endCxn id="721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3" name="Google Shape;723;p39"/>
          <p:cNvCxnSpPr>
            <a:stCxn id="724" idx="2"/>
            <a:endCxn id="718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4" name="Google Shape;724;p39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9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9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39"/>
          <p:cNvCxnSpPr>
            <a:stCxn id="709" idx="2"/>
            <a:endCxn id="707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6" name="Google Shape;726;p39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9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9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0" name="Google Shape;730;p39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9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9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9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4" name="Google Shape;734;p39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735" name="Google Shape;735;p39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6" name="Google Shape;736;p39"/>
          <p:cNvSpPr/>
          <p:nvPr/>
        </p:nvSpPr>
        <p:spPr>
          <a:xfrm>
            <a:off x="2690175" y="2048700"/>
            <a:ext cx="477300" cy="2400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39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3" name="Google Shape;743;p4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744" name="Google Shape;744;p40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count_e + 1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45" name="Google Shape;745;p40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40"/>
          <p:cNvCxnSpPr>
            <a:stCxn id="745" idx="2"/>
            <a:endCxn id="747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8" name="Google Shape;748;p40"/>
          <p:cNvCxnSpPr>
            <a:stCxn id="745" idx="3"/>
            <a:endCxn id="749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0" name="Google Shape;750;p40"/>
          <p:cNvCxnSpPr>
            <a:stCxn id="747" idx="4"/>
            <a:endCxn id="751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2" name="Google Shape;752;p40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0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p40"/>
          <p:cNvCxnSpPr>
            <a:stCxn id="753" idx="2"/>
            <a:endCxn id="752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40"/>
          <p:cNvCxnSpPr>
            <a:stCxn id="756" idx="4"/>
            <a:endCxn id="753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p40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p40"/>
          <p:cNvCxnSpPr>
            <a:stCxn id="758" idx="2"/>
            <a:endCxn id="756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9" name="Google Shape;759;p40"/>
          <p:cNvCxnSpPr>
            <a:stCxn id="753" idx="3"/>
            <a:endCxn id="745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0" name="Google Shape;760;p40"/>
          <p:cNvCxnSpPr>
            <a:stCxn id="751" idx="0"/>
            <a:endCxn id="756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51" name="Google Shape;751;p40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0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0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2" name="Google Shape;762;p40"/>
          <p:cNvCxnSpPr>
            <a:stCxn id="752" idx="4"/>
            <a:endCxn id="761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3" name="Google Shape;763;p40"/>
          <p:cNvCxnSpPr>
            <a:stCxn id="764" idx="2"/>
            <a:endCxn id="758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4" name="Google Shape;764;p40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0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0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Google Shape;765;p40"/>
          <p:cNvCxnSpPr>
            <a:stCxn id="749" idx="2"/>
            <a:endCxn id="747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6" name="Google Shape;766;p40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0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0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0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0" name="Google Shape;770;p40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0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0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0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4" name="Google Shape;774;p40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775" name="Google Shape;775;p40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6" name="Google Shape;776;p40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2" name="Google Shape;782;p4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783" name="Google Shape;783;p41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84" name="Google Shape;784;p41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5" name="Google Shape;785;p41"/>
          <p:cNvCxnSpPr>
            <a:stCxn id="784" idx="2"/>
            <a:endCxn id="786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7" name="Google Shape;787;p41"/>
          <p:cNvCxnSpPr>
            <a:stCxn id="784" idx="3"/>
            <a:endCxn id="788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9" name="Google Shape;789;p41"/>
          <p:cNvCxnSpPr>
            <a:stCxn id="786" idx="4"/>
            <a:endCxn id="790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1" name="Google Shape;791;p41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1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3" name="Google Shape;793;p41"/>
          <p:cNvCxnSpPr>
            <a:stCxn id="792" idx="2"/>
            <a:endCxn id="791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4" name="Google Shape;794;p41"/>
          <p:cNvCxnSpPr>
            <a:stCxn id="795" idx="4"/>
            <a:endCxn id="792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5" name="Google Shape;795;p41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41"/>
          <p:cNvCxnSpPr>
            <a:stCxn id="797" idx="2"/>
            <a:endCxn id="795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41"/>
          <p:cNvCxnSpPr>
            <a:stCxn id="792" idx="3"/>
            <a:endCxn id="784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41"/>
          <p:cNvCxnSpPr>
            <a:stCxn id="790" idx="0"/>
            <a:endCxn id="795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0" name="Google Shape;790;p41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1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1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Google Shape;801;p41"/>
          <p:cNvCxnSpPr>
            <a:stCxn id="791" idx="4"/>
            <a:endCxn id="800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2" name="Google Shape;802;p41"/>
          <p:cNvCxnSpPr>
            <a:stCxn id="803" idx="2"/>
            <a:endCxn id="797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3" name="Google Shape;803;p41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1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1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4" name="Google Shape;804;p41"/>
          <p:cNvCxnSpPr>
            <a:stCxn id="788" idx="2"/>
            <a:endCxn id="786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5" name="Google Shape;805;p41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1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1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1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9" name="Google Shape;809;p41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1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1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1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3" name="Google Shape;813;p41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14" name="Google Shape;814;p41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5" name="Google Shape;815;p41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1" name="Google Shape;821;p4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822" name="Google Shape;822;p42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letter == "e":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23" name="Google Shape;823;p42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" name="Google Shape;824;p42"/>
          <p:cNvCxnSpPr>
            <a:stCxn id="823" idx="2"/>
            <a:endCxn id="825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42"/>
          <p:cNvCxnSpPr>
            <a:stCxn id="823" idx="3"/>
            <a:endCxn id="827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42"/>
          <p:cNvCxnSpPr>
            <a:stCxn id="825" idx="4"/>
            <a:endCxn id="829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42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2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2" name="Google Shape;832;p42"/>
          <p:cNvCxnSpPr>
            <a:stCxn id="831" idx="2"/>
            <a:endCxn id="830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42"/>
          <p:cNvCxnSpPr>
            <a:stCxn id="834" idx="4"/>
            <a:endCxn id="831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4" name="Google Shape;834;p42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5" name="Google Shape;835;p42"/>
          <p:cNvCxnSpPr>
            <a:stCxn id="836" idx="2"/>
            <a:endCxn id="834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7" name="Google Shape;837;p42"/>
          <p:cNvCxnSpPr>
            <a:stCxn id="831" idx="3"/>
            <a:endCxn id="823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8" name="Google Shape;838;p42"/>
          <p:cNvCxnSpPr>
            <a:stCxn id="829" idx="0"/>
            <a:endCxn id="834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9" name="Google Shape;829;p42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2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0" name="Google Shape;840;p42"/>
          <p:cNvCxnSpPr>
            <a:stCxn id="830" idx="4"/>
            <a:endCxn id="839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1" name="Google Shape;841;p42"/>
          <p:cNvCxnSpPr>
            <a:stCxn id="842" idx="2"/>
            <a:endCxn id="836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42" name="Google Shape;842;p42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2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2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3" name="Google Shape;843;p42"/>
          <p:cNvCxnSpPr>
            <a:stCxn id="827" idx="2"/>
            <a:endCxn id="825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44" name="Google Shape;844;p42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2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42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42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8" name="Google Shape;848;p42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42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42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42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2" name="Google Shape;852;p42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53" name="Google Shape;853;p42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4" name="Google Shape;854;p42"/>
          <p:cNvSpPr/>
          <p:nvPr/>
        </p:nvSpPr>
        <p:spPr>
          <a:xfrm>
            <a:off x="2690175" y="2048700"/>
            <a:ext cx="477300" cy="2400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5" name="Google Shape;855;p42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1" name="Google Shape;861;p4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862" name="Google Shape;862;p43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letter == "e":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63" name="Google Shape;863;p43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p43"/>
          <p:cNvCxnSpPr>
            <a:stCxn id="863" idx="2"/>
            <a:endCxn id="865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6" name="Google Shape;866;p43"/>
          <p:cNvCxnSpPr>
            <a:stCxn id="863" idx="3"/>
            <a:endCxn id="867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8" name="Google Shape;868;p43"/>
          <p:cNvCxnSpPr>
            <a:stCxn id="865" idx="4"/>
            <a:endCxn id="869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0" name="Google Shape;870;p43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3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p43"/>
          <p:cNvCxnSpPr>
            <a:stCxn id="871" idx="2"/>
            <a:endCxn id="870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3" name="Google Shape;873;p43"/>
          <p:cNvCxnSpPr>
            <a:stCxn id="874" idx="4"/>
            <a:endCxn id="871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4" name="Google Shape;874;p43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Google Shape;875;p43"/>
          <p:cNvCxnSpPr>
            <a:stCxn id="876" idx="2"/>
            <a:endCxn id="874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7" name="Google Shape;877;p43"/>
          <p:cNvCxnSpPr>
            <a:stCxn id="871" idx="3"/>
            <a:endCxn id="863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8" name="Google Shape;878;p43"/>
          <p:cNvCxnSpPr>
            <a:stCxn id="869" idx="0"/>
            <a:endCxn id="874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9" name="Google Shape;869;p43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3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3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Google Shape;880;p43"/>
          <p:cNvCxnSpPr>
            <a:stCxn id="870" idx="4"/>
            <a:endCxn id="879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1" name="Google Shape;881;p43"/>
          <p:cNvCxnSpPr>
            <a:stCxn id="882" idx="2"/>
            <a:endCxn id="876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2" name="Google Shape;882;p43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43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43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3" name="Google Shape;883;p43"/>
          <p:cNvCxnSpPr>
            <a:stCxn id="867" idx="2"/>
            <a:endCxn id="865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4" name="Google Shape;884;p43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3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3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43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8" name="Google Shape;888;p43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3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3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3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2" name="Google Shape;892;p43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93" name="Google Shape;893;p43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4" name="Google Shape;894;p43"/>
          <p:cNvSpPr/>
          <p:nvPr/>
        </p:nvSpPr>
        <p:spPr>
          <a:xfrm>
            <a:off x="2690175" y="2048700"/>
            <a:ext cx="477300" cy="2400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5" name="Google Shape;895;p43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1" name="Google Shape;901;p4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902" name="Google Shape;902;p44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03" name="Google Shape;903;p44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44"/>
          <p:cNvCxnSpPr>
            <a:stCxn id="903" idx="2"/>
            <a:endCxn id="905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6" name="Google Shape;906;p44"/>
          <p:cNvCxnSpPr>
            <a:stCxn id="903" idx="3"/>
            <a:endCxn id="907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8" name="Google Shape;908;p44"/>
          <p:cNvCxnSpPr>
            <a:stCxn id="905" idx="4"/>
            <a:endCxn id="909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0" name="Google Shape;910;p44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4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44"/>
          <p:cNvCxnSpPr>
            <a:stCxn id="911" idx="2"/>
            <a:endCxn id="910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44"/>
          <p:cNvCxnSpPr>
            <a:stCxn id="914" idx="4"/>
            <a:endCxn id="911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4" name="Google Shape;914;p44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5" name="Google Shape;915;p44"/>
          <p:cNvCxnSpPr>
            <a:stCxn id="916" idx="2"/>
            <a:endCxn id="914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7" name="Google Shape;917;p44"/>
          <p:cNvCxnSpPr>
            <a:stCxn id="911" idx="3"/>
            <a:endCxn id="903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8" name="Google Shape;918;p44"/>
          <p:cNvCxnSpPr>
            <a:stCxn id="909" idx="0"/>
            <a:endCxn id="914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9" name="Google Shape;909;p44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4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44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0" name="Google Shape;920;p44"/>
          <p:cNvCxnSpPr>
            <a:stCxn id="910" idx="4"/>
            <a:endCxn id="919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44"/>
          <p:cNvCxnSpPr>
            <a:stCxn id="922" idx="2"/>
            <a:endCxn id="916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2" name="Google Shape;922;p44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4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4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3" name="Google Shape;923;p44"/>
          <p:cNvCxnSpPr>
            <a:stCxn id="907" idx="2"/>
            <a:endCxn id="905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4" name="Google Shape;924;p44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4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4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44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8" name="Google Shape;928;p44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4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4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44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2" name="Google Shape;932;p44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933" name="Google Shape;933;p44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4" name="Google Shape;934;p44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word: walkthrough</a:t>
            </a:r>
            <a:endParaRPr b="1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0" name="Google Shape;940;p4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941" name="Google Shape;941;p45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{E35CEB97-C14C-4D2B-ACC5-113801C6988F}</a:tableStyleId>
              </a:tblPr>
              <a:tblGrid>
                <a:gridCol w="327000"/>
                <a:gridCol w="2855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"sheep"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count_e = 0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letter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letter == "e":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count_e = count_e + 1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print(count_e)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42" name="Google Shape;942;p45"/>
          <p:cNvSpPr/>
          <p:nvPr/>
        </p:nvSpPr>
        <p:spPr>
          <a:xfrm>
            <a:off x="4233416" y="2103192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3" name="Google Shape;943;p45"/>
          <p:cNvCxnSpPr>
            <a:stCxn id="942" idx="2"/>
            <a:endCxn id="944" idx="0"/>
          </p:cNvCxnSpPr>
          <p:nvPr/>
        </p:nvCxnSpPr>
        <p:spPr>
          <a:xfrm flipH="1" rot="-5400000">
            <a:off x="4213891" y="2422417"/>
            <a:ext cx="276600" cy="6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5" name="Google Shape;945;p45"/>
          <p:cNvCxnSpPr>
            <a:stCxn id="942" idx="3"/>
            <a:endCxn id="946" idx="0"/>
          </p:cNvCxnSpPr>
          <p:nvPr/>
        </p:nvCxnSpPr>
        <p:spPr>
          <a:xfrm>
            <a:off x="4470366" y="2193805"/>
            <a:ext cx="148800" cy="192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7" name="Google Shape;947;p45"/>
          <p:cNvCxnSpPr>
            <a:stCxn id="944" idx="4"/>
            <a:endCxn id="948" idx="2"/>
          </p:cNvCxnSpPr>
          <p:nvPr/>
        </p:nvCxnSpPr>
        <p:spPr>
          <a:xfrm flipH="1" rot="-5400000">
            <a:off x="4550191" y="2398829"/>
            <a:ext cx="56700" cy="453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9" name="Google Shape;949;p45"/>
          <p:cNvSpPr/>
          <p:nvPr/>
        </p:nvSpPr>
        <p:spPr>
          <a:xfrm>
            <a:off x="4065802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5"/>
          <p:cNvSpPr/>
          <p:nvPr/>
        </p:nvSpPr>
        <p:spPr>
          <a:xfrm>
            <a:off x="3965327" y="1871918"/>
            <a:ext cx="236950" cy="181225"/>
          </a:xfrm>
          <a:prstGeom prst="flowChartDecision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1" name="Google Shape;951;p45"/>
          <p:cNvCxnSpPr>
            <a:stCxn id="950" idx="2"/>
            <a:endCxn id="949" idx="0"/>
          </p:cNvCxnSpPr>
          <p:nvPr/>
        </p:nvCxnSpPr>
        <p:spPr>
          <a:xfrm flipH="1" rot="-5400000">
            <a:off x="3830152" y="2306793"/>
            <a:ext cx="507900" cy="6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45"/>
          <p:cNvCxnSpPr>
            <a:stCxn id="953" idx="4"/>
            <a:endCxn id="950" idx="0"/>
          </p:cNvCxnSpPr>
          <p:nvPr/>
        </p:nvCxnSpPr>
        <p:spPr>
          <a:xfrm flipH="1" rot="-5400000">
            <a:off x="4074202" y="1861693"/>
            <a:ext cx="19800" cy="600"/>
          </a:xfrm>
          <a:prstGeom prst="curvedConnector3">
            <a:avLst>
              <a:gd fmla="val 50062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3" name="Google Shape;953;p45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4" name="Google Shape;954;p45"/>
          <p:cNvCxnSpPr>
            <a:stCxn id="955" idx="2"/>
            <a:endCxn id="953" idx="0"/>
          </p:cNvCxnSpPr>
          <p:nvPr/>
        </p:nvCxnSpPr>
        <p:spPr>
          <a:xfrm flipH="1" rot="-5400000">
            <a:off x="4022452" y="1754242"/>
            <a:ext cx="123300" cy="600"/>
          </a:xfrm>
          <a:prstGeom prst="curvedConnector3">
            <a:avLst>
              <a:gd fmla="val 4996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6" name="Google Shape;956;p45"/>
          <p:cNvCxnSpPr>
            <a:stCxn id="950" idx="3"/>
            <a:endCxn id="942" idx="0"/>
          </p:cNvCxnSpPr>
          <p:nvPr/>
        </p:nvCxnSpPr>
        <p:spPr>
          <a:xfrm>
            <a:off x="4202277" y="1962531"/>
            <a:ext cx="149700" cy="1407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45"/>
          <p:cNvCxnSpPr>
            <a:stCxn id="948" idx="0"/>
            <a:endCxn id="953" idx="6"/>
          </p:cNvCxnSpPr>
          <p:nvPr/>
        </p:nvCxnSpPr>
        <p:spPr>
          <a:xfrm flipH="1" rot="5400000">
            <a:off x="4045448" y="1890541"/>
            <a:ext cx="817800" cy="705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8" name="Google Shape;948;p45"/>
          <p:cNvSpPr/>
          <p:nvPr/>
        </p:nvSpPr>
        <p:spPr>
          <a:xfrm>
            <a:off x="4805048" y="2651941"/>
            <a:ext cx="3600" cy="36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5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45"/>
          <p:cNvSpPr/>
          <p:nvPr/>
        </p:nvSpPr>
        <p:spPr>
          <a:xfrm>
            <a:off x="3965302" y="2725397"/>
            <a:ext cx="237000" cy="97500"/>
          </a:xfrm>
          <a:prstGeom prst="rect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Google Shape;959;p45"/>
          <p:cNvCxnSpPr>
            <a:stCxn id="949" idx="4"/>
            <a:endCxn id="958" idx="0"/>
          </p:cNvCxnSpPr>
          <p:nvPr/>
        </p:nvCxnSpPr>
        <p:spPr>
          <a:xfrm flipH="1" rot="-5400000">
            <a:off x="4019902" y="2661029"/>
            <a:ext cx="128400" cy="600"/>
          </a:xfrm>
          <a:prstGeom prst="curvedConnector3">
            <a:avLst>
              <a:gd fmla="val 4994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45"/>
          <p:cNvCxnSpPr>
            <a:stCxn id="961" idx="2"/>
            <a:endCxn id="955" idx="0"/>
          </p:cNvCxnSpPr>
          <p:nvPr/>
        </p:nvCxnSpPr>
        <p:spPr>
          <a:xfrm flipH="1" rot="-5400000">
            <a:off x="3998002" y="1508996"/>
            <a:ext cx="1722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1" name="Google Shape;961;p45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5"/>
          <p:cNvSpPr/>
          <p:nvPr/>
        </p:nvSpPr>
        <p:spPr>
          <a:xfrm>
            <a:off x="4500731" y="2386014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5"/>
          <p:cNvSpPr/>
          <p:nvPr/>
        </p:nvSpPr>
        <p:spPr>
          <a:xfrm>
            <a:off x="4333891" y="2561129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2" name="Google Shape;962;p45"/>
          <p:cNvCxnSpPr>
            <a:stCxn id="946" idx="2"/>
            <a:endCxn id="944" idx="6"/>
          </p:cNvCxnSpPr>
          <p:nvPr/>
        </p:nvCxnSpPr>
        <p:spPr>
          <a:xfrm rot="5400000">
            <a:off x="4446731" y="2406714"/>
            <a:ext cx="95700" cy="2493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3" name="Google Shape;963;p45"/>
          <p:cNvSpPr/>
          <p:nvPr/>
        </p:nvSpPr>
        <p:spPr>
          <a:xfrm>
            <a:off x="3965302" y="1325696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5"/>
          <p:cNvSpPr/>
          <p:nvPr/>
        </p:nvSpPr>
        <p:spPr>
          <a:xfrm>
            <a:off x="3965302" y="1595392"/>
            <a:ext cx="237000" cy="975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5"/>
          <p:cNvSpPr/>
          <p:nvPr/>
        </p:nvSpPr>
        <p:spPr>
          <a:xfrm>
            <a:off x="4065802" y="1816093"/>
            <a:ext cx="36000" cy="36000"/>
          </a:xfrm>
          <a:prstGeom prst="ellipse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5"/>
          <p:cNvSpPr txBox="1"/>
          <p:nvPr/>
        </p:nvSpPr>
        <p:spPr>
          <a:xfrm>
            <a:off x="5741225" y="119280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7" name="Google Shape;967;p45"/>
          <p:cNvSpPr txBox="1"/>
          <p:nvPr/>
        </p:nvSpPr>
        <p:spPr>
          <a:xfrm>
            <a:off x="5741225" y="3385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count_e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5"/>
          <p:cNvSpPr txBox="1"/>
          <p:nvPr/>
        </p:nvSpPr>
        <p:spPr>
          <a:xfrm>
            <a:off x="5741225" y="16869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5"/>
          <p:cNvSpPr txBox="1"/>
          <p:nvPr/>
        </p:nvSpPr>
        <p:spPr>
          <a:xfrm>
            <a:off x="7596375" y="1686888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45"/>
          <p:cNvSpPr/>
          <p:nvPr/>
        </p:nvSpPr>
        <p:spPr>
          <a:xfrm>
            <a:off x="7697575" y="2150038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1" name="Google Shape;971;p45"/>
          <p:cNvGraphicFramePr/>
          <p:nvPr/>
        </p:nvGraphicFramePr>
        <p:xfrm>
          <a:off x="7697575" y="21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{EA7B84C1-C5E5-4208-9434-62ADBDABB13B}</a:tableStyleId>
              </a:tblPr>
              <a:tblGrid>
                <a:gridCol w="363375"/>
                <a:gridCol w="716625"/>
              </a:tblGrid>
              <a:tr h="3141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</a:t>
                      </a:r>
                      <a:endParaRPr sz="1200" u="none" cap="none" strike="noStrike">
                        <a:solidFill>
                          <a:srgbClr val="5B5BA5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972" name="Google Shape;972;p45"/>
          <p:cNvSpPr/>
          <p:nvPr/>
        </p:nvSpPr>
        <p:spPr>
          <a:xfrm>
            <a:off x="5806375" y="2179500"/>
            <a:ext cx="1080000" cy="314100"/>
          </a:xfrm>
          <a:prstGeom prst="roundRect">
            <a:avLst>
              <a:gd fmla="val 27332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sheep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3" name="Google Shape;973;p45"/>
          <p:cNvSpPr/>
          <p:nvPr/>
        </p:nvSpPr>
        <p:spPr>
          <a:xfrm>
            <a:off x="5806375" y="3857300"/>
            <a:ext cx="1080000" cy="314100"/>
          </a:xfrm>
          <a:prstGeom prst="roundRect">
            <a:avLst>
              <a:gd fmla="val 27332" name="adj"/>
            </a:avLst>
          </a:prstGeom>
          <a:solidFill>
            <a:schemeClr val="accent3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6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979" name="Google Shape;979;p46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modify the program used in the last activity.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should then incorporate this code into your ‘guess the word’ game. </a:t>
            </a:r>
            <a:endParaRPr/>
          </a:p>
        </p:txBody>
      </p:sp>
      <p:sp>
        <p:nvSpPr>
          <p:cNvPr id="985" name="Google Shape;985;p4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Iterate over a string</a:t>
            </a:r>
            <a:endParaRPr/>
          </a:p>
        </p:txBody>
      </p:sp>
      <p:sp>
        <p:nvSpPr>
          <p:cNvPr id="986" name="Google Shape;986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987" name="Google Shape;9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450" y="1170100"/>
            <a:ext cx="3546803" cy="36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Make a prediction </a:t>
            </a:r>
            <a:endParaRPr b="0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5257800" y="1289300"/>
            <a:ext cx="35649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 is not possible to know the output without executing the program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There is an error in the program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310900" y="1689856"/>
            <a:ext cx="4425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compare = "Python" &gt; "Java"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print(compare)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5427575" y="2364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5427575" y="25933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5427575" y="28219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5257800" y="37277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5257800" y="44897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5427575" y="3311328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92" name="Google Shape;92;p12"/>
          <p:cNvGrpSpPr/>
          <p:nvPr/>
        </p:nvGrpSpPr>
        <p:grpSpPr>
          <a:xfrm>
            <a:off x="5235174" y="2332360"/>
            <a:ext cx="390401" cy="229550"/>
            <a:chOff x="5235174" y="2332360"/>
            <a:chExt cx="390401" cy="229550"/>
          </a:xfrm>
        </p:grpSpPr>
        <p:sp>
          <p:nvSpPr>
            <p:cNvPr id="93" name="Google Shape;93;p12"/>
            <p:cNvSpPr/>
            <p:nvPr/>
          </p:nvSpPr>
          <p:spPr>
            <a:xfrm>
              <a:off x="5409575" y="23459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5235174" y="23323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95" name="Google Shape;95;p12"/>
          <p:cNvSpPr txBox="1"/>
          <p:nvPr/>
        </p:nvSpPr>
        <p:spPr>
          <a:xfrm>
            <a:off x="5257800" y="3727700"/>
            <a:ext cx="35649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Imagine these words are in the dictionary. Java would appear before Python, this makes Python greater than Java.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Iterate over a string: modified code</a:t>
            </a:r>
            <a:endParaRPr/>
          </a:p>
        </p:txBody>
      </p:sp>
      <p:sp>
        <p:nvSpPr>
          <p:cNvPr id="993" name="Google Shape;993;p4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994" name="Google Shape;994;p48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"sheep"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print("Enter a character:")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character = input()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letter in word: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if letter == character: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count = count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print(f"The letter {character} appears {count} times")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9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1000" name="Google Shape;1000;p49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0"/>
          <p:cNvSpPr txBox="1"/>
          <p:nvPr>
            <p:ph idx="1" type="body"/>
          </p:nvPr>
        </p:nvSpPr>
        <p:spPr>
          <a:xfrm>
            <a:off x="310900" y="1017725"/>
            <a:ext cx="426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section, we will learn an important new concept: how to loop. That is, how to run the same piece of code repeatedly. This is a very important idea that you will use heavily from now on in your coding!</a:t>
            </a:r>
            <a:br>
              <a:rPr lang="en-GB"/>
            </a:br>
            <a:br>
              <a:rPr lang="en-GB"/>
            </a:br>
            <a:r>
              <a:rPr lang="en-GB"/>
              <a:t>Read the Looping through Group Children!</a:t>
            </a:r>
            <a:endParaRPr/>
          </a:p>
        </p:txBody>
      </p:sp>
      <p:sp>
        <p:nvSpPr>
          <p:cNvPr id="1006" name="Google Shape;1006;p50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5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Through Group Children</a:t>
            </a:r>
            <a:endParaRPr/>
          </a:p>
        </p:txBody>
      </p:sp>
      <p:sp>
        <p:nvSpPr>
          <p:cNvPr id="1008" name="Google Shape;1008;p5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1009" name="Google Shape;10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325" y="1077225"/>
            <a:ext cx="2761342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1"/>
          <p:cNvSpPr txBox="1"/>
          <p:nvPr>
            <p:ph idx="1" type="body"/>
          </p:nvPr>
        </p:nvSpPr>
        <p:spPr>
          <a:xfrm>
            <a:off x="310900" y="1017725"/>
            <a:ext cx="426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 3pts of exercises!</a:t>
            </a:r>
            <a:endParaRPr/>
          </a:p>
        </p:txBody>
      </p:sp>
      <p:sp>
        <p:nvSpPr>
          <p:cNvPr id="1015" name="Google Shape;1015;p51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5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Through Group Children</a:t>
            </a:r>
            <a:endParaRPr/>
          </a:p>
        </p:txBody>
      </p:sp>
      <p:sp>
        <p:nvSpPr>
          <p:cNvPr id="1017" name="Google Shape;1017;p5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1018" name="Google Shape;10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0176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2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1024" name="Google Shape;1024;p52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Open the Python documentation using the provided link.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Discover what the following string methods do: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str.capitalize()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str.title()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str.swapcase()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0" name="Google Shape;1030;p5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Python documentation</a:t>
            </a:r>
            <a:endParaRPr/>
          </a:p>
        </p:txBody>
      </p:sp>
      <p:sp>
        <p:nvSpPr>
          <p:cNvPr id="1031" name="Google Shape;1031;p5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ncce.io/stringmethods</a:t>
            </a:r>
            <a:r>
              <a:rPr b="1" lang="en-GB" sz="2400">
                <a:solidFill>
                  <a:srgbClr val="000000"/>
                </a:solidFill>
              </a:rPr>
              <a:t> </a:t>
            </a:r>
            <a:endParaRPr b="1" sz="2400"/>
          </a:p>
        </p:txBody>
      </p:sp>
      <p:sp>
        <p:nvSpPr>
          <p:cNvPr id="1032" name="Google Shape;1032;p5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4"/>
          <p:cNvSpPr txBox="1"/>
          <p:nvPr>
            <p:ph idx="1" type="body"/>
          </p:nvPr>
        </p:nvSpPr>
        <p:spPr>
          <a:xfrm>
            <a:off x="310900" y="1170125"/>
            <a:ext cx="85119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str.capitalize()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Returns a string with the first character capitalised.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str.title()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Returns a string with the first letter of each word capitalised.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str.swapcase()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Swaps the case, e.g. lower case becomes upper case. </a:t>
            </a:r>
            <a:endParaRPr/>
          </a:p>
        </p:txBody>
      </p:sp>
      <p:sp>
        <p:nvSpPr>
          <p:cNvPr id="1038" name="Google Shape;1038;p5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Python documentation</a:t>
            </a:r>
            <a:endParaRPr/>
          </a:p>
        </p:txBody>
      </p:sp>
      <p:sp>
        <p:nvSpPr>
          <p:cNvPr id="1039" name="Google Shape;1039;p5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to find the length of a string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to access a character in a string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to iterate over a string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45" name="Google Shape;1045;p5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1046" name="Google Shape;1046;p5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>
                <a:latin typeface="Quicksand Medium"/>
                <a:ea typeface="Quicksand Medium"/>
                <a:cs typeface="Quicksand Medium"/>
                <a:sym typeface="Quicksand Medium"/>
              </a:rPr>
              <a:t>‹#›</a:t>
            </a:fld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47" name="Google Shape;1047;p5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 some further string-handling techniques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Complete a programming challenging based around string handling </a:t>
            </a:r>
            <a:endParaRPr/>
          </a:p>
        </p:txBody>
      </p:sp>
      <p:sp>
        <p:nvSpPr>
          <p:cNvPr id="1048" name="Google Shape;1048;p5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Make a prediction </a:t>
            </a:r>
            <a:endParaRPr b="0" i="0" sz="2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257800" y="1289300"/>
            <a:ext cx="35649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+ Java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Python Java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PythonJava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There is an error in the program because you cannot add two string together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10900" y="1689856"/>
            <a:ext cx="4425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compare = "Python" + "Java"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print(compare)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427575" y="2364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5427575" y="25933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5427575" y="28219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5257800" y="37277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5257800" y="44897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5427575" y="3054803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11" name="Google Shape;111;p13"/>
          <p:cNvGrpSpPr/>
          <p:nvPr/>
        </p:nvGrpSpPr>
        <p:grpSpPr>
          <a:xfrm>
            <a:off x="5235174" y="2789560"/>
            <a:ext cx="390401" cy="229550"/>
            <a:chOff x="5235174" y="2789560"/>
            <a:chExt cx="390401" cy="229550"/>
          </a:xfrm>
        </p:grpSpPr>
        <p:sp>
          <p:nvSpPr>
            <p:cNvPr id="112" name="Google Shape;112;p13"/>
            <p:cNvSpPr/>
            <p:nvPr/>
          </p:nvSpPr>
          <p:spPr>
            <a:xfrm>
              <a:off x="5409575" y="28031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235174" y="27895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4" name="Google Shape;114;p13"/>
          <p:cNvSpPr txBox="1"/>
          <p:nvPr/>
        </p:nvSpPr>
        <p:spPr>
          <a:xfrm>
            <a:off x="5257800" y="3727700"/>
            <a:ext cx="37200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sign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concatenates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(joins) the two string together. There is no space because it hasn’t been given that instruction.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the function of string operators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string-handling techniques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/>
              <a:t> loops with string operations</a:t>
            </a:r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26: String handling I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>
                <a:latin typeface="Quicksand Medium"/>
                <a:ea typeface="Quicksand Medium"/>
                <a:cs typeface="Quicksand Medium"/>
                <a:sym typeface="Quicksand Medium"/>
              </a:rPr>
              <a:t>‹#›</a:t>
            </a:fld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2" name="Google Shape;122;p1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perform operations with string in a similar way to the operations that you can perform with numbers. </a:t>
            </a:r>
            <a:endParaRPr/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operations with string</a:t>
            </a:r>
            <a:endParaRPr/>
          </a:p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"Python" &gt; "Java"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"Python" + "Java"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"Python" * 3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 also use string-handling techniques to find out things about a string.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do you think this program will output?</a:t>
            </a:r>
            <a:endParaRPr/>
          </a:p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String handling </a:t>
            </a:r>
            <a:endParaRPr/>
          </a:p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4736600" y="1170100"/>
            <a:ext cx="40965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 = "python"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wordlength = len(word)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print(wordlength)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6" name="Google Shape;146;p17"/>
          <p:cNvSpPr txBox="1"/>
          <p:nvPr>
            <p:ph idx="2" type="body"/>
          </p:nvPr>
        </p:nvSpPr>
        <p:spPr>
          <a:xfrm>
            <a:off x="4736600" y="2999800"/>
            <a:ext cx="40965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