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Quicksand"/>
      <p:regular r:id="rId35"/>
      <p:bold r:id="rId36"/>
    </p:embeddedFont>
    <p:embeddedFont>
      <p:font typeface="Roboto Mono"/>
      <p:regular r:id="rId37"/>
      <p:bold r:id="rId38"/>
      <p:italic r:id="rId39"/>
      <p:boldItalic r:id="rId40"/>
    </p:embeddedFont>
    <p:embeddedFont>
      <p:font typeface="Quicksand Medium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529DC2-B2D5-41BF-8912-3F3D1EA5F1E8}">
  <a:tblStyle styleId="{13529DC2-B2D5-41BF-8912-3F3D1EA5F1E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4.xml"/><Relationship Id="rId42" Type="http://schemas.openxmlformats.org/officeDocument/2006/relationships/font" Target="fonts/QuicksandMedium-bold.fntdata"/><Relationship Id="rId41" Type="http://schemas.openxmlformats.org/officeDocument/2006/relationships/font" Target="fonts/QuicksandMedium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Quicksand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8.xml"/><Relationship Id="rId36" Type="http://schemas.openxmlformats.org/officeDocument/2006/relationships/font" Target="fonts/Quicksand-bold.fntdata"/><Relationship Id="rId17" Type="http://schemas.openxmlformats.org/officeDocument/2006/relationships/slide" Target="slides/slide11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6/14/2023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244691f5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244691f5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244691f5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5244691f5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244691f5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244691f5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244691f5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244691f5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244691f5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244691f5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244691f5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244691f5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098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document/d/1EHzq7VPf36Yt3r0AwNIaNKE3RDadL-nm696MGwpdZNc/" TargetMode="External"/><Relationship Id="rId4" Type="http://schemas.openxmlformats.org/officeDocument/2006/relationships/hyperlink" Target="https://docs.google.com/document/d/1EHzq7VPf36Yt3r0AwNIaNKE3RDadL-nm696MGwpdZNc/" TargetMode="External"/><Relationship Id="rId5" Type="http://schemas.openxmlformats.org/officeDocument/2006/relationships/hyperlink" Target="https://docs.google.com/document/d/1EHzq7VPf36Yt3r0AwNIaNKE3RDadL-nm696MGwpdZNc/" TargetMode="External"/><Relationship Id="rId6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5: String Slicing</a:t>
            </a:r>
            <a:endParaRPr/>
          </a:p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2023</a:t>
            </a: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7089900" y="3907575"/>
            <a:ext cx="1902000" cy="1125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14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01</a:t>
            </a: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4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34</a:t>
            </a:r>
            <a:endParaRPr sz="14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 = "HELLO"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first_two = word[0:2]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second number is the stopping point.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Just like with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range(0,5)</a:t>
            </a:r>
            <a:r>
              <a:rPr lang="en-GB"/>
              <a:t>. It goes up to 5, but doesn’t include it.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Substring</a:t>
            </a:r>
            <a:endParaRPr/>
          </a:p>
        </p:txBody>
      </p:sp>
      <p:sp>
        <p:nvSpPr>
          <p:cNvPr id="134" name="Google Shape;134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6837775" y="1886375"/>
            <a:ext cx="126300" cy="236100"/>
          </a:xfrm>
          <a:prstGeom prst="roundRect">
            <a:avLst>
              <a:gd fmla="val 16667" name="adj"/>
            </a:avLst>
          </a:prstGeom>
          <a:solidFill>
            <a:srgbClr val="5B5BA5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14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01234</a:t>
            </a:r>
            <a:endParaRPr sz="14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 = "HELLO"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first_two = word[0:2]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This means that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word[0:2]</a:t>
            </a:r>
            <a:r>
              <a:rPr lang="en-GB"/>
              <a:t> generates a new string with the letters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HE</a:t>
            </a:r>
            <a:r>
              <a:rPr lang="en-GB"/>
              <a:t> from the substring.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Substring</a:t>
            </a:r>
            <a:endParaRPr/>
          </a:p>
        </p:txBody>
      </p:sp>
      <p:sp>
        <p:nvSpPr>
          <p:cNvPr id="143" name="Google Shape;143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5682350" y="1461875"/>
            <a:ext cx="225300" cy="236100"/>
          </a:xfrm>
          <a:prstGeom prst="roundRect">
            <a:avLst>
              <a:gd fmla="val 16667" name="adj"/>
            </a:avLst>
          </a:prstGeom>
          <a:solidFill>
            <a:srgbClr val="5B5BA5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What do you think will be the output of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/>
              <a:t> when this program is executed?</a:t>
            </a:r>
            <a:endParaRPr/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Substring</a:t>
            </a:r>
            <a:endParaRPr/>
          </a:p>
        </p:txBody>
      </p:sp>
      <p:sp>
        <p:nvSpPr>
          <p:cNvPr id="151" name="Google Shape;151;p20"/>
          <p:cNvSpPr txBox="1"/>
          <p:nvPr>
            <p:ph idx="2" type="body"/>
          </p:nvPr>
        </p:nvSpPr>
        <p:spPr>
          <a:xfrm>
            <a:off x="4736600" y="1170100"/>
            <a:ext cx="40965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14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01234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 = "HELLO"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substring = word[1:4]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print(substring)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53" name="Google Shape;153;p20"/>
          <p:cNvSpPr txBox="1"/>
          <p:nvPr>
            <p:ph idx="2" type="body"/>
          </p:nvPr>
        </p:nvSpPr>
        <p:spPr>
          <a:xfrm>
            <a:off x="4736600" y="2236300"/>
            <a:ext cx="40965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ELL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6085625" y="1667050"/>
            <a:ext cx="968100" cy="236100"/>
          </a:xfrm>
          <a:prstGeom prst="roundRect">
            <a:avLst>
              <a:gd fmla="val 16667" name="adj"/>
            </a:avLst>
          </a:prstGeom>
          <a:solidFill>
            <a:srgbClr val="5B5BA5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 = "hello"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if "he" in word: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print("Found!")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can also check if a word contains a specified substring using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/>
              <a:t> operator.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Substring</a:t>
            </a:r>
            <a:endParaRPr/>
          </a:p>
        </p:txBody>
      </p:sp>
      <p:sp>
        <p:nvSpPr>
          <p:cNvPr id="162" name="Google Shape;162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What do you think will be the output of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/>
              <a:t> when this program is executed?</a:t>
            </a:r>
            <a:endParaRPr/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Substring</a:t>
            </a:r>
            <a:endParaRPr/>
          </a:p>
        </p:txBody>
      </p:sp>
      <p:sp>
        <p:nvSpPr>
          <p:cNvPr id="169" name="Google Shape;169;p22"/>
          <p:cNvSpPr txBox="1"/>
          <p:nvPr>
            <p:ph idx="2" type="body"/>
          </p:nvPr>
        </p:nvSpPr>
        <p:spPr>
          <a:xfrm>
            <a:off x="4736600" y="1170100"/>
            <a:ext cx="40965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username = "12FranksR"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if "12" in username: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print("Valid username")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print("Username not valid")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" name="Google Shape;170;p2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71" name="Google Shape;171;p22"/>
          <p:cNvSpPr txBox="1"/>
          <p:nvPr>
            <p:ph idx="2" type="body"/>
          </p:nvPr>
        </p:nvSpPr>
        <p:spPr>
          <a:xfrm>
            <a:off x="4726200" y="2887200"/>
            <a:ext cx="40965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Valid username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Complete the </a:t>
            </a:r>
            <a:r>
              <a:rPr b="1" lang="en-GB"/>
              <a:t>worksheet </a:t>
            </a:r>
            <a:r>
              <a:rPr lang="en-GB"/>
              <a:t>to practise using substring in programs.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78" name="Google Shape;178;p2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Substring</a:t>
            </a:r>
            <a:endParaRPr/>
          </a:p>
        </p:txBody>
      </p:sp>
      <p:sp>
        <p:nvSpPr>
          <p:cNvPr id="179" name="Google Shape;179;p2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25"/>
            <a:ext cx="4096501" cy="2873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86" name="Google Shape;186;p24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ASCII </a:t>
            </a:r>
            <a:r>
              <a:rPr lang="en-GB"/>
              <a:t>is a character set used to represent all of the characters on a standard American or English keyboard.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character has a unique code. You can find the codes by looking at an </a:t>
            </a:r>
            <a:r>
              <a:rPr b="1" lang="en-GB">
                <a:solidFill>
                  <a:schemeClr val="hlink"/>
                </a:solidFill>
                <a:uFill>
                  <a:noFill/>
                </a:uFill>
                <a:hlinkClick r:id="rId3"/>
              </a:rPr>
              <a:t>ASCII</a:t>
            </a:r>
            <a:r>
              <a:rPr lang="en-GB">
                <a:solidFill>
                  <a:schemeClr val="hlink"/>
                </a:solidFill>
                <a:uFill>
                  <a:noFill/>
                </a:uFill>
                <a:hlinkClick r:id="rId4"/>
              </a:rPr>
              <a:t> </a:t>
            </a:r>
            <a:r>
              <a:rPr b="1" lang="en-GB">
                <a:solidFill>
                  <a:schemeClr val="hlink"/>
                </a:solidFill>
                <a:uFill>
                  <a:noFill/>
                </a:uFill>
                <a:hlinkClick r:id="rId5"/>
              </a:rPr>
              <a:t>table</a:t>
            </a:r>
            <a:r>
              <a:rPr lang="en-GB"/>
              <a:t>. </a:t>
            </a:r>
            <a:endParaRPr/>
          </a:p>
        </p:txBody>
      </p:sp>
      <p:sp>
        <p:nvSpPr>
          <p:cNvPr id="192" name="Google Shape;192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Performing ASCII conversions</a:t>
            </a:r>
            <a:endParaRPr/>
          </a:p>
        </p:txBody>
      </p:sp>
      <p:sp>
        <p:nvSpPr>
          <p:cNvPr id="193" name="Google Shape;193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6463" y="1170100"/>
            <a:ext cx="3156773" cy="365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For each character in the table, the decimal code increases by one.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What will the decimal and hex values of </a:t>
            </a:r>
            <a:r>
              <a:rPr b="1" lang="en-GB"/>
              <a:t>D</a:t>
            </a:r>
            <a:r>
              <a:rPr lang="en-GB"/>
              <a:t> be?</a:t>
            </a:r>
            <a:endParaRPr/>
          </a:p>
        </p:txBody>
      </p:sp>
      <p:sp>
        <p:nvSpPr>
          <p:cNvPr id="200" name="Google Shape;200;p2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Performing ASCII conversions</a:t>
            </a:r>
            <a:endParaRPr/>
          </a:p>
        </p:txBody>
      </p:sp>
      <p:sp>
        <p:nvSpPr>
          <p:cNvPr id="201" name="Google Shape;201;p2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202" name="Google Shape;202;p26"/>
          <p:cNvGraphicFramePr/>
          <p:nvPr/>
        </p:nvGraphicFramePr>
        <p:xfrm>
          <a:off x="47366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{13529DC2-B2D5-41BF-8912-3F3D1EA5F1E8}</a:tableStyleId>
              </a:tblPr>
              <a:tblGrid>
                <a:gridCol w="1362025"/>
                <a:gridCol w="1362025"/>
                <a:gridCol w="1362025"/>
              </a:tblGrid>
              <a:tr h="41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Chr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Dec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Hex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65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66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42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67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43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For each character in the table, the decimal code increases by one.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What will the decimal and hex values of </a:t>
            </a:r>
            <a:r>
              <a:rPr b="1" lang="en-GB"/>
              <a:t>D</a:t>
            </a:r>
            <a:r>
              <a:rPr lang="en-GB"/>
              <a:t> be?</a:t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Performing ASCII conversions</a:t>
            </a:r>
            <a:endParaRPr/>
          </a:p>
        </p:txBody>
      </p:sp>
      <p:sp>
        <p:nvSpPr>
          <p:cNvPr id="209" name="Google Shape;209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210" name="Google Shape;210;p27"/>
          <p:cNvGraphicFramePr/>
          <p:nvPr/>
        </p:nvGraphicFramePr>
        <p:xfrm>
          <a:off x="47366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{13529DC2-B2D5-41BF-8912-3F3D1EA5F1E8}</a:tableStyleId>
              </a:tblPr>
              <a:tblGrid>
                <a:gridCol w="1362025"/>
                <a:gridCol w="1362025"/>
                <a:gridCol w="1362025"/>
              </a:tblGrid>
              <a:tr h="41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Chr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Dec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Hex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65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66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42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67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43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68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44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8000" marB="18000" marR="18000" marL="180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Warm Up</a:t>
            </a:r>
            <a:endParaRPr/>
          </a:p>
        </p:txBody>
      </p:sp>
      <p:sp>
        <p:nvSpPr>
          <p:cNvPr id="57" name="Google Shape;57;p10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Python has two functions that perform </a:t>
            </a:r>
            <a:r>
              <a:rPr b="1" lang="en-GB"/>
              <a:t>ASCII conversions</a:t>
            </a:r>
            <a:r>
              <a:rPr lang="en-GB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chr(97)</a:t>
            </a:r>
            <a:r>
              <a:rPr lang="en-GB"/>
              <a:t>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This takes an decimal number and returns its character equivalent.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ord("a")</a:t>
            </a:r>
            <a:r>
              <a:rPr lang="en-GB"/>
              <a:t>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This takes a character and returns its decimal equivalent.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Performing ASCII conversions</a:t>
            </a:r>
            <a:endParaRPr/>
          </a:p>
        </p:txBody>
      </p:sp>
      <p:sp>
        <p:nvSpPr>
          <p:cNvPr id="217" name="Google Shape;217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What do you think will be the output when this program is executed?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Performing ASCII conversions</a:t>
            </a:r>
            <a:endParaRPr/>
          </a:p>
        </p:txBody>
      </p:sp>
      <p:sp>
        <p:nvSpPr>
          <p:cNvPr id="224" name="Google Shape;224;p2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225" name="Google Shape;225;p29"/>
          <p:cNvGraphicFramePr/>
          <p:nvPr/>
        </p:nvGraphicFramePr>
        <p:xfrm>
          <a:off x="47366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{13529DC2-B2D5-41BF-8912-3F3D1EA5F1E8}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character = "A"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print(ord(character))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decimal = 66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print(chr(decimal))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Google Shape;226;p29"/>
          <p:cNvGraphicFramePr/>
          <p:nvPr/>
        </p:nvGraphicFramePr>
        <p:xfrm>
          <a:off x="4736600" y="288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{13529DC2-B2D5-41BF-8912-3F3D1EA5F1E8}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65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Complete the </a:t>
            </a:r>
            <a:r>
              <a:rPr b="1" lang="en-GB"/>
              <a:t>worksheet</a:t>
            </a:r>
            <a:r>
              <a:rPr lang="en-GB"/>
              <a:t> to try out some ASCII conversions.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Performing ASCII conversions</a:t>
            </a:r>
            <a:endParaRPr/>
          </a:p>
        </p:txBody>
      </p:sp>
      <p:sp>
        <p:nvSpPr>
          <p:cNvPr id="233" name="Google Shape;233;p3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0050" y="1289300"/>
            <a:ext cx="3802650" cy="30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240" name="Google Shape;240;p31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310900" y="1017725"/>
            <a:ext cx="42612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through the List section!</a:t>
            </a:r>
            <a:endParaRPr/>
          </a:p>
        </p:txBody>
      </p:sp>
      <p:sp>
        <p:nvSpPr>
          <p:cNvPr id="246" name="Google Shape;246;p32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Lists</a:t>
            </a:r>
            <a:endParaRPr/>
          </a:p>
        </p:txBody>
      </p:sp>
      <p:sp>
        <p:nvSpPr>
          <p:cNvPr id="248" name="Google Shape;248;p3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325" y="1023200"/>
            <a:ext cx="2767962" cy="279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255" name="Google Shape;255;p33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Make a prediction </a:t>
            </a:r>
            <a:endParaRPr/>
          </a:p>
        </p:txBody>
      </p:sp>
      <p:sp>
        <p:nvSpPr>
          <p:cNvPr id="261" name="Google Shape;261;p3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Wrap Up</a:t>
            </a:r>
            <a:endParaRPr/>
          </a:p>
        </p:txBody>
      </p:sp>
      <p:graphicFrame>
        <p:nvGraphicFramePr>
          <p:cNvPr id="262" name="Google Shape;262;p34"/>
          <p:cNvGraphicFramePr/>
          <p:nvPr/>
        </p:nvGraphicFramePr>
        <p:xfrm>
          <a:off x="3109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{13529DC2-B2D5-41BF-8912-3F3D1EA5F1E8}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"fish"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sub = word[1:3]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print(sub)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63" name="Google Shape;263;p34"/>
          <p:cNvSpPr txBox="1"/>
          <p:nvPr/>
        </p:nvSpPr>
        <p:spPr>
          <a:xfrm>
            <a:off x="5013713" y="11701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5013713" y="1170100"/>
            <a:ext cx="35649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Questions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will be the output of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, when this program is executed?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fis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sub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An error will occur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5183487" y="22455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5183487" y="24741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5183487" y="27027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5013713" y="36085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5013713" y="43705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0" name="Google Shape;270;p34"/>
          <p:cNvSpPr/>
          <p:nvPr/>
        </p:nvSpPr>
        <p:spPr>
          <a:xfrm>
            <a:off x="5183487" y="2927053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71" name="Google Shape;271;p34"/>
          <p:cNvGrpSpPr/>
          <p:nvPr/>
        </p:nvGrpSpPr>
        <p:grpSpPr>
          <a:xfrm>
            <a:off x="4991086" y="2213160"/>
            <a:ext cx="390401" cy="229550"/>
            <a:chOff x="5235174" y="2332360"/>
            <a:chExt cx="390401" cy="229550"/>
          </a:xfrm>
        </p:grpSpPr>
        <p:sp>
          <p:nvSpPr>
            <p:cNvPr id="272" name="Google Shape;272;p34"/>
            <p:cNvSpPr/>
            <p:nvPr/>
          </p:nvSpPr>
          <p:spPr>
            <a:xfrm>
              <a:off x="5409575" y="2345910"/>
              <a:ext cx="216000" cy="216000"/>
            </a:xfrm>
            <a:prstGeom prst="ellipse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5235174" y="2332360"/>
              <a:ext cx="216000" cy="21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▹</a:t>
              </a:r>
              <a:endParaRPr b="0" i="0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74" name="Google Shape;274;p34"/>
          <p:cNvSpPr txBox="1"/>
          <p:nvPr/>
        </p:nvSpPr>
        <p:spPr>
          <a:xfrm>
            <a:off x="5013713" y="3608500"/>
            <a:ext cx="35649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Why?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[1:3]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takes a substring using the second value as the starting value, and the last value as the stopping point.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Make a prediction </a:t>
            </a:r>
            <a:endParaRPr/>
          </a:p>
        </p:txBody>
      </p:sp>
      <p:sp>
        <p:nvSpPr>
          <p:cNvPr id="280" name="Google Shape;280;p3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Wrap Up</a:t>
            </a:r>
            <a:endParaRPr/>
          </a:p>
        </p:txBody>
      </p:sp>
      <p:graphicFrame>
        <p:nvGraphicFramePr>
          <p:cNvPr id="281" name="Google Shape;281;p35"/>
          <p:cNvGraphicFramePr/>
          <p:nvPr/>
        </p:nvGraphicFramePr>
        <p:xfrm>
          <a:off x="3109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{13529DC2-B2D5-41BF-8912-3F3D1EA5F1E8}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1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1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1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1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1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1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1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1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"ABC"</a:t>
                      </a:r>
                      <a:endParaRPr sz="1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coded_word = ""</a:t>
                      </a:r>
                      <a:endParaRPr sz="1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convert = ord(letter)</a:t>
                      </a:r>
                      <a:endParaRPr sz="1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coded_word = coded_word + str(convert)</a:t>
                      </a:r>
                      <a:endParaRPr sz="1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print(coded_word)</a:t>
                      </a:r>
                      <a:endParaRPr sz="11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82" name="Google Shape;282;p35"/>
          <p:cNvSpPr txBox="1"/>
          <p:nvPr/>
        </p:nvSpPr>
        <p:spPr>
          <a:xfrm>
            <a:off x="5013713" y="11701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5013713" y="1170100"/>
            <a:ext cx="35649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Questions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will be the output of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, when this program is executed?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65 66 67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65, 66, 67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656667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coded_word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Google Shape;284;p35"/>
          <p:cNvSpPr/>
          <p:nvPr/>
        </p:nvSpPr>
        <p:spPr>
          <a:xfrm>
            <a:off x="5183487" y="22455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5" name="Google Shape;285;p35"/>
          <p:cNvSpPr/>
          <p:nvPr/>
        </p:nvSpPr>
        <p:spPr>
          <a:xfrm>
            <a:off x="5183487" y="24741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6" name="Google Shape;286;p35"/>
          <p:cNvSpPr/>
          <p:nvPr/>
        </p:nvSpPr>
        <p:spPr>
          <a:xfrm>
            <a:off x="5183487" y="27027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5013713" y="36085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5013713" y="43705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5183487" y="2927053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90" name="Google Shape;290;p35"/>
          <p:cNvGrpSpPr/>
          <p:nvPr/>
        </p:nvGrpSpPr>
        <p:grpSpPr>
          <a:xfrm>
            <a:off x="4991086" y="2670360"/>
            <a:ext cx="390401" cy="229550"/>
            <a:chOff x="5235174" y="2789560"/>
            <a:chExt cx="390401" cy="229550"/>
          </a:xfrm>
        </p:grpSpPr>
        <p:sp>
          <p:nvSpPr>
            <p:cNvPr id="291" name="Google Shape;291;p35"/>
            <p:cNvSpPr/>
            <p:nvPr/>
          </p:nvSpPr>
          <p:spPr>
            <a:xfrm>
              <a:off x="5409575" y="2803110"/>
              <a:ext cx="216000" cy="216000"/>
            </a:xfrm>
            <a:prstGeom prst="ellipse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5235174" y="2789560"/>
              <a:ext cx="216000" cy="21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▹</a:t>
              </a:r>
              <a:endParaRPr b="0" i="0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93" name="Google Shape;293;p35"/>
          <p:cNvSpPr txBox="1"/>
          <p:nvPr/>
        </p:nvSpPr>
        <p:spPr>
          <a:xfrm>
            <a:off x="5013713" y="3608500"/>
            <a:ext cx="35649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Why?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 comma or space has not been added to the string, so all of the numbers will be together.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Learnt how to use substring and perform ASCII conversions.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300" name="Google Shape;300;p3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1" name="Google Shape;301;p3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Complete a series of string-handling challenges. </a:t>
            </a:r>
            <a:endParaRPr/>
          </a:p>
        </p:txBody>
      </p:sp>
      <p:sp>
        <p:nvSpPr>
          <p:cNvPr id="302" name="Google Shape;302;p3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Make a prediction </a:t>
            </a:r>
            <a:endParaRPr/>
          </a:p>
        </p:txBody>
      </p:sp>
      <p:sp>
        <p:nvSpPr>
          <p:cNvPr id="63" name="Google Shape;63;p1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graphicFrame>
        <p:nvGraphicFramePr>
          <p:cNvPr id="64" name="Google Shape;64;p11"/>
          <p:cNvGraphicFramePr/>
          <p:nvPr/>
        </p:nvGraphicFramePr>
        <p:xfrm>
          <a:off x="3109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{13529DC2-B2D5-41BF-8912-3F3D1EA5F1E8}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"beach"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 = 0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if letter &gt; "c":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count = count + 1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print(count)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65" name="Google Shape;65;p11"/>
          <p:cNvSpPr txBox="1"/>
          <p:nvPr/>
        </p:nvSpPr>
        <p:spPr>
          <a:xfrm>
            <a:off x="5013713" y="11701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5013713" y="1170100"/>
            <a:ext cx="35649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Questions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will be the output of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, when this program is executed?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You cannot use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with a string, this would cause an error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5183487" y="22455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5183487" y="24741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5183487" y="27027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5013713" y="36085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1" name="Google Shape;71;p11"/>
          <p:cNvSpPr txBox="1"/>
          <p:nvPr/>
        </p:nvSpPr>
        <p:spPr>
          <a:xfrm>
            <a:off x="5013713" y="43705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5183487" y="3192128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73" name="Google Shape;73;p11"/>
          <p:cNvGrpSpPr/>
          <p:nvPr/>
        </p:nvGrpSpPr>
        <p:grpSpPr>
          <a:xfrm>
            <a:off x="4991086" y="2213160"/>
            <a:ext cx="390401" cy="229550"/>
            <a:chOff x="5235174" y="2332360"/>
            <a:chExt cx="390401" cy="229550"/>
          </a:xfrm>
        </p:grpSpPr>
        <p:sp>
          <p:nvSpPr>
            <p:cNvPr id="74" name="Google Shape;74;p11"/>
            <p:cNvSpPr/>
            <p:nvPr/>
          </p:nvSpPr>
          <p:spPr>
            <a:xfrm>
              <a:off x="5409575" y="2345910"/>
              <a:ext cx="216000" cy="216000"/>
            </a:xfrm>
            <a:prstGeom prst="ellipse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5235174" y="2332360"/>
              <a:ext cx="216000" cy="21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▹</a:t>
              </a:r>
              <a:endParaRPr b="0" i="0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76" name="Google Shape;76;p11"/>
          <p:cNvSpPr txBox="1"/>
          <p:nvPr/>
        </p:nvSpPr>
        <p:spPr>
          <a:xfrm>
            <a:off x="5013713" y="3608500"/>
            <a:ext cx="35649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Why?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symbol checks if the letter is later in the dictionary than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. All of the letters in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beach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are, so the output is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a substring in a program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/>
              <a:t> operator to check for a substring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chr()</a:t>
            </a:r>
            <a:r>
              <a:rPr lang="en-GB"/>
              <a:t> and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ord()</a:t>
            </a:r>
            <a:r>
              <a:rPr lang="en-GB"/>
              <a:t> to perform ASCII conversions</a:t>
            </a:r>
            <a:endParaRPr/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27: String handling II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85" name="Google Shape;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300" y="364800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substring is a </a:t>
            </a:r>
            <a:r>
              <a:rPr b="1" lang="en-GB"/>
              <a:t>part</a:t>
            </a:r>
            <a:r>
              <a:rPr lang="en-GB"/>
              <a:t> of a string.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In Python, you use the slice tool to retrieve a substring.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What do you think will be the output of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/>
              <a:t> when this program is executed?</a:t>
            </a:r>
            <a:endParaRPr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Substring</a:t>
            </a:r>
            <a:endParaRPr/>
          </a:p>
        </p:txBody>
      </p:sp>
      <p:sp>
        <p:nvSpPr>
          <p:cNvPr id="98" name="Google Shape;98;p14"/>
          <p:cNvSpPr txBox="1"/>
          <p:nvPr>
            <p:ph idx="2" type="body"/>
          </p:nvPr>
        </p:nvSpPr>
        <p:spPr>
          <a:xfrm>
            <a:off x="4736600" y="1170100"/>
            <a:ext cx="40965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 = "HELLO"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first_two = word[0:2]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print(first_two)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00" name="Google Shape;100;p14"/>
          <p:cNvSpPr txBox="1"/>
          <p:nvPr>
            <p:ph idx="2" type="body"/>
          </p:nvPr>
        </p:nvSpPr>
        <p:spPr>
          <a:xfrm>
            <a:off x="4736600" y="2236300"/>
            <a:ext cx="40965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6078550" y="1468950"/>
            <a:ext cx="1024800" cy="236100"/>
          </a:xfrm>
          <a:prstGeom prst="roundRect">
            <a:avLst>
              <a:gd fmla="val 16667" name="adj"/>
            </a:avLst>
          </a:prstGeom>
          <a:solidFill>
            <a:srgbClr val="5B5BA5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 = "HELLO"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slice tool accesses the substring based on the index location of the characters.  </a:t>
            </a:r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Substring</a:t>
            </a:r>
            <a:endParaRPr/>
          </a:p>
        </p:txBody>
      </p:sp>
      <p:sp>
        <p:nvSpPr>
          <p:cNvPr id="109" name="Google Shape;109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0</a:t>
            </a:r>
            <a:r>
              <a:rPr lang="en-GB" sz="14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1234</a:t>
            </a:r>
            <a:endParaRPr sz="14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 = "HELLO"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index begins at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Substring</a:t>
            </a:r>
            <a:endParaRPr/>
          </a:p>
        </p:txBody>
      </p:sp>
      <p:sp>
        <p:nvSpPr>
          <p:cNvPr id="117" name="Google Shape;117;p1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0</a:t>
            </a:r>
            <a:r>
              <a:rPr lang="en-GB" sz="14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1234</a:t>
            </a:r>
            <a:endParaRPr sz="14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 = "HELLO"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first_two = word[0:2]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first number is where you wish to start the substring.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Substring</a:t>
            </a:r>
            <a:endParaRPr/>
          </a:p>
        </p:txBody>
      </p:sp>
      <p:sp>
        <p:nvSpPr>
          <p:cNvPr id="125" name="Google Shape;125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6623325" y="1886375"/>
            <a:ext cx="126300" cy="236100"/>
          </a:xfrm>
          <a:prstGeom prst="roundRect">
            <a:avLst>
              <a:gd fmla="val 16667" name="adj"/>
            </a:avLst>
          </a:prstGeom>
          <a:solidFill>
            <a:srgbClr val="5B5BA5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