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embeddedFontLst>
    <p:embeddedFont>
      <p:font typeface="Quicksand"/>
      <p:regular r:id="rId47"/>
      <p:bold r:id="rId48"/>
    </p:embeddedFont>
    <p:embeddedFont>
      <p:font typeface="Roboto Mono"/>
      <p:regular r:id="rId49"/>
      <p:bold r:id="rId50"/>
      <p:italic r:id="rId51"/>
      <p:boldItalic r:id="rId52"/>
    </p:embeddedFont>
    <p:embeddedFont>
      <p:font typeface="Quicksand Medium"/>
      <p:regular r:id="rId53"/>
      <p:bold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7F94315-36B5-435E-AC29-6AFFF6653EF6}">
  <a:tblStyle styleId="{27F94315-36B5-435E-AC29-6AFFF6653EF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D324B021-A726-42DC-937C-8B72E85DE838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Quicksand-bold.fntdata"/><Relationship Id="rId47" Type="http://schemas.openxmlformats.org/officeDocument/2006/relationships/font" Target="fonts/Quicksand-regular.fntdata"/><Relationship Id="rId49" Type="http://schemas.openxmlformats.org/officeDocument/2006/relationships/font" Target="fonts/RobotoMon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Mono-italic.fntdata"/><Relationship Id="rId50" Type="http://schemas.openxmlformats.org/officeDocument/2006/relationships/font" Target="fonts/RobotoMono-bold.fntdata"/><Relationship Id="rId53" Type="http://schemas.openxmlformats.org/officeDocument/2006/relationships/font" Target="fonts/QuicksandMedium-regular.fntdata"/><Relationship Id="rId52" Type="http://schemas.openxmlformats.org/officeDocument/2006/relationships/font" Target="fonts/RobotoMon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schemas.openxmlformats.org/officeDocument/2006/relationships/font" Target="fonts/QuicksandMedium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Last updated: 10-17-2022</a:t>
            </a:r>
            <a:endParaRPr sz="9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100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100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100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100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100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100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100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100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524305e7b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524305e7b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100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100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524305e7b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524305e7b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524305e7b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524305e7b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524305e7b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524305e7b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524305e7b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524305e7b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524305e7b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524305e7b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100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400">
                <a:solidFill>
                  <a:schemeClr val="dk1"/>
                </a:solidFill>
              </a:rPr>
              <a:t>Secondary – objectives slides</a:t>
            </a:r>
            <a:endParaRPr b="1" sz="180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24305e7b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24305e7b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Image from Raspberry Pi Foundation Futurelearn course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Image from Raspberry Pi Foundation Futurelearn course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3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r Images side by side">
  <p:cSld name="TITLE_4_1_1_1_3_1_1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" name="Google Shape;18;p3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/ Questions / Lists">
  <p:cSld name="TITLE_4_1_1_1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4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with heading)">
  <p:cSld name="TITLE_4_1_1_2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0900" y="1017725"/>
            <a:ext cx="8521200" cy="30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310900" y="4117599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" name="Google Shape;30;p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no heading)">
  <p:cSld name="TITLE_4_1_1_1_4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idx="1" type="body"/>
          </p:nvPr>
        </p:nvSpPr>
        <p:spPr>
          <a:xfrm>
            <a:off x="310900" y="472000"/>
            <a:ext cx="8521200" cy="3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310900" y="4282175"/>
            <a:ext cx="85212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" name="Google Shape;35;p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(no text under)">
  <p:cSld name="TITLE_4_1_1_1_3_2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0900" y="1017725"/>
            <a:ext cx="85212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0900" y="319600"/>
            <a:ext cx="85212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" name="Google Shape;40;p7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text">
  <p:cSld name="TITLE_4_1_1_1_1_1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0" y="2035675"/>
            <a:ext cx="9144000" cy="88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4" name="Google Shape;44;p8"/>
          <p:cNvSpPr txBox="1"/>
          <p:nvPr>
            <p:ph idx="1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155CC">
            <a:alpha val="5098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725"/>
            <a:ext cx="9144000" cy="30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0900" y="310900"/>
            <a:ext cx="85215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b="1" i="0" sz="2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0900" y="1017725"/>
            <a:ext cx="8521500" cy="3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  <a:defRPr b="0" i="0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96">
          <p15:clr>
            <a:srgbClr val="EA4335"/>
          </p15:clr>
        </p15:guide>
        <p15:guide id="2" orient="horz" pos="196">
          <p15:clr>
            <a:srgbClr val="EA4335"/>
          </p15:clr>
        </p15:guide>
        <p15:guide id="3" orient="horz" pos="641">
          <p15:clr>
            <a:srgbClr val="EA4335"/>
          </p15:clr>
        </p15:guide>
        <p15:guide id="4" pos="2776">
          <p15:clr>
            <a:srgbClr val="EA4335"/>
          </p15:clr>
        </p15:guide>
        <p15:guide id="5" orient="horz" pos="812">
          <p15:clr>
            <a:srgbClr val="EA4335"/>
          </p15:clr>
        </p15:guide>
        <p15:guide id="6" pos="2984">
          <p15:clr>
            <a:srgbClr val="EA4335"/>
          </p15:clr>
        </p15:guide>
        <p15:guide id="7" pos="5564">
          <p15:clr>
            <a:srgbClr val="EA4335"/>
          </p15:clr>
        </p15:guide>
        <p15:guide id="8" orient="horz" pos="2592">
          <p15:clr>
            <a:srgbClr val="EA4335"/>
          </p15:clr>
        </p15:guide>
        <p15:guide id="9" pos="2448">
          <p15:clr>
            <a:srgbClr val="EA4335"/>
          </p15:clr>
        </p15:guide>
        <p15:guide id="10" pos="3312">
          <p15:clr>
            <a:srgbClr val="EA4335"/>
          </p15:clr>
        </p15:guide>
        <p15:guide id="11" orient="horz" pos="304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docs.python.org/3/tutorial/datastructures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Arrays and Lists</a:t>
            </a:r>
            <a:endParaRPr/>
          </a:p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Mack 2023</a:t>
            </a:r>
            <a:endParaRPr/>
          </a:p>
        </p:txBody>
      </p:sp>
      <p:sp>
        <p:nvSpPr>
          <p:cNvPr id="51" name="Google Shape;51;p9"/>
          <p:cNvSpPr/>
          <p:nvPr/>
        </p:nvSpPr>
        <p:spPr>
          <a:xfrm>
            <a:off x="6934475" y="3907575"/>
            <a:ext cx="2072100" cy="1139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In Python a </a:t>
            </a:r>
            <a:r>
              <a:rPr b="1" lang="en-GB"/>
              <a:t>list</a:t>
            </a:r>
            <a:r>
              <a:rPr lang="en-GB"/>
              <a:t> is defined as you see here in this example.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A list is </a:t>
            </a:r>
            <a:r>
              <a:rPr b="1" lang="en-GB"/>
              <a:t>dynamic </a:t>
            </a:r>
            <a:r>
              <a:rPr lang="en-GB"/>
              <a:t>and can be changed. You can perform many types of </a:t>
            </a:r>
            <a:r>
              <a:rPr b="1" lang="en-GB"/>
              <a:t>operations </a:t>
            </a:r>
            <a:r>
              <a:rPr lang="en-GB"/>
              <a:t>on a </a:t>
            </a:r>
            <a:r>
              <a:rPr b="1" lang="en-GB"/>
              <a:t>list </a:t>
            </a:r>
            <a:r>
              <a:rPr lang="en-GB"/>
              <a:t>in Python, and you will explore these over the next few lessons. </a:t>
            </a:r>
            <a:endParaRPr/>
          </a:p>
        </p:txBody>
      </p:sp>
      <p:sp>
        <p:nvSpPr>
          <p:cNvPr id="129" name="Google Shape;129;p1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Arrays and lists in Python</a:t>
            </a:r>
            <a:endParaRPr/>
          </a:p>
        </p:txBody>
      </p:sp>
      <p:sp>
        <p:nvSpPr>
          <p:cNvPr id="130" name="Google Shape;130;p1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graphicFrame>
        <p:nvGraphicFramePr>
          <p:cNvPr id="131" name="Google Shape;131;p18"/>
          <p:cNvGraphicFramePr/>
          <p:nvPr/>
        </p:nvGraphicFramePr>
        <p:xfrm>
          <a:off x="4736600" y="117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{27F94315-36B5-435E-AC29-6AFFF6653EF6}</a:tableStyleId>
              </a:tblPr>
              <a:tblGrid>
                <a:gridCol w="420950"/>
                <a:gridCol w="367555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words = ["house","mountain","sheep"]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In Python, you can use a list </a:t>
            </a:r>
            <a:r>
              <a:rPr b="1" lang="en-GB"/>
              <a:t>as an array</a:t>
            </a:r>
            <a:r>
              <a:rPr lang="en-GB"/>
              <a:t> if you need to.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You just make sure that: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Each element is of the same data type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You don’t add or delete items from the list </a:t>
            </a:r>
            <a:endParaRPr/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Arrays and lists in Python</a:t>
            </a:r>
            <a:endParaRPr/>
          </a:p>
        </p:txBody>
      </p:sp>
      <p:sp>
        <p:nvSpPr>
          <p:cNvPr id="138" name="Google Shape;138;p19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graphicFrame>
        <p:nvGraphicFramePr>
          <p:cNvPr id="139" name="Google Shape;139;p19"/>
          <p:cNvGraphicFramePr/>
          <p:nvPr/>
        </p:nvGraphicFramePr>
        <p:xfrm>
          <a:off x="4736600" y="117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{27F94315-36B5-435E-AC29-6AFFF6653EF6}</a:tableStyleId>
              </a:tblPr>
              <a:tblGrid>
                <a:gridCol w="420950"/>
                <a:gridCol w="367555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words = ["house","mountain","sheep"]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A list of days</a:t>
            </a:r>
            <a:endParaRPr b="1" i="0" sz="2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5" name="Google Shape;145;p20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628300" y="1289300"/>
            <a:ext cx="3617100" cy="19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days = ["Monday", "Tuesday",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"Wednesday", "Thursday",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"Friday", "Saturday",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"Sunday"]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4736600" y="1289300"/>
            <a:ext cx="40914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Here is a </a:t>
            </a: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list </a:t>
            </a:r>
            <a:r>
              <a:rPr b="0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that is used to store the days of the week. 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4736600" y="2327925"/>
            <a:ext cx="40914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In this example, the list items are </a:t>
            </a: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string literals</a:t>
            </a:r>
            <a:r>
              <a:rPr b="0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(i.e. pieces of text), so they need to be in quotation marks.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318475" y="1310750"/>
            <a:ext cx="271500" cy="19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576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0" i="0" sz="1200" u="none" cap="none" strike="noStrike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0" i="0" sz="1200" u="none" cap="none" strike="noStrike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b="0" i="0" sz="1200" u="none" cap="none" strike="noStrike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b="0" i="0" sz="1200" u="none" cap="none" strike="noStrike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A list of days</a:t>
            </a:r>
            <a:endParaRPr b="1" i="0" sz="2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5" name="Google Shape;155;p21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56" name="Google Shape;156;p21"/>
          <p:cNvSpPr txBox="1"/>
          <p:nvPr/>
        </p:nvSpPr>
        <p:spPr>
          <a:xfrm>
            <a:off x="4736600" y="3668900"/>
            <a:ext cx="40914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When the program is executed, this is what the list will look like in memory.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5384025" y="1368600"/>
            <a:ext cx="1689300" cy="2239200"/>
          </a:xfrm>
          <a:prstGeom prst="roundRect">
            <a:avLst>
              <a:gd fmla="val 538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8" name="Google Shape;158;p21"/>
          <p:cNvGraphicFramePr/>
          <p:nvPr/>
        </p:nvGraphicFramePr>
        <p:xfrm>
          <a:off x="5381325" y="136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{D324B021-A726-42DC-937C-8B72E85DE838}</a:tableStyleId>
              </a:tblPr>
              <a:tblGrid>
                <a:gridCol w="359900"/>
                <a:gridCol w="1332100"/>
              </a:tblGrid>
              <a:tr h="319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1200" u="none" cap="none" strike="noStrike">
                        <a:solidFill>
                          <a:srgbClr val="5B5BA5"/>
                        </a:solidFill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"Monday"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400" u="none" cap="none" strike="noStrike">
                        <a:solidFill>
                          <a:srgbClr val="5B5BA5"/>
                        </a:solidFill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"Tuesday"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400" u="none" cap="none" strike="noStrike">
                        <a:solidFill>
                          <a:srgbClr val="5B5BA5"/>
                        </a:solidFill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"Wednesday"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solidFill>
                          <a:srgbClr val="5B5BA5"/>
                        </a:solidFill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"Thursday"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solidFill>
                          <a:srgbClr val="5B5BA5"/>
                        </a:solidFill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"Friday"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solidFill>
                          <a:srgbClr val="5B5BA5"/>
                        </a:solidFill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"Saturday"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solidFill>
                          <a:srgbClr val="5B5BA5"/>
                        </a:solidFill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"Sunday"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9" name="Google Shape;159;p21"/>
          <p:cNvSpPr txBox="1"/>
          <p:nvPr/>
        </p:nvSpPr>
        <p:spPr>
          <a:xfrm>
            <a:off x="4736600" y="1310750"/>
            <a:ext cx="6228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days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318475" y="1310750"/>
            <a:ext cx="271500" cy="19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576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0" i="0" sz="1200" u="none" cap="none" strike="noStrike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0" i="0" sz="1200" u="none" cap="none" strike="noStrike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b="0" i="0" sz="1200" u="none" cap="none" strike="noStrike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b="0" i="0" sz="1200" u="none" cap="none" strike="noStrike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628300" y="1289300"/>
            <a:ext cx="3617100" cy="19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days = ["Monday", "Tuesday",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"Wednesday", "Thursday",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"Friday", "Saturday",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"Sunday"]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/>
          <p:nvPr/>
        </p:nvSpPr>
        <p:spPr>
          <a:xfrm>
            <a:off x="5499525" y="1411150"/>
            <a:ext cx="197100" cy="2158800"/>
          </a:xfrm>
          <a:prstGeom prst="roundRect">
            <a:avLst>
              <a:gd fmla="val 16667" name="adj"/>
            </a:avLst>
          </a:prstGeom>
          <a:solidFill>
            <a:srgbClr val="5B5BA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A list of days</a:t>
            </a:r>
            <a:endParaRPr b="1" i="0" sz="2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8" name="Google Shape;168;p22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69" name="Google Shape;169;p22"/>
          <p:cNvSpPr txBox="1"/>
          <p:nvPr/>
        </p:nvSpPr>
        <p:spPr>
          <a:xfrm>
            <a:off x="4736600" y="3668900"/>
            <a:ext cx="40914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Each item has a unique </a:t>
            </a:r>
            <a:r>
              <a:rPr b="1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index</a:t>
            </a: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denoting its position in the list.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5384025" y="1368600"/>
            <a:ext cx="1689300" cy="2239200"/>
          </a:xfrm>
          <a:prstGeom prst="roundRect">
            <a:avLst>
              <a:gd fmla="val 538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1" name="Google Shape;171;p22"/>
          <p:cNvGraphicFramePr/>
          <p:nvPr/>
        </p:nvGraphicFramePr>
        <p:xfrm>
          <a:off x="5381325" y="136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{D324B021-A726-42DC-937C-8B72E85DE838}</a:tableStyleId>
              </a:tblPr>
              <a:tblGrid>
                <a:gridCol w="359900"/>
                <a:gridCol w="1332100"/>
              </a:tblGrid>
              <a:tr h="319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"Monday"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"Tuesday"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"Wednesday"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"Thursday"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"Friday"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"Saturday"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"Sunday"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2" name="Google Shape;172;p22"/>
          <p:cNvSpPr txBox="1"/>
          <p:nvPr/>
        </p:nvSpPr>
        <p:spPr>
          <a:xfrm>
            <a:off x="4736600" y="1310750"/>
            <a:ext cx="6228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days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2"/>
          <p:cNvSpPr txBox="1"/>
          <p:nvPr/>
        </p:nvSpPr>
        <p:spPr>
          <a:xfrm>
            <a:off x="7287250" y="1292450"/>
            <a:ext cx="1545900" cy="11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Note: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List item numbering </a:t>
            </a:r>
            <a:r>
              <a:rPr b="1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starts from 0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(zero-based).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1975" y="2423088"/>
            <a:ext cx="270000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2"/>
          <p:cNvSpPr txBox="1"/>
          <p:nvPr/>
        </p:nvSpPr>
        <p:spPr>
          <a:xfrm>
            <a:off x="318475" y="1310750"/>
            <a:ext cx="271500" cy="19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576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0" i="0" sz="1200" u="none" cap="none" strike="noStrike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0" i="0" sz="1200" u="none" cap="none" strike="noStrike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b="0" i="0" sz="1200" u="none" cap="none" strike="noStrike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b="0" i="0" sz="1200" u="none" cap="none" strike="noStrike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628300" y="1289300"/>
            <a:ext cx="3617100" cy="19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days = ["Monday", "Tuesday",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"Wednesday", "Thursday",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"Friday", "Saturday",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"Sunday"]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A number for a day</a:t>
            </a:r>
            <a:endParaRPr b="1" i="0" sz="2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2" name="Google Shape;182;p23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83" name="Google Shape;183;p23"/>
          <p:cNvSpPr txBox="1"/>
          <p:nvPr/>
        </p:nvSpPr>
        <p:spPr>
          <a:xfrm>
            <a:off x="4736600" y="3668900"/>
            <a:ext cx="40914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When this program is executed, what will be displayed on the screen?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4" name="Google Shape;184;p23"/>
          <p:cNvSpPr/>
          <p:nvPr/>
        </p:nvSpPr>
        <p:spPr>
          <a:xfrm>
            <a:off x="5384025" y="1368600"/>
            <a:ext cx="1689300" cy="2239200"/>
          </a:xfrm>
          <a:prstGeom prst="roundRect">
            <a:avLst>
              <a:gd fmla="val 538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5" name="Google Shape;185;p23"/>
          <p:cNvGraphicFramePr/>
          <p:nvPr/>
        </p:nvGraphicFramePr>
        <p:xfrm>
          <a:off x="5381325" y="136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{D324B021-A726-42DC-937C-8B72E85DE838}</a:tableStyleId>
              </a:tblPr>
              <a:tblGrid>
                <a:gridCol w="359900"/>
                <a:gridCol w="1332100"/>
              </a:tblGrid>
              <a:tr h="319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1200" u="none" cap="none" strike="noStrike">
                        <a:solidFill>
                          <a:srgbClr val="5B5BA5"/>
                        </a:solidFill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"Monday"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400" u="none" cap="none" strike="noStrike">
                        <a:solidFill>
                          <a:srgbClr val="5B5BA5"/>
                        </a:solidFill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"Tuesday"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400" u="none" cap="none" strike="noStrike">
                        <a:solidFill>
                          <a:srgbClr val="5B5BA5"/>
                        </a:solidFill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"Wednesday"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solidFill>
                          <a:srgbClr val="5B5BA5"/>
                        </a:solidFill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"Thursday"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solidFill>
                          <a:srgbClr val="5B5BA5"/>
                        </a:solidFill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"Friday"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solidFill>
                          <a:srgbClr val="5B5BA5"/>
                        </a:solidFill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"Saturday"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solidFill>
                          <a:srgbClr val="5B5BA5"/>
                        </a:solidFill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"Sunday"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6" name="Google Shape;186;p23"/>
          <p:cNvSpPr txBox="1"/>
          <p:nvPr/>
        </p:nvSpPr>
        <p:spPr>
          <a:xfrm>
            <a:off x="4736600" y="1310750"/>
            <a:ext cx="6228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days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628300" y="1289300"/>
            <a:ext cx="3615000" cy="23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days = ["Monday", "Tuesday",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"Wednesday", "Thursday",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"Friday", "Saturday",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"Sunday"]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print(days[0])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318475" y="1310750"/>
            <a:ext cx="271500" cy="22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576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0" i="0" sz="1200" u="none" cap="none" strike="noStrike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0" i="0" sz="1200" u="none" cap="none" strike="noStrike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b="0" i="0" sz="1200" u="none" cap="none" strike="noStrike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b="0" i="0" sz="1200" u="none" cap="none" strike="noStrike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900"/>
              </a:spcBef>
              <a:spcAft>
                <a:spcPts val="3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b="0" i="0" sz="1200" u="none" cap="none" strike="noStrike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4736600" y="4382540"/>
            <a:ext cx="40914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Answer</a:t>
            </a: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: </a:t>
            </a:r>
            <a:r>
              <a:rPr b="0" i="0" lang="en-GB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Monday</a:t>
            </a:r>
            <a:endParaRPr b="0" i="0" sz="1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0" name="Google Shape;190;p23"/>
          <p:cNvSpPr/>
          <p:nvPr/>
        </p:nvSpPr>
        <p:spPr>
          <a:xfrm>
            <a:off x="1343435" y="2424412"/>
            <a:ext cx="772500" cy="271500"/>
          </a:xfrm>
          <a:prstGeom prst="rect">
            <a:avLst/>
          </a:prstGeom>
          <a:solidFill>
            <a:srgbClr val="5B5BA5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A number for a day</a:t>
            </a:r>
            <a:endParaRPr b="1" i="0" sz="2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6" name="Google Shape;196;p24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97" name="Google Shape;197;p24"/>
          <p:cNvSpPr txBox="1"/>
          <p:nvPr/>
        </p:nvSpPr>
        <p:spPr>
          <a:xfrm>
            <a:off x="4736600" y="3668900"/>
            <a:ext cx="40914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When this program is executed, what will be displayed on the screen?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8" name="Google Shape;198;p24"/>
          <p:cNvSpPr/>
          <p:nvPr/>
        </p:nvSpPr>
        <p:spPr>
          <a:xfrm>
            <a:off x="5384025" y="1368600"/>
            <a:ext cx="1689300" cy="2239200"/>
          </a:xfrm>
          <a:prstGeom prst="roundRect">
            <a:avLst>
              <a:gd fmla="val 538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9" name="Google Shape;199;p24"/>
          <p:cNvGraphicFramePr/>
          <p:nvPr/>
        </p:nvGraphicFramePr>
        <p:xfrm>
          <a:off x="5381325" y="136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{D324B021-A726-42DC-937C-8B72E85DE838}</a:tableStyleId>
              </a:tblPr>
              <a:tblGrid>
                <a:gridCol w="359900"/>
                <a:gridCol w="1332100"/>
              </a:tblGrid>
              <a:tr h="319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1200" u="none" cap="none" strike="noStrike">
                        <a:solidFill>
                          <a:srgbClr val="5B5BA5"/>
                        </a:solidFill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"Monday"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400" u="none" cap="none" strike="noStrike">
                        <a:solidFill>
                          <a:srgbClr val="5B5BA5"/>
                        </a:solidFill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"Tuesday"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400" u="none" cap="none" strike="noStrike">
                        <a:solidFill>
                          <a:srgbClr val="5B5BA5"/>
                        </a:solidFill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"Wednesday"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solidFill>
                          <a:srgbClr val="5B5BA5"/>
                        </a:solidFill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"Thursday"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solidFill>
                          <a:srgbClr val="5B5BA5"/>
                        </a:solidFill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"Friday"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solidFill>
                          <a:srgbClr val="5B5BA5"/>
                        </a:solidFill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"Saturday"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solidFill>
                          <a:srgbClr val="5B5BA5"/>
                        </a:solidFill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"Sunday"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0" name="Google Shape;200;p24"/>
          <p:cNvSpPr txBox="1"/>
          <p:nvPr/>
        </p:nvSpPr>
        <p:spPr>
          <a:xfrm>
            <a:off x="4736600" y="1310750"/>
            <a:ext cx="6228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days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4"/>
          <p:cNvSpPr txBox="1"/>
          <p:nvPr/>
        </p:nvSpPr>
        <p:spPr>
          <a:xfrm>
            <a:off x="4736600" y="4382540"/>
            <a:ext cx="40914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Answer</a:t>
            </a: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: </a:t>
            </a:r>
            <a:r>
              <a:rPr b="0" i="0" lang="en-GB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Tuesday</a:t>
            </a:r>
            <a:endParaRPr b="0" i="0" sz="1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2" name="Google Shape;202;p24"/>
          <p:cNvSpPr txBox="1"/>
          <p:nvPr/>
        </p:nvSpPr>
        <p:spPr>
          <a:xfrm>
            <a:off x="628300" y="1289300"/>
            <a:ext cx="3615000" cy="23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days = ["Monday", "Tuesday",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"Wednesday", "Thursday",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"Friday", "Saturday",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"Sunday"]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print(days[1])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3" name="Google Shape;203;p24"/>
          <p:cNvSpPr txBox="1"/>
          <p:nvPr/>
        </p:nvSpPr>
        <p:spPr>
          <a:xfrm>
            <a:off x="318475" y="1310750"/>
            <a:ext cx="271500" cy="22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576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0" i="0" sz="1200" u="none" cap="none" strike="noStrike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0" i="0" sz="1200" u="none" cap="none" strike="noStrike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b="0" i="0" sz="1200" u="none" cap="none" strike="noStrike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b="0" i="0" sz="1200" u="none" cap="none" strike="noStrike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900"/>
              </a:spcBef>
              <a:spcAft>
                <a:spcPts val="3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b="0" i="0" sz="1200" u="none" cap="none" strike="noStrike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A number for a day</a:t>
            </a:r>
            <a:endParaRPr b="1" i="0" sz="2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9" name="Google Shape;209;p25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210" name="Google Shape;210;p25"/>
          <p:cNvSpPr txBox="1"/>
          <p:nvPr/>
        </p:nvSpPr>
        <p:spPr>
          <a:xfrm>
            <a:off x="4736600" y="3668900"/>
            <a:ext cx="40914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When this program is executed, what will be displayed on the screen?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1" name="Google Shape;211;p25"/>
          <p:cNvSpPr/>
          <p:nvPr/>
        </p:nvSpPr>
        <p:spPr>
          <a:xfrm>
            <a:off x="5384025" y="1368600"/>
            <a:ext cx="1689300" cy="2239200"/>
          </a:xfrm>
          <a:prstGeom prst="roundRect">
            <a:avLst>
              <a:gd fmla="val 538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2" name="Google Shape;212;p25"/>
          <p:cNvGraphicFramePr/>
          <p:nvPr/>
        </p:nvGraphicFramePr>
        <p:xfrm>
          <a:off x="5381325" y="136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{D324B021-A726-42DC-937C-8B72E85DE838}</a:tableStyleId>
              </a:tblPr>
              <a:tblGrid>
                <a:gridCol w="359900"/>
                <a:gridCol w="1332100"/>
              </a:tblGrid>
              <a:tr h="319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1200" u="none" cap="none" strike="noStrike">
                        <a:solidFill>
                          <a:srgbClr val="5B5BA5"/>
                        </a:solidFill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"Monday"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400" u="none" cap="none" strike="noStrike">
                        <a:solidFill>
                          <a:srgbClr val="5B5BA5"/>
                        </a:solidFill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"Tuesday"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400" u="none" cap="none" strike="noStrike">
                        <a:solidFill>
                          <a:srgbClr val="5B5BA5"/>
                        </a:solidFill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"Wednesday"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solidFill>
                          <a:srgbClr val="5B5BA5"/>
                        </a:solidFill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"Thursday"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solidFill>
                          <a:srgbClr val="5B5BA5"/>
                        </a:solidFill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"Friday"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solidFill>
                          <a:srgbClr val="5B5BA5"/>
                        </a:solidFill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"Saturday"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solidFill>
                          <a:srgbClr val="5B5BA5"/>
                        </a:solidFill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"Sunday"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3" name="Google Shape;213;p25"/>
          <p:cNvSpPr txBox="1"/>
          <p:nvPr/>
        </p:nvSpPr>
        <p:spPr>
          <a:xfrm>
            <a:off x="4736600" y="1310750"/>
            <a:ext cx="6228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days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5"/>
          <p:cNvSpPr txBox="1"/>
          <p:nvPr/>
        </p:nvSpPr>
        <p:spPr>
          <a:xfrm>
            <a:off x="4736600" y="4382540"/>
            <a:ext cx="40914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Answer</a:t>
            </a: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: </a:t>
            </a:r>
            <a:r>
              <a:rPr b="0" i="0" lang="en-GB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Friday</a:t>
            </a:r>
            <a:endParaRPr b="0" i="0" sz="1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5" name="Google Shape;215;p25"/>
          <p:cNvSpPr txBox="1"/>
          <p:nvPr/>
        </p:nvSpPr>
        <p:spPr>
          <a:xfrm>
            <a:off x="628300" y="1289300"/>
            <a:ext cx="3615000" cy="23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days = ["Monday", "Tuesday",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"Wednesday", "Thursday",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"Friday", "Saturday",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"Sunday"]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print(days[4])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6" name="Google Shape;216;p25"/>
          <p:cNvSpPr txBox="1"/>
          <p:nvPr/>
        </p:nvSpPr>
        <p:spPr>
          <a:xfrm>
            <a:off x="318475" y="1310750"/>
            <a:ext cx="271500" cy="22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576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0" i="0" sz="1200" u="none" cap="none" strike="noStrike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0" i="0" sz="1200" u="none" cap="none" strike="noStrike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b="0" i="0" sz="1200" u="none" cap="none" strike="noStrike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b="0" i="0" sz="1200" u="none" cap="none" strike="noStrike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900"/>
              </a:spcBef>
              <a:spcAft>
                <a:spcPts val="3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b="0" i="0" sz="1200" u="none" cap="none" strike="noStrike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A number for a day</a:t>
            </a:r>
            <a:endParaRPr b="1" i="0" sz="2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2" name="Google Shape;222;p26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223" name="Google Shape;223;p26"/>
          <p:cNvSpPr txBox="1"/>
          <p:nvPr/>
        </p:nvSpPr>
        <p:spPr>
          <a:xfrm>
            <a:off x="4736600" y="3668900"/>
            <a:ext cx="40914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When this program is executed, what will be displayed on the screen?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4" name="Google Shape;224;p26"/>
          <p:cNvSpPr/>
          <p:nvPr/>
        </p:nvSpPr>
        <p:spPr>
          <a:xfrm>
            <a:off x="5384025" y="1368600"/>
            <a:ext cx="1689300" cy="2239200"/>
          </a:xfrm>
          <a:prstGeom prst="roundRect">
            <a:avLst>
              <a:gd fmla="val 538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5" name="Google Shape;225;p26"/>
          <p:cNvGraphicFramePr/>
          <p:nvPr/>
        </p:nvGraphicFramePr>
        <p:xfrm>
          <a:off x="5381325" y="136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{D324B021-A726-42DC-937C-8B72E85DE838}</a:tableStyleId>
              </a:tblPr>
              <a:tblGrid>
                <a:gridCol w="359900"/>
                <a:gridCol w="1332100"/>
              </a:tblGrid>
              <a:tr h="319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1200" u="none" cap="none" strike="noStrike">
                        <a:solidFill>
                          <a:srgbClr val="5B5BA5"/>
                        </a:solidFill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"Monday"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400" u="none" cap="none" strike="noStrike">
                        <a:solidFill>
                          <a:srgbClr val="5B5BA5"/>
                        </a:solidFill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"Tuesday"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400" u="none" cap="none" strike="noStrike">
                        <a:solidFill>
                          <a:srgbClr val="5B5BA5"/>
                        </a:solidFill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"Wednesday"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solidFill>
                          <a:srgbClr val="5B5BA5"/>
                        </a:solidFill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"Thursday"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solidFill>
                          <a:srgbClr val="5B5BA5"/>
                        </a:solidFill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"Friday"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solidFill>
                          <a:srgbClr val="5B5BA5"/>
                        </a:solidFill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"Saturday"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solidFill>
                          <a:srgbClr val="5B5BA5"/>
                        </a:solidFill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"Sunday"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6" name="Google Shape;226;p26"/>
          <p:cNvSpPr txBox="1"/>
          <p:nvPr/>
        </p:nvSpPr>
        <p:spPr>
          <a:xfrm>
            <a:off x="4736600" y="1310750"/>
            <a:ext cx="6228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days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6"/>
          <p:cNvSpPr txBox="1"/>
          <p:nvPr/>
        </p:nvSpPr>
        <p:spPr>
          <a:xfrm>
            <a:off x="4736600" y="4382540"/>
            <a:ext cx="40914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Answer</a:t>
            </a: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: An </a:t>
            </a:r>
            <a:r>
              <a:rPr b="1" i="0" lang="en-GB" sz="18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IndexError</a:t>
            </a: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will occur.</a:t>
            </a:r>
            <a:endParaRPr b="0" i="0" sz="1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8" name="Google Shape;228;p26"/>
          <p:cNvSpPr txBox="1"/>
          <p:nvPr/>
        </p:nvSpPr>
        <p:spPr>
          <a:xfrm>
            <a:off x="628300" y="1289300"/>
            <a:ext cx="3615000" cy="23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days = ["Monday", "Tuesday",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"Wednesday", "Thursday",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"Friday", "Saturday",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"Sunday"]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print(days[7])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9" name="Google Shape;229;p26"/>
          <p:cNvSpPr txBox="1"/>
          <p:nvPr/>
        </p:nvSpPr>
        <p:spPr>
          <a:xfrm>
            <a:off x="318475" y="1310750"/>
            <a:ext cx="271500" cy="22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576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0" i="0" sz="1200" u="none" cap="none" strike="noStrike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0" i="0" sz="1200" u="none" cap="none" strike="noStrike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b="0" i="0" sz="1200" u="none" cap="none" strike="noStrike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b="0" i="0" sz="1200" u="none" cap="none" strike="noStrike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900"/>
              </a:spcBef>
              <a:spcAft>
                <a:spcPts val="3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b="0" i="0" sz="1200" u="none" cap="none" strike="noStrike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A number for a day</a:t>
            </a:r>
            <a:endParaRPr b="1" i="0" sz="2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5" name="Google Shape;235;p27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236" name="Google Shape;236;p27"/>
          <p:cNvSpPr txBox="1"/>
          <p:nvPr/>
        </p:nvSpPr>
        <p:spPr>
          <a:xfrm>
            <a:off x="4736600" y="3668900"/>
            <a:ext cx="40914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Expressions</a:t>
            </a: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can be used to access item lists (as long as they evaluate to an integer).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7" name="Google Shape;237;p27"/>
          <p:cNvSpPr/>
          <p:nvPr/>
        </p:nvSpPr>
        <p:spPr>
          <a:xfrm>
            <a:off x="5384025" y="1368600"/>
            <a:ext cx="1689300" cy="2239200"/>
          </a:xfrm>
          <a:prstGeom prst="roundRect">
            <a:avLst>
              <a:gd fmla="val 538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8" name="Google Shape;238;p27"/>
          <p:cNvGraphicFramePr/>
          <p:nvPr/>
        </p:nvGraphicFramePr>
        <p:xfrm>
          <a:off x="5381325" y="136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{D324B021-A726-42DC-937C-8B72E85DE838}</a:tableStyleId>
              </a:tblPr>
              <a:tblGrid>
                <a:gridCol w="359900"/>
                <a:gridCol w="1332100"/>
              </a:tblGrid>
              <a:tr h="319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1200" u="none" cap="none" strike="noStrike">
                        <a:solidFill>
                          <a:srgbClr val="5B5BA5"/>
                        </a:solidFill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"Monday"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400" u="none" cap="none" strike="noStrike">
                        <a:solidFill>
                          <a:srgbClr val="5B5BA5"/>
                        </a:solidFill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"Tuesday"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400" u="none" cap="none" strike="noStrike">
                        <a:solidFill>
                          <a:srgbClr val="5B5BA5"/>
                        </a:solidFill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"Wednesday"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solidFill>
                          <a:srgbClr val="5B5BA5"/>
                        </a:solidFill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"Thursday"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solidFill>
                          <a:srgbClr val="5B5BA5"/>
                        </a:solidFill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"Friday"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solidFill>
                          <a:srgbClr val="5B5BA5"/>
                        </a:solidFill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"Saturday"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solidFill>
                          <a:srgbClr val="5B5BA5"/>
                        </a:solidFill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"Sunday"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9" name="Google Shape;239;p27"/>
          <p:cNvSpPr txBox="1"/>
          <p:nvPr/>
        </p:nvSpPr>
        <p:spPr>
          <a:xfrm>
            <a:off x="4736600" y="1310750"/>
            <a:ext cx="6228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days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7"/>
          <p:cNvSpPr txBox="1"/>
          <p:nvPr/>
        </p:nvSpPr>
        <p:spPr>
          <a:xfrm>
            <a:off x="628300" y="1289300"/>
            <a:ext cx="3615000" cy="25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days = ["Monday", "Tuesday",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"Wednesday", "Thursday",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"Friday", "Saturday",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"Sunday"]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day = 3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print(days[day])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1" name="Google Shape;241;p27"/>
          <p:cNvSpPr txBox="1"/>
          <p:nvPr/>
        </p:nvSpPr>
        <p:spPr>
          <a:xfrm>
            <a:off x="318475" y="1310750"/>
            <a:ext cx="271500" cy="22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576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0" i="0" sz="1200" u="none" cap="none" strike="noStrike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0" i="0" sz="1200" u="none" cap="none" strike="noStrike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b="0" i="0" sz="1200" u="none" cap="none" strike="noStrike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b="0" i="0" sz="1200" u="none" cap="none" strike="noStrike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b="0" i="0" sz="1200" u="none" cap="none" strike="noStrike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b="0" i="0" sz="1200" u="none" cap="none" strike="noStrike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2" name="Google Shape;242;p27"/>
          <p:cNvSpPr/>
          <p:nvPr/>
        </p:nvSpPr>
        <p:spPr>
          <a:xfrm>
            <a:off x="7960398" y="1368650"/>
            <a:ext cx="756000" cy="314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7"/>
          <p:cNvSpPr txBox="1"/>
          <p:nvPr/>
        </p:nvSpPr>
        <p:spPr>
          <a:xfrm>
            <a:off x="7403600" y="1310750"/>
            <a:ext cx="5568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7"/>
          <p:cNvSpPr/>
          <p:nvPr/>
        </p:nvSpPr>
        <p:spPr>
          <a:xfrm>
            <a:off x="1883821" y="2687157"/>
            <a:ext cx="336300" cy="271500"/>
          </a:xfrm>
          <a:prstGeom prst="rect">
            <a:avLst/>
          </a:prstGeom>
          <a:solidFill>
            <a:srgbClr val="5B5BA5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0" y="2035675"/>
            <a:ext cx="9144000" cy="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Warm Up</a:t>
            </a:r>
            <a:endParaRPr/>
          </a:p>
        </p:txBody>
      </p:sp>
      <p:sp>
        <p:nvSpPr>
          <p:cNvPr id="57" name="Google Shape;57;p10"/>
          <p:cNvSpPr txBox="1"/>
          <p:nvPr>
            <p:ph idx="1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 txBox="1"/>
          <p:nvPr/>
        </p:nvSpPr>
        <p:spPr>
          <a:xfrm>
            <a:off x="628300" y="1289300"/>
            <a:ext cx="3615000" cy="25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days = ["Monday", "Tuesday",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"Wednesday", "Thursday",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"Friday", "Saturday",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"Sunday"]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day = 3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print(days[day])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0" name="Google Shape;250;p28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A number for a day</a:t>
            </a:r>
            <a:endParaRPr b="1" i="0" sz="2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1" name="Google Shape;251;p28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252" name="Google Shape;252;p28"/>
          <p:cNvSpPr/>
          <p:nvPr/>
        </p:nvSpPr>
        <p:spPr>
          <a:xfrm>
            <a:off x="5384025" y="1368600"/>
            <a:ext cx="1689300" cy="2239200"/>
          </a:xfrm>
          <a:prstGeom prst="roundRect">
            <a:avLst>
              <a:gd fmla="val 538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3" name="Google Shape;253;p28"/>
          <p:cNvGraphicFramePr/>
          <p:nvPr/>
        </p:nvGraphicFramePr>
        <p:xfrm>
          <a:off x="5381325" y="136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{D324B021-A726-42DC-937C-8B72E85DE838}</a:tableStyleId>
              </a:tblPr>
              <a:tblGrid>
                <a:gridCol w="359900"/>
                <a:gridCol w="1332100"/>
              </a:tblGrid>
              <a:tr h="319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1200" u="none" cap="none" strike="noStrike">
                        <a:solidFill>
                          <a:srgbClr val="5B5BA5"/>
                        </a:solidFill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"Monday"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400" u="none" cap="none" strike="noStrike">
                        <a:solidFill>
                          <a:srgbClr val="5B5BA5"/>
                        </a:solidFill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"Tuesday"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400" u="none" cap="none" strike="noStrike">
                        <a:solidFill>
                          <a:srgbClr val="5B5BA5"/>
                        </a:solidFill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"Wednesday"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solidFill>
                          <a:srgbClr val="5B5BA5"/>
                        </a:solidFill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"Thursday"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solidFill>
                          <a:srgbClr val="5B5BA5"/>
                        </a:solidFill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"Friday"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solidFill>
                          <a:srgbClr val="5B5BA5"/>
                        </a:solidFill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"Saturday"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solidFill>
                          <a:srgbClr val="5B5BA5"/>
                        </a:solidFill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"Sunday"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4" name="Google Shape;254;p28"/>
          <p:cNvSpPr txBox="1"/>
          <p:nvPr/>
        </p:nvSpPr>
        <p:spPr>
          <a:xfrm>
            <a:off x="4736600" y="1310750"/>
            <a:ext cx="6228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days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8"/>
          <p:cNvSpPr/>
          <p:nvPr/>
        </p:nvSpPr>
        <p:spPr>
          <a:xfrm>
            <a:off x="7960398" y="1368650"/>
            <a:ext cx="756000" cy="314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8"/>
          <p:cNvSpPr txBox="1"/>
          <p:nvPr/>
        </p:nvSpPr>
        <p:spPr>
          <a:xfrm>
            <a:off x="7403600" y="1310750"/>
            <a:ext cx="5568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8"/>
          <p:cNvSpPr txBox="1"/>
          <p:nvPr/>
        </p:nvSpPr>
        <p:spPr>
          <a:xfrm>
            <a:off x="4736600" y="3668900"/>
            <a:ext cx="40914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When this program is executed, what will be displayed on the screen?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8" name="Google Shape;258;p28"/>
          <p:cNvSpPr txBox="1"/>
          <p:nvPr/>
        </p:nvSpPr>
        <p:spPr>
          <a:xfrm>
            <a:off x="4736600" y="4382540"/>
            <a:ext cx="40914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Answer</a:t>
            </a: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: </a:t>
            </a:r>
            <a:r>
              <a:rPr b="0" i="0" lang="en-GB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Thursday</a:t>
            </a:r>
            <a:endParaRPr b="0" i="0" sz="1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9" name="Google Shape;259;p28"/>
          <p:cNvSpPr/>
          <p:nvPr/>
        </p:nvSpPr>
        <p:spPr>
          <a:xfrm>
            <a:off x="1883821" y="2687157"/>
            <a:ext cx="336300" cy="271500"/>
          </a:xfrm>
          <a:prstGeom prst="rect">
            <a:avLst/>
          </a:prstGeom>
          <a:solidFill>
            <a:srgbClr val="5B5BA5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8"/>
          <p:cNvSpPr/>
          <p:nvPr/>
        </p:nvSpPr>
        <p:spPr>
          <a:xfrm>
            <a:off x="1903391" y="2996272"/>
            <a:ext cx="303000" cy="223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144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1" name="Google Shape;261;p28"/>
          <p:cNvGrpSpPr/>
          <p:nvPr/>
        </p:nvGrpSpPr>
        <p:grpSpPr>
          <a:xfrm>
            <a:off x="2206391" y="2428239"/>
            <a:ext cx="3270934" cy="679633"/>
            <a:chOff x="2206391" y="2428239"/>
            <a:chExt cx="3270934" cy="679633"/>
          </a:xfrm>
        </p:grpSpPr>
        <p:cxnSp>
          <p:nvCxnSpPr>
            <p:cNvPr id="262" name="Google Shape;262;p28"/>
            <p:cNvCxnSpPr>
              <a:stCxn id="260" idx="3"/>
              <a:endCxn id="263" idx="2"/>
            </p:cNvCxnSpPr>
            <p:nvPr/>
          </p:nvCxnSpPr>
          <p:spPr>
            <a:xfrm flipH="1" rot="10800000">
              <a:off x="2206391" y="2473372"/>
              <a:ext cx="3180900" cy="634500"/>
            </a:xfrm>
            <a:prstGeom prst="curvedConnector3">
              <a:avLst>
                <a:gd fmla="val 50001" name="adj1"/>
              </a:avLst>
            </a:prstGeom>
            <a:noFill/>
            <a:ln cap="flat" cmpd="sng" w="9525">
              <a:solidFill>
                <a:srgbClr val="5B5BA5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63" name="Google Shape;263;p28"/>
            <p:cNvSpPr/>
            <p:nvPr/>
          </p:nvSpPr>
          <p:spPr>
            <a:xfrm>
              <a:off x="5387325" y="2428239"/>
              <a:ext cx="90000" cy="90000"/>
            </a:xfrm>
            <a:prstGeom prst="ellipse">
              <a:avLst/>
            </a:prstGeom>
            <a:noFill/>
            <a:ln cap="flat" cmpd="sng" w="9525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264" name="Google Shape;264;p28"/>
          <p:cNvSpPr txBox="1"/>
          <p:nvPr/>
        </p:nvSpPr>
        <p:spPr>
          <a:xfrm>
            <a:off x="318475" y="1310750"/>
            <a:ext cx="271500" cy="22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576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0" i="0" sz="1200" u="none" cap="none" strike="noStrike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0" i="0" sz="1200" u="none" cap="none" strike="noStrike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b="0" i="0" sz="1200" u="none" cap="none" strike="noStrike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b="0" i="0" sz="1200" u="none" cap="none" strike="noStrike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b="0" i="0" sz="1200" u="none" cap="none" strike="noStrike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b="0" i="0" sz="1200" u="none" cap="none" strike="noStrike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"/>
          <p:cNvSpPr txBox="1"/>
          <p:nvPr/>
        </p:nvSpPr>
        <p:spPr>
          <a:xfrm>
            <a:off x="628300" y="1289300"/>
            <a:ext cx="3615000" cy="25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days = ["Monday", "Tuesday",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"Wednesday", "Thursday",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"Friday", "Saturday",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"Sunday"]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day = 3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print(days[day-1])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0" name="Google Shape;270;p29"/>
          <p:cNvSpPr txBox="1"/>
          <p:nvPr/>
        </p:nvSpPr>
        <p:spPr>
          <a:xfrm>
            <a:off x="318475" y="1310750"/>
            <a:ext cx="271500" cy="22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576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0" i="0" sz="1200" u="none" cap="none" strike="noStrike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0" i="0" sz="1200" u="none" cap="none" strike="noStrike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b="0" i="0" sz="1200" u="none" cap="none" strike="noStrike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b="0" i="0" sz="1200" u="none" cap="none" strike="noStrike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b="0" i="0" sz="1200" u="none" cap="none" strike="noStrike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b="0" i="0" sz="1200" u="none" cap="none" strike="noStrike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1" name="Google Shape;271;p29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A number for a day</a:t>
            </a:r>
            <a:endParaRPr b="1" i="0" sz="2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72" name="Google Shape;272;p29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273" name="Google Shape;273;p29"/>
          <p:cNvSpPr/>
          <p:nvPr/>
        </p:nvSpPr>
        <p:spPr>
          <a:xfrm>
            <a:off x="5384025" y="1368600"/>
            <a:ext cx="1689300" cy="2239200"/>
          </a:xfrm>
          <a:prstGeom prst="roundRect">
            <a:avLst>
              <a:gd fmla="val 538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4" name="Google Shape;274;p29"/>
          <p:cNvGraphicFramePr/>
          <p:nvPr/>
        </p:nvGraphicFramePr>
        <p:xfrm>
          <a:off x="5381325" y="136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{D324B021-A726-42DC-937C-8B72E85DE838}</a:tableStyleId>
              </a:tblPr>
              <a:tblGrid>
                <a:gridCol w="359900"/>
                <a:gridCol w="1332100"/>
              </a:tblGrid>
              <a:tr h="319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1200" u="none" cap="none" strike="noStrike">
                        <a:solidFill>
                          <a:srgbClr val="5B5BA5"/>
                        </a:solidFill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"Monday"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400" u="none" cap="none" strike="noStrike">
                        <a:solidFill>
                          <a:srgbClr val="5B5BA5"/>
                        </a:solidFill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"Tuesday"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400" u="none" cap="none" strike="noStrike">
                        <a:solidFill>
                          <a:srgbClr val="5B5BA5"/>
                        </a:solidFill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"Wednesday"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solidFill>
                          <a:srgbClr val="5B5BA5"/>
                        </a:solidFill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"Thursday"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solidFill>
                          <a:srgbClr val="5B5BA5"/>
                        </a:solidFill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"Friday"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solidFill>
                          <a:srgbClr val="5B5BA5"/>
                        </a:solidFill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"Saturday"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solidFill>
                          <a:srgbClr val="5B5BA5"/>
                        </a:solidFill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"Sunday"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5" name="Google Shape;275;p29"/>
          <p:cNvSpPr txBox="1"/>
          <p:nvPr/>
        </p:nvSpPr>
        <p:spPr>
          <a:xfrm>
            <a:off x="4736600" y="1310750"/>
            <a:ext cx="6228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days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9"/>
          <p:cNvSpPr/>
          <p:nvPr/>
        </p:nvSpPr>
        <p:spPr>
          <a:xfrm>
            <a:off x="7960398" y="1368650"/>
            <a:ext cx="756000" cy="314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9"/>
          <p:cNvSpPr txBox="1"/>
          <p:nvPr/>
        </p:nvSpPr>
        <p:spPr>
          <a:xfrm>
            <a:off x="7403600" y="1310750"/>
            <a:ext cx="5568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9"/>
          <p:cNvSpPr txBox="1"/>
          <p:nvPr/>
        </p:nvSpPr>
        <p:spPr>
          <a:xfrm>
            <a:off x="4736600" y="3668900"/>
            <a:ext cx="40914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When this program is executed, what will be displayed on the screen?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79" name="Google Shape;279;p29"/>
          <p:cNvSpPr txBox="1"/>
          <p:nvPr/>
        </p:nvSpPr>
        <p:spPr>
          <a:xfrm>
            <a:off x="4736600" y="4382540"/>
            <a:ext cx="40914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Answer</a:t>
            </a: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: </a:t>
            </a:r>
            <a:r>
              <a:rPr b="0" i="0" lang="en-GB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Wednesday</a:t>
            </a:r>
            <a:endParaRPr b="0" i="0" sz="1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0" name="Google Shape;280;p29"/>
          <p:cNvSpPr/>
          <p:nvPr/>
        </p:nvSpPr>
        <p:spPr>
          <a:xfrm>
            <a:off x="1883828" y="2677002"/>
            <a:ext cx="556800" cy="271500"/>
          </a:xfrm>
          <a:prstGeom prst="rect">
            <a:avLst/>
          </a:prstGeom>
          <a:solidFill>
            <a:srgbClr val="5B5BA5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9"/>
          <p:cNvSpPr/>
          <p:nvPr/>
        </p:nvSpPr>
        <p:spPr>
          <a:xfrm>
            <a:off x="2014031" y="2986117"/>
            <a:ext cx="303000" cy="223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144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2" name="Google Shape;282;p29"/>
          <p:cNvGrpSpPr/>
          <p:nvPr/>
        </p:nvGrpSpPr>
        <p:grpSpPr>
          <a:xfrm>
            <a:off x="2317031" y="2123439"/>
            <a:ext cx="3160294" cy="974278"/>
            <a:chOff x="2317031" y="2123439"/>
            <a:chExt cx="3160294" cy="974278"/>
          </a:xfrm>
        </p:grpSpPr>
        <p:cxnSp>
          <p:nvCxnSpPr>
            <p:cNvPr id="283" name="Google Shape;283;p29"/>
            <p:cNvCxnSpPr>
              <a:stCxn id="281" idx="3"/>
              <a:endCxn id="284" idx="2"/>
            </p:cNvCxnSpPr>
            <p:nvPr/>
          </p:nvCxnSpPr>
          <p:spPr>
            <a:xfrm flipH="1" rot="10800000">
              <a:off x="2317031" y="2168317"/>
              <a:ext cx="3070200" cy="929400"/>
            </a:xfrm>
            <a:prstGeom prst="curvedConnector3">
              <a:avLst>
                <a:gd fmla="val 50002" name="adj1"/>
              </a:avLst>
            </a:prstGeom>
            <a:noFill/>
            <a:ln cap="flat" cmpd="sng" w="9525">
              <a:solidFill>
                <a:srgbClr val="5B5BA5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84" name="Google Shape;284;p29"/>
            <p:cNvSpPr/>
            <p:nvPr/>
          </p:nvSpPr>
          <p:spPr>
            <a:xfrm>
              <a:off x="5387325" y="2123439"/>
              <a:ext cx="90000" cy="90000"/>
            </a:xfrm>
            <a:prstGeom prst="ellipse">
              <a:avLst/>
            </a:prstGeom>
            <a:noFill/>
            <a:ln cap="flat" cmpd="sng" w="9525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0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Complete the </a:t>
            </a:r>
            <a:r>
              <a:rPr b="1" lang="en-GB"/>
              <a:t>worksheet</a:t>
            </a:r>
            <a:r>
              <a:rPr lang="en-GB"/>
              <a:t> to use a list in programs. </a:t>
            </a:r>
            <a:endParaRPr/>
          </a:p>
        </p:txBody>
      </p:sp>
      <p:sp>
        <p:nvSpPr>
          <p:cNvPr id="290" name="Google Shape;290;p3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Simon says...</a:t>
            </a:r>
            <a:endParaRPr/>
          </a:p>
        </p:txBody>
      </p:sp>
      <p:sp>
        <p:nvSpPr>
          <p:cNvPr id="291" name="Google Shape;291;p3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292" name="Google Shape;29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7275" y="1170099"/>
            <a:ext cx="3955139" cy="365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1"/>
          <p:cNvSpPr txBox="1"/>
          <p:nvPr>
            <p:ph type="title"/>
          </p:nvPr>
        </p:nvSpPr>
        <p:spPr>
          <a:xfrm>
            <a:off x="0" y="2035675"/>
            <a:ext cx="9144000" cy="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298" name="Google Shape;298;p31"/>
          <p:cNvSpPr txBox="1"/>
          <p:nvPr>
            <p:ph idx="1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2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</a:rPr>
              <a:t> Question </a:t>
            </a:r>
            <a:r>
              <a:rPr lang="en-GB">
                <a:solidFill>
                  <a:schemeClr val="accent2"/>
                </a:solidFill>
              </a:rPr>
              <a:t>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Are lists </a:t>
            </a:r>
            <a:r>
              <a:rPr b="1" lang="en-GB"/>
              <a:t>static </a:t>
            </a:r>
            <a:r>
              <a:rPr lang="en-GB"/>
              <a:t>or </a:t>
            </a:r>
            <a:r>
              <a:rPr b="1" lang="en-GB"/>
              <a:t>dynamic</a:t>
            </a:r>
            <a:r>
              <a:rPr lang="en-GB"/>
              <a:t>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04" name="Google Shape;304;p3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Performing operations on lists</a:t>
            </a:r>
            <a:endParaRPr/>
          </a:p>
        </p:txBody>
      </p:sp>
      <p:sp>
        <p:nvSpPr>
          <p:cNvPr id="305" name="Google Shape;305;p32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</a:rPr>
              <a:t> Answer </a:t>
            </a:r>
            <a:r>
              <a:rPr lang="en-GB">
                <a:solidFill>
                  <a:schemeClr val="accent2"/>
                </a:solidFill>
              </a:rPr>
              <a:t>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Dynamic</a:t>
            </a:r>
            <a:endParaRPr/>
          </a:p>
        </p:txBody>
      </p:sp>
      <p:sp>
        <p:nvSpPr>
          <p:cNvPr id="306" name="Google Shape;306;p3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</a:rPr>
              <a:t> Question </a:t>
            </a:r>
            <a:r>
              <a:rPr lang="en-GB">
                <a:solidFill>
                  <a:schemeClr val="accent2"/>
                </a:solidFill>
              </a:rPr>
              <a:t>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What makes a list dynamic?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12" name="Google Shape;312;p3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Performing operations on lists</a:t>
            </a:r>
            <a:endParaRPr/>
          </a:p>
        </p:txBody>
      </p:sp>
      <p:sp>
        <p:nvSpPr>
          <p:cNvPr id="313" name="Google Shape;313;p33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</a:rPr>
              <a:t> Answer </a:t>
            </a:r>
            <a:r>
              <a:rPr lang="en-GB">
                <a:solidFill>
                  <a:schemeClr val="accent2"/>
                </a:solidFill>
              </a:rPr>
              <a:t>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You can: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Add/delete items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different data types </a:t>
            </a:r>
            <a:endParaRPr/>
          </a:p>
        </p:txBody>
      </p:sp>
      <p:sp>
        <p:nvSpPr>
          <p:cNvPr id="314" name="Google Shape;314;p3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As lists are dynamic, you can add new items to them during the execution of your programs.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Adding a new item to the end of a list is known as </a:t>
            </a:r>
            <a:r>
              <a:rPr b="1" lang="en-GB"/>
              <a:t>appending </a:t>
            </a:r>
            <a:r>
              <a:rPr lang="en-GB"/>
              <a:t>the item to the list. </a:t>
            </a:r>
            <a:endParaRPr/>
          </a:p>
        </p:txBody>
      </p:sp>
      <p:sp>
        <p:nvSpPr>
          <p:cNvPr id="320" name="Google Shape;320;p3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Appending to a list</a:t>
            </a:r>
            <a:endParaRPr/>
          </a:p>
        </p:txBody>
      </p:sp>
      <p:sp>
        <p:nvSpPr>
          <p:cNvPr id="321" name="Google Shape;321;p3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5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Here is an empty shopping list. </a:t>
            </a:r>
            <a:endParaRPr/>
          </a:p>
        </p:txBody>
      </p:sp>
      <p:sp>
        <p:nvSpPr>
          <p:cNvPr id="327" name="Google Shape;327;p3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Appending to a list</a:t>
            </a:r>
            <a:endParaRPr/>
          </a:p>
        </p:txBody>
      </p:sp>
      <p:sp>
        <p:nvSpPr>
          <p:cNvPr id="328" name="Google Shape;328;p3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329" name="Google Shape;329;p35"/>
          <p:cNvGraphicFramePr/>
          <p:nvPr/>
        </p:nvGraphicFramePr>
        <p:xfrm>
          <a:off x="4736600" y="117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{27F94315-36B5-435E-AC29-6AFFF6653EF6}</a:tableStyleId>
              </a:tblPr>
              <a:tblGrid>
                <a:gridCol w="420950"/>
                <a:gridCol w="367555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shopping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6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You can add new items to the </a:t>
            </a:r>
            <a:r>
              <a:rPr b="1" lang="en-GB"/>
              <a:t>end of the</a:t>
            </a:r>
            <a:r>
              <a:rPr lang="en-GB"/>
              <a:t> shopping list by using the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append</a:t>
            </a:r>
            <a:r>
              <a:rPr lang="en-GB"/>
              <a:t> </a:t>
            </a:r>
            <a:r>
              <a:rPr b="1" lang="en-GB"/>
              <a:t>operation</a:t>
            </a:r>
            <a:r>
              <a:rPr lang="en-GB"/>
              <a:t>. </a:t>
            </a:r>
            <a:endParaRPr/>
          </a:p>
        </p:txBody>
      </p:sp>
      <p:sp>
        <p:nvSpPr>
          <p:cNvPr id="335" name="Google Shape;335;p3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Appending to a list</a:t>
            </a:r>
            <a:endParaRPr/>
          </a:p>
        </p:txBody>
      </p:sp>
      <p:sp>
        <p:nvSpPr>
          <p:cNvPr id="336" name="Google Shape;336;p3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337" name="Google Shape;337;p36"/>
          <p:cNvGraphicFramePr/>
          <p:nvPr/>
        </p:nvGraphicFramePr>
        <p:xfrm>
          <a:off x="4736600" y="117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{27F94315-36B5-435E-AC29-6AFFF6653EF6}</a:tableStyleId>
              </a:tblPr>
              <a:tblGrid>
                <a:gridCol w="420950"/>
                <a:gridCol w="367555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shopping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shopping.append("Bread")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338" name="Google Shape;338;p36"/>
          <p:cNvSpPr/>
          <p:nvPr/>
        </p:nvSpPr>
        <p:spPr>
          <a:xfrm>
            <a:off x="6021950" y="1575075"/>
            <a:ext cx="579000" cy="236100"/>
          </a:xfrm>
          <a:prstGeom prst="roundRect">
            <a:avLst>
              <a:gd fmla="val 16667" name="adj"/>
            </a:avLst>
          </a:prstGeom>
          <a:solidFill>
            <a:srgbClr val="5B5BA5">
              <a:alpha val="2313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When you print this list, you can see that first it is empty and then it holds the item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bread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4" name="Google Shape;344;p3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Appending to a list</a:t>
            </a:r>
            <a:endParaRPr/>
          </a:p>
        </p:txBody>
      </p:sp>
      <p:sp>
        <p:nvSpPr>
          <p:cNvPr id="345" name="Google Shape;345;p3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346" name="Google Shape;346;p37"/>
          <p:cNvGraphicFramePr/>
          <p:nvPr/>
        </p:nvGraphicFramePr>
        <p:xfrm>
          <a:off x="4736600" y="117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{27F94315-36B5-435E-AC29-6AFFF6653EF6}</a:tableStyleId>
              </a:tblPr>
              <a:tblGrid>
                <a:gridCol w="420950"/>
                <a:gridCol w="367555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shopping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print(shopping)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shopping.append("bread")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print(shopping)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7" name="Google Shape;347;p37"/>
          <p:cNvGraphicFramePr/>
          <p:nvPr/>
        </p:nvGraphicFramePr>
        <p:xfrm>
          <a:off x="4736600" y="307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{27F94315-36B5-435E-AC29-6AFFF6653EF6}</a:tableStyleId>
              </a:tblPr>
              <a:tblGrid>
                <a:gridCol w="420950"/>
                <a:gridCol w="367555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['bread']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&gt;&gt;&gt; 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Make a prediction </a:t>
            </a:r>
            <a:endParaRPr/>
          </a:p>
        </p:txBody>
      </p:sp>
      <p:sp>
        <p:nvSpPr>
          <p:cNvPr id="63" name="Google Shape;63;p1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Starter activity</a:t>
            </a:r>
            <a:endParaRPr/>
          </a:p>
        </p:txBody>
      </p:sp>
      <p:graphicFrame>
        <p:nvGraphicFramePr>
          <p:cNvPr id="64" name="Google Shape;64;p11"/>
          <p:cNvGraphicFramePr/>
          <p:nvPr/>
        </p:nvGraphicFramePr>
        <p:xfrm>
          <a:off x="310900" y="117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{27F94315-36B5-435E-AC29-6AFFF6653EF6}</a:tableStyleId>
              </a:tblPr>
              <a:tblGrid>
                <a:gridCol w="420950"/>
                <a:gridCol w="367555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words = ["house","mountain","sheep"]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print(words[2])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65" name="Google Shape;65;p11"/>
          <p:cNvSpPr txBox="1"/>
          <p:nvPr/>
        </p:nvSpPr>
        <p:spPr>
          <a:xfrm>
            <a:off x="5013713" y="1170100"/>
            <a:ext cx="3564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6" name="Google Shape;66;p11"/>
          <p:cNvSpPr txBox="1"/>
          <p:nvPr/>
        </p:nvSpPr>
        <p:spPr>
          <a:xfrm>
            <a:off x="5013725" y="1170100"/>
            <a:ext cx="3702600" cy="23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Questions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What will be the output of </a:t>
            </a: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, when this program is executed?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marR="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mountain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sheep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house, mountain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u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7" name="Google Shape;67;p11"/>
          <p:cNvSpPr/>
          <p:nvPr/>
        </p:nvSpPr>
        <p:spPr>
          <a:xfrm>
            <a:off x="5183487" y="2245597"/>
            <a:ext cx="180000" cy="180000"/>
          </a:xfrm>
          <a:prstGeom prst="ellipse">
            <a:avLst/>
          </a:prstGeom>
          <a:solidFill>
            <a:srgbClr val="5B5BA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b="0" i="0" sz="10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8" name="Google Shape;68;p11"/>
          <p:cNvSpPr/>
          <p:nvPr/>
        </p:nvSpPr>
        <p:spPr>
          <a:xfrm>
            <a:off x="5183487" y="2474197"/>
            <a:ext cx="180000" cy="180000"/>
          </a:xfrm>
          <a:prstGeom prst="ellipse">
            <a:avLst/>
          </a:prstGeom>
          <a:solidFill>
            <a:srgbClr val="5B5BA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b="0" i="0" sz="10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9" name="Google Shape;69;p11"/>
          <p:cNvSpPr/>
          <p:nvPr/>
        </p:nvSpPr>
        <p:spPr>
          <a:xfrm>
            <a:off x="5183487" y="2702797"/>
            <a:ext cx="180000" cy="180000"/>
          </a:xfrm>
          <a:prstGeom prst="ellipse">
            <a:avLst/>
          </a:prstGeom>
          <a:solidFill>
            <a:srgbClr val="5B5BA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b="0" i="0" sz="10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0" name="Google Shape;70;p11"/>
          <p:cNvSpPr txBox="1"/>
          <p:nvPr/>
        </p:nvSpPr>
        <p:spPr>
          <a:xfrm>
            <a:off x="5013713" y="3608500"/>
            <a:ext cx="3564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1" name="Google Shape;71;p11"/>
          <p:cNvSpPr txBox="1"/>
          <p:nvPr/>
        </p:nvSpPr>
        <p:spPr>
          <a:xfrm>
            <a:off x="5013713" y="4370500"/>
            <a:ext cx="3564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2" name="Google Shape;72;p11"/>
          <p:cNvSpPr/>
          <p:nvPr/>
        </p:nvSpPr>
        <p:spPr>
          <a:xfrm>
            <a:off x="5183487" y="2963528"/>
            <a:ext cx="180000" cy="180000"/>
          </a:xfrm>
          <a:prstGeom prst="ellipse">
            <a:avLst/>
          </a:prstGeom>
          <a:solidFill>
            <a:srgbClr val="5B5BA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b="0" i="0" sz="10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73" name="Google Shape;73;p11"/>
          <p:cNvGrpSpPr/>
          <p:nvPr/>
        </p:nvGrpSpPr>
        <p:grpSpPr>
          <a:xfrm>
            <a:off x="4991086" y="2441760"/>
            <a:ext cx="390401" cy="229550"/>
            <a:chOff x="5235174" y="2560960"/>
            <a:chExt cx="390401" cy="229550"/>
          </a:xfrm>
        </p:grpSpPr>
        <p:sp>
          <p:nvSpPr>
            <p:cNvPr id="74" name="Google Shape;74;p11"/>
            <p:cNvSpPr/>
            <p:nvPr/>
          </p:nvSpPr>
          <p:spPr>
            <a:xfrm>
              <a:off x="5409575" y="2574510"/>
              <a:ext cx="216000" cy="216000"/>
            </a:xfrm>
            <a:prstGeom prst="ellipse">
              <a:avLst/>
            </a:prstGeom>
            <a:noFill/>
            <a:ln cap="flat" cmpd="sng" w="9525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>
              <a:off x="5235174" y="2560960"/>
              <a:ext cx="216000" cy="216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GB" sz="1000" u="none" cap="none" strike="noStrike">
                  <a:solidFill>
                    <a:srgbClr val="5B5BA5"/>
                  </a:solidFill>
                  <a:latin typeface="Quicksand"/>
                  <a:ea typeface="Quicksand"/>
                  <a:cs typeface="Quicksand"/>
                  <a:sym typeface="Quicksand"/>
                </a:rPr>
                <a:t>▹</a:t>
              </a:r>
              <a:endParaRPr b="0" i="0" sz="10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76" name="Google Shape;76;p11"/>
          <p:cNvSpPr txBox="1"/>
          <p:nvPr/>
        </p:nvSpPr>
        <p:spPr>
          <a:xfrm>
            <a:off x="5013713" y="3608500"/>
            <a:ext cx="3564900" cy="11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Why?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The index location of </a:t>
            </a: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sheep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is </a:t>
            </a: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. You will learn more about this today.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8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If you add another item, it will be added to the </a:t>
            </a:r>
            <a:r>
              <a:rPr b="1" lang="en-GB"/>
              <a:t>end</a:t>
            </a:r>
            <a:r>
              <a:rPr lang="en-GB"/>
              <a:t> of the list.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3" name="Google Shape;353;p3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Appending to a list</a:t>
            </a:r>
            <a:endParaRPr/>
          </a:p>
        </p:txBody>
      </p:sp>
      <p:sp>
        <p:nvSpPr>
          <p:cNvPr id="354" name="Google Shape;354;p3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355" name="Google Shape;355;p38"/>
          <p:cNvGraphicFramePr/>
          <p:nvPr/>
        </p:nvGraphicFramePr>
        <p:xfrm>
          <a:off x="4736600" y="117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{27F94315-36B5-435E-AC29-6AFFF6653EF6}</a:tableStyleId>
              </a:tblPr>
              <a:tblGrid>
                <a:gridCol w="420950"/>
                <a:gridCol w="367555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shopping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print(shopping)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shopping.append("bread")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print(shopping)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shopping.append("cheese")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print(shopping)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6" name="Google Shape;356;p38"/>
          <p:cNvGraphicFramePr/>
          <p:nvPr/>
        </p:nvGraphicFramePr>
        <p:xfrm>
          <a:off x="4736600" y="362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{27F94315-36B5-435E-AC29-6AFFF6653EF6}</a:tableStyleId>
              </a:tblPr>
              <a:tblGrid>
                <a:gridCol w="420950"/>
                <a:gridCol w="3675550"/>
              </a:tblGrid>
              <a:tr h="120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['bread']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['bread', 'cheese']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&gt;&gt;&gt; 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9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You can also remove items from a list using the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remove</a:t>
            </a:r>
            <a:r>
              <a:rPr b="1" lang="en-GB"/>
              <a:t> </a:t>
            </a:r>
            <a:r>
              <a:rPr lang="en-GB"/>
              <a:t>operator.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You can see that at first, the list contains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bread</a:t>
            </a:r>
            <a:r>
              <a:rPr lang="en-GB"/>
              <a:t>, then the item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bread</a:t>
            </a:r>
            <a:r>
              <a:rPr lang="en-GB"/>
              <a:t> is removed from the list. </a:t>
            </a:r>
            <a:endParaRPr/>
          </a:p>
        </p:txBody>
      </p:sp>
      <p:sp>
        <p:nvSpPr>
          <p:cNvPr id="362" name="Google Shape;362;p39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Removing an item from a list</a:t>
            </a:r>
            <a:endParaRPr/>
          </a:p>
        </p:txBody>
      </p:sp>
      <p:sp>
        <p:nvSpPr>
          <p:cNvPr id="363" name="Google Shape;363;p39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364" name="Google Shape;364;p39"/>
          <p:cNvGraphicFramePr/>
          <p:nvPr/>
        </p:nvGraphicFramePr>
        <p:xfrm>
          <a:off x="4736600" y="117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{27F94315-36B5-435E-AC29-6AFFF6653EF6}</a:tableStyleId>
              </a:tblPr>
              <a:tblGrid>
                <a:gridCol w="420950"/>
                <a:gridCol w="367555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shopping = ["bread", "cheese", "milk"]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print(shopping)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shopping.remove("bread")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print(shopping)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5" name="Google Shape;365;p39"/>
          <p:cNvGraphicFramePr/>
          <p:nvPr/>
        </p:nvGraphicFramePr>
        <p:xfrm>
          <a:off x="4736600" y="307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{27F94315-36B5-435E-AC29-6AFFF6653EF6}</a:tableStyleId>
              </a:tblPr>
              <a:tblGrid>
                <a:gridCol w="420950"/>
                <a:gridCol w="367555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['bread', 'cheese', 'milk']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['cheese', 'milk']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&gt;&gt;&gt;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366" name="Google Shape;366;p39"/>
          <p:cNvSpPr/>
          <p:nvPr/>
        </p:nvSpPr>
        <p:spPr>
          <a:xfrm>
            <a:off x="6036100" y="1925813"/>
            <a:ext cx="579000" cy="236100"/>
          </a:xfrm>
          <a:prstGeom prst="roundRect">
            <a:avLst>
              <a:gd fmla="val 16667" name="adj"/>
            </a:avLst>
          </a:prstGeom>
          <a:solidFill>
            <a:srgbClr val="5B5BA5">
              <a:alpha val="2313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0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lt1"/>
                </a:solidFill>
                <a:highlight>
                  <a:schemeClr val="dk1"/>
                </a:highlight>
              </a:rPr>
              <a:t> Question </a:t>
            </a:r>
            <a:r>
              <a:rPr lang="en-GB">
                <a:solidFill>
                  <a:schemeClr val="accent2"/>
                </a:solidFill>
              </a:rPr>
              <a:t>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After bread is removed from the list, which index location holds the value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cheese</a:t>
            </a:r>
            <a:r>
              <a:rPr lang="en-GB"/>
              <a:t>?</a:t>
            </a:r>
            <a:endParaRPr/>
          </a:p>
        </p:txBody>
      </p:sp>
      <p:sp>
        <p:nvSpPr>
          <p:cNvPr id="372" name="Google Shape;372;p4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Removing an item from a list</a:t>
            </a:r>
            <a:endParaRPr/>
          </a:p>
        </p:txBody>
      </p:sp>
      <p:sp>
        <p:nvSpPr>
          <p:cNvPr id="373" name="Google Shape;373;p4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374" name="Google Shape;374;p40"/>
          <p:cNvGraphicFramePr/>
          <p:nvPr/>
        </p:nvGraphicFramePr>
        <p:xfrm>
          <a:off x="4736600" y="117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{27F94315-36B5-435E-AC29-6AFFF6653EF6}</a:tableStyleId>
              </a:tblPr>
              <a:tblGrid>
                <a:gridCol w="420950"/>
                <a:gridCol w="367555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shopping = ["bread", "cheese", "milk"]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print(shopping)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shopping.remove("bread")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print(shopping)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5" name="Google Shape;375;p40"/>
          <p:cNvGraphicFramePr/>
          <p:nvPr/>
        </p:nvGraphicFramePr>
        <p:xfrm>
          <a:off x="4736600" y="307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{27F94315-36B5-435E-AC29-6AFFF6653EF6}</a:tableStyleId>
              </a:tblPr>
              <a:tblGrid>
                <a:gridCol w="420950"/>
                <a:gridCol w="367555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['bread', 'cheese', 'milk']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['cheese', 'milk']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&gt;&gt;&gt;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376" name="Google Shape;376;p40"/>
          <p:cNvSpPr/>
          <p:nvPr/>
        </p:nvSpPr>
        <p:spPr>
          <a:xfrm>
            <a:off x="6036100" y="1925813"/>
            <a:ext cx="579000" cy="236100"/>
          </a:xfrm>
          <a:prstGeom prst="roundRect">
            <a:avLst>
              <a:gd fmla="val 16667" name="adj"/>
            </a:avLst>
          </a:prstGeom>
          <a:solidFill>
            <a:srgbClr val="5B5BA5">
              <a:alpha val="2313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1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lt1"/>
                </a:solidFill>
                <a:highlight>
                  <a:schemeClr val="dk1"/>
                </a:highlight>
              </a:rPr>
              <a:t> Question </a:t>
            </a:r>
            <a:r>
              <a:rPr lang="en-GB">
                <a:solidFill>
                  <a:schemeClr val="accent2"/>
                </a:solidFill>
              </a:rPr>
              <a:t>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After bread is removed from the list, which index location holds the value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cheese</a:t>
            </a:r>
            <a:r>
              <a:rPr lang="en-GB"/>
              <a:t>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lt1"/>
                </a:solidFill>
                <a:highlight>
                  <a:schemeClr val="dk1"/>
                </a:highlight>
              </a:rPr>
              <a:t> Answer </a:t>
            </a:r>
            <a:r>
              <a:rPr lang="en-GB">
                <a:solidFill>
                  <a:schemeClr val="accent2"/>
                </a:solidFill>
              </a:rPr>
              <a:t>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The index refers to the </a:t>
            </a:r>
            <a:r>
              <a:rPr b="1" lang="en-GB"/>
              <a:t>position</a:t>
            </a:r>
            <a:r>
              <a:rPr lang="en-GB"/>
              <a:t> in the list and is not a direct link to the value held in it.</a:t>
            </a:r>
            <a:endParaRPr/>
          </a:p>
        </p:txBody>
      </p:sp>
      <p:sp>
        <p:nvSpPr>
          <p:cNvPr id="382" name="Google Shape;382;p4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Removing an item from a list</a:t>
            </a:r>
            <a:endParaRPr/>
          </a:p>
        </p:txBody>
      </p:sp>
      <p:sp>
        <p:nvSpPr>
          <p:cNvPr id="383" name="Google Shape;383;p4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384" name="Google Shape;384;p41"/>
          <p:cNvGraphicFramePr/>
          <p:nvPr/>
        </p:nvGraphicFramePr>
        <p:xfrm>
          <a:off x="4736600" y="117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{27F94315-36B5-435E-AC29-6AFFF6653EF6}</a:tableStyleId>
              </a:tblPr>
              <a:tblGrid>
                <a:gridCol w="420950"/>
                <a:gridCol w="367555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shopping = ["bread", "cheese", "milk"]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print(shopping)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shopping.remove("bread")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print(shopping)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5" name="Google Shape;385;p41"/>
          <p:cNvGraphicFramePr/>
          <p:nvPr/>
        </p:nvGraphicFramePr>
        <p:xfrm>
          <a:off x="4736600" y="307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{27F94315-36B5-435E-AC29-6AFFF6653EF6}</a:tableStyleId>
              </a:tblPr>
              <a:tblGrid>
                <a:gridCol w="420950"/>
                <a:gridCol w="367555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['bread', 'cheese', 'milk']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['cheese', 'milk']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&gt;&gt;&gt;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386" name="Google Shape;386;p41"/>
          <p:cNvSpPr/>
          <p:nvPr/>
        </p:nvSpPr>
        <p:spPr>
          <a:xfrm>
            <a:off x="6036100" y="1925813"/>
            <a:ext cx="579000" cy="236100"/>
          </a:xfrm>
          <a:prstGeom prst="roundRect">
            <a:avLst>
              <a:gd fmla="val 16667" name="adj"/>
            </a:avLst>
          </a:prstGeom>
          <a:solidFill>
            <a:srgbClr val="5B5BA5">
              <a:alpha val="2313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2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Complete the </a:t>
            </a:r>
            <a:r>
              <a:rPr b="1" lang="en-GB"/>
              <a:t>worksheet</a:t>
            </a:r>
            <a:r>
              <a:rPr lang="en-GB"/>
              <a:t> to practise appending and removing items from a list.  </a:t>
            </a:r>
            <a:endParaRPr/>
          </a:p>
        </p:txBody>
      </p:sp>
      <p:sp>
        <p:nvSpPr>
          <p:cNvPr id="392" name="Google Shape;392;p4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Appending and removing activity</a:t>
            </a:r>
            <a:endParaRPr/>
          </a:p>
        </p:txBody>
      </p:sp>
      <p:sp>
        <p:nvSpPr>
          <p:cNvPr id="393" name="Google Shape;393;p42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94" name="Google Shape;394;p4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pic>
        <p:nvPicPr>
          <p:cNvPr id="395" name="Google Shape;39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6600" y="1170136"/>
            <a:ext cx="4096499" cy="3775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3"/>
          <p:cNvSpPr txBox="1"/>
          <p:nvPr>
            <p:ph type="title"/>
          </p:nvPr>
        </p:nvSpPr>
        <p:spPr>
          <a:xfrm>
            <a:off x="0" y="2035675"/>
            <a:ext cx="9144000" cy="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401" name="Google Shape;401;p43"/>
          <p:cNvSpPr txBox="1"/>
          <p:nvPr>
            <p:ph idx="1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4"/>
          <p:cNvSpPr txBox="1"/>
          <p:nvPr>
            <p:ph idx="1" type="body"/>
          </p:nvPr>
        </p:nvSpPr>
        <p:spPr>
          <a:xfrm>
            <a:off x="310900" y="1017725"/>
            <a:ext cx="4261200" cy="30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 the Traversing a List With Len and Range section.</a:t>
            </a:r>
            <a:endParaRPr/>
          </a:p>
        </p:txBody>
      </p:sp>
      <p:sp>
        <p:nvSpPr>
          <p:cNvPr id="407" name="Google Shape;407;p44"/>
          <p:cNvSpPr txBox="1"/>
          <p:nvPr>
            <p:ph idx="2" type="body"/>
          </p:nvPr>
        </p:nvSpPr>
        <p:spPr>
          <a:xfrm>
            <a:off x="310900" y="4117599"/>
            <a:ext cx="85212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Traversing a List With Len and Range</a:t>
            </a:r>
            <a:endParaRPr/>
          </a:p>
        </p:txBody>
      </p:sp>
      <p:sp>
        <p:nvSpPr>
          <p:cNvPr id="409" name="Google Shape;409;p4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3</a:t>
            </a:r>
            <a:endParaRPr/>
          </a:p>
        </p:txBody>
      </p:sp>
      <p:pic>
        <p:nvPicPr>
          <p:cNvPr id="410" name="Google Shape;41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600" y="1112950"/>
            <a:ext cx="2748625" cy="279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5"/>
          <p:cNvSpPr txBox="1"/>
          <p:nvPr>
            <p:ph idx="1" type="body"/>
          </p:nvPr>
        </p:nvSpPr>
        <p:spPr>
          <a:xfrm>
            <a:off x="310900" y="1017725"/>
            <a:ext cx="4261200" cy="30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Complete 3 pts of exercises!</a:t>
            </a:r>
            <a:endParaRPr/>
          </a:p>
        </p:txBody>
      </p:sp>
      <p:sp>
        <p:nvSpPr>
          <p:cNvPr id="416" name="Google Shape;416;p45"/>
          <p:cNvSpPr txBox="1"/>
          <p:nvPr>
            <p:ph idx="2" type="body"/>
          </p:nvPr>
        </p:nvSpPr>
        <p:spPr>
          <a:xfrm>
            <a:off x="310900" y="4117599"/>
            <a:ext cx="85212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Traversing a List With Len and Range</a:t>
            </a:r>
            <a:endParaRPr/>
          </a:p>
        </p:txBody>
      </p:sp>
      <p:sp>
        <p:nvSpPr>
          <p:cNvPr id="418" name="Google Shape;418;p4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3</a:t>
            </a:r>
            <a:endParaRPr/>
          </a:p>
        </p:txBody>
      </p:sp>
      <p:pic>
        <p:nvPicPr>
          <p:cNvPr id="419" name="Google Shape;41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7800" y="1023200"/>
            <a:ext cx="2795099" cy="279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6"/>
          <p:cNvSpPr txBox="1"/>
          <p:nvPr>
            <p:ph type="title"/>
          </p:nvPr>
        </p:nvSpPr>
        <p:spPr>
          <a:xfrm>
            <a:off x="0" y="2035675"/>
            <a:ext cx="9144000" cy="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Wrap Up</a:t>
            </a:r>
            <a:endParaRPr/>
          </a:p>
        </p:txBody>
      </p:sp>
      <p:sp>
        <p:nvSpPr>
          <p:cNvPr id="425" name="Google Shape;425;p46"/>
          <p:cNvSpPr txBox="1"/>
          <p:nvPr>
            <p:ph idx="1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7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List methods</a:t>
            </a:r>
            <a:endParaRPr b="1" i="0" sz="2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1" name="Google Shape;431;p47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Wrap Up</a:t>
            </a:r>
            <a:endParaRPr/>
          </a:p>
        </p:txBody>
      </p:sp>
      <p:sp>
        <p:nvSpPr>
          <p:cNvPr id="432" name="Google Shape;432;p47"/>
          <p:cNvSpPr txBox="1"/>
          <p:nvPr/>
        </p:nvSpPr>
        <p:spPr>
          <a:xfrm>
            <a:off x="310900" y="1289300"/>
            <a:ext cx="40965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There are many operations you can perform on lists and their items.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3" name="Google Shape;433;p47"/>
          <p:cNvSpPr txBox="1"/>
          <p:nvPr/>
        </p:nvSpPr>
        <p:spPr>
          <a:xfrm>
            <a:off x="310900" y="2075125"/>
            <a:ext cx="4419600" cy="24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list</a:t>
            </a: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.append(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item</a:t>
            </a: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)		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add item at end of list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2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list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.insert(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index, item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	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add item at index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2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list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.pop(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index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			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remove item at index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2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list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.remove(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item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		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remove item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2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list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.index(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item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		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search for index of item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2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list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.count(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item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		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get occurrences of item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2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list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.reverse()			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reverse list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list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.sort()			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sort list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4" name="Google Shape;434;p47"/>
          <p:cNvSpPr txBox="1"/>
          <p:nvPr/>
        </p:nvSpPr>
        <p:spPr>
          <a:xfrm>
            <a:off x="5257800" y="1621978"/>
            <a:ext cx="34446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Some examples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5" name="Google Shape;435;p47"/>
          <p:cNvSpPr txBox="1"/>
          <p:nvPr/>
        </p:nvSpPr>
        <p:spPr>
          <a:xfrm>
            <a:off x="5263900" y="2075125"/>
            <a:ext cx="3564900" cy="24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numbers.append(42)</a:t>
            </a:r>
            <a:endParaRPr b="0" i="0" sz="1400" u="none" cap="none" strike="noStrike"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2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cities.insert(2, "Oslo")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2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last = values.pop()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2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countries.remove("Japan")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2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where = planets.index("Mars")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2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nb_the = words.count("the")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2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values.reverse()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names.sort()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6" name="Google Shape;436;p47"/>
          <p:cNvSpPr txBox="1"/>
          <p:nvPr/>
        </p:nvSpPr>
        <p:spPr>
          <a:xfrm>
            <a:off x="5263900" y="1080203"/>
            <a:ext cx="34446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hlink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3"/>
              </a:rPr>
              <a:t>ncce.io/py-doc-lists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In this lesson, you will: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Define a data structure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Define a list and an array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Describe the differences between lists and arrays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a list in a program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Append to a list</a:t>
            </a:r>
            <a:endParaRPr/>
          </a:p>
        </p:txBody>
      </p:sp>
      <p:sp>
        <p:nvSpPr>
          <p:cNvPr id="82" name="Google Shape;82;p12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Lesson 29: Arrays and lists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>
                <a:latin typeface="Quicksand Medium"/>
                <a:ea typeface="Quicksand Medium"/>
                <a:cs typeface="Quicksand Medium"/>
                <a:sym typeface="Quicksand Medium"/>
              </a:rPr>
              <a:t>‹#›</a:t>
            </a:fld>
            <a:endParaRPr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84" name="Google Shape;84;p12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Objectives</a:t>
            </a:r>
            <a:endParaRPr/>
          </a:p>
        </p:txBody>
      </p:sp>
      <p:pic>
        <p:nvPicPr>
          <p:cNvPr id="85" name="Google Shape;8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1300" y="364800"/>
            <a:ext cx="41910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8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In this lesson, you…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Learnt about data structures, lists, and arrays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Learnt how to use lists in your programs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Learnt how to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append</a:t>
            </a:r>
            <a:r>
              <a:rPr lang="en-GB"/>
              <a:t> and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remove</a:t>
            </a:r>
            <a:r>
              <a:rPr lang="en-GB"/>
              <a:t> items from a list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42" name="Google Shape;442;p4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Next lesson</a:t>
            </a:r>
            <a:endParaRPr/>
          </a:p>
        </p:txBody>
      </p:sp>
      <p:sp>
        <p:nvSpPr>
          <p:cNvPr id="443" name="Google Shape;443;p4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>
                <a:latin typeface="Quicksand Medium"/>
                <a:ea typeface="Quicksand Medium"/>
                <a:cs typeface="Quicksand Medium"/>
                <a:sym typeface="Quicksand Medium"/>
              </a:rPr>
              <a:t>‹#›</a:t>
            </a:fld>
            <a:endParaRPr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444" name="Google Shape;444;p48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Next lesson, you will…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Manipulate a list and traverse elements in a list </a:t>
            </a:r>
            <a:endParaRPr/>
          </a:p>
        </p:txBody>
      </p:sp>
      <p:sp>
        <p:nvSpPr>
          <p:cNvPr id="445" name="Google Shape;445;p4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Summary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0" y="2035675"/>
            <a:ext cx="9144000" cy="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In computer science, you often need to manage large amounts of </a:t>
            </a:r>
            <a:r>
              <a:rPr b="1" lang="en-GB"/>
              <a:t>data</a:t>
            </a:r>
            <a:r>
              <a:rPr lang="en-GB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You need to know </a:t>
            </a:r>
            <a:r>
              <a:rPr b="1" lang="en-GB"/>
              <a:t>how </a:t>
            </a:r>
            <a:r>
              <a:rPr lang="en-GB"/>
              <a:t>this data is </a:t>
            </a:r>
            <a:r>
              <a:rPr b="1" lang="en-GB"/>
              <a:t>stored </a:t>
            </a:r>
            <a:r>
              <a:rPr lang="en-GB"/>
              <a:t>and the </a:t>
            </a:r>
            <a:r>
              <a:rPr b="1" lang="en-GB"/>
              <a:t>types </a:t>
            </a:r>
            <a:r>
              <a:rPr lang="en-GB"/>
              <a:t>of </a:t>
            </a:r>
            <a:r>
              <a:rPr b="1" lang="en-GB"/>
              <a:t>operations </a:t>
            </a:r>
            <a:r>
              <a:rPr lang="en-GB"/>
              <a:t>that you can perform on it.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Data structures</a:t>
            </a:r>
            <a:r>
              <a:rPr lang="en-GB"/>
              <a:t> are used to store data in an organised and accessible way.  </a:t>
            </a:r>
            <a:endParaRPr/>
          </a:p>
        </p:txBody>
      </p:sp>
      <p:sp>
        <p:nvSpPr>
          <p:cNvPr id="97" name="Google Shape;97;p1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Data structures</a:t>
            </a:r>
            <a:endParaRPr/>
          </a:p>
        </p:txBody>
      </p:sp>
      <p:sp>
        <p:nvSpPr>
          <p:cNvPr id="98" name="Google Shape;98;p1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6600" y="1170100"/>
            <a:ext cx="4096501" cy="2730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Data structures</a:t>
            </a:r>
            <a:r>
              <a:rPr lang="en-GB"/>
              <a:t> can be </a:t>
            </a:r>
            <a:r>
              <a:rPr b="1" lang="en-GB"/>
              <a:t>static </a:t>
            </a:r>
            <a:r>
              <a:rPr lang="en-GB"/>
              <a:t>or </a:t>
            </a:r>
            <a:r>
              <a:rPr b="1" lang="en-GB"/>
              <a:t>dynamic</a:t>
            </a:r>
            <a:r>
              <a:rPr lang="en-GB"/>
              <a:t>.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Static data structures</a:t>
            </a:r>
            <a:r>
              <a:rPr lang="en-GB"/>
              <a:t> reserve memory locations for a set amount of data. Their size cannot change.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Dynamic data structures</a:t>
            </a:r>
            <a:r>
              <a:rPr lang="en-GB"/>
              <a:t> are more flexible. The memory capacity is not fixed. </a:t>
            </a:r>
            <a:endParaRPr/>
          </a:p>
        </p:txBody>
      </p:sp>
      <p:sp>
        <p:nvSpPr>
          <p:cNvPr id="105" name="Google Shape;105;p1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Data structures</a:t>
            </a:r>
            <a:endParaRPr/>
          </a:p>
        </p:txBody>
      </p:sp>
      <p:sp>
        <p:nvSpPr>
          <p:cNvPr id="106" name="Google Shape;106;p1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6600" y="1170100"/>
            <a:ext cx="4096501" cy="2730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An </a:t>
            </a:r>
            <a:r>
              <a:rPr b="1" lang="en-GB"/>
              <a:t>array</a:t>
            </a:r>
            <a:r>
              <a:rPr lang="en-GB"/>
              <a:t> holds multiple items under one name.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An </a:t>
            </a:r>
            <a:r>
              <a:rPr b="1" lang="en-GB"/>
              <a:t>array </a:t>
            </a:r>
            <a:r>
              <a:rPr lang="en-GB"/>
              <a:t>is a </a:t>
            </a:r>
            <a:r>
              <a:rPr b="1" lang="en-GB"/>
              <a:t>static data structure</a:t>
            </a:r>
            <a:r>
              <a:rPr lang="en-GB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An </a:t>
            </a:r>
            <a:r>
              <a:rPr b="1" lang="en-GB"/>
              <a:t>array </a:t>
            </a:r>
            <a:r>
              <a:rPr lang="en-GB"/>
              <a:t>is </a:t>
            </a:r>
            <a:r>
              <a:rPr b="1" lang="en-GB"/>
              <a:t>fixed </a:t>
            </a:r>
            <a:r>
              <a:rPr lang="en-GB"/>
              <a:t>in size and can only contain data of the </a:t>
            </a:r>
            <a:r>
              <a:rPr b="1" lang="en-GB"/>
              <a:t>same type</a:t>
            </a:r>
            <a:r>
              <a:rPr lang="en-GB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The </a:t>
            </a:r>
            <a:r>
              <a:rPr b="1" lang="en-GB"/>
              <a:t>contents </a:t>
            </a:r>
            <a:r>
              <a:rPr lang="en-GB"/>
              <a:t>can be </a:t>
            </a:r>
            <a:r>
              <a:rPr b="1" lang="en-GB"/>
              <a:t>changed</a:t>
            </a:r>
            <a:r>
              <a:rPr lang="en-GB"/>
              <a:t>, but items </a:t>
            </a:r>
            <a:r>
              <a:rPr b="1" lang="en-GB"/>
              <a:t>cannot </a:t>
            </a:r>
            <a:r>
              <a:rPr lang="en-GB"/>
              <a:t>be </a:t>
            </a:r>
            <a:r>
              <a:rPr b="1" lang="en-GB"/>
              <a:t>added </a:t>
            </a:r>
            <a:r>
              <a:rPr lang="en-GB"/>
              <a:t>or </a:t>
            </a:r>
            <a:r>
              <a:rPr b="1" lang="en-GB"/>
              <a:t>deleted</a:t>
            </a:r>
            <a:r>
              <a:rPr lang="en-GB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The structure must remain </a:t>
            </a:r>
            <a:r>
              <a:rPr b="1" lang="en-GB"/>
              <a:t>fixed</a:t>
            </a:r>
            <a:r>
              <a:rPr lang="en-GB"/>
              <a:t>. </a:t>
            </a:r>
            <a:endParaRPr/>
          </a:p>
        </p:txBody>
      </p:sp>
      <p:sp>
        <p:nvSpPr>
          <p:cNvPr id="113" name="Google Shape;113;p1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Array</a:t>
            </a:r>
            <a:endParaRPr/>
          </a:p>
        </p:txBody>
      </p:sp>
      <p:sp>
        <p:nvSpPr>
          <p:cNvPr id="114" name="Google Shape;114;p16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digits = [0, 1, 2, 3, 4, 5, 6, 7, 8, 9]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5" name="Google Shape;115;p1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 </a:t>
            </a:r>
            <a:r>
              <a:rPr b="1" lang="en-GB"/>
              <a:t>list </a:t>
            </a:r>
            <a:r>
              <a:rPr lang="en-GB"/>
              <a:t>is often used as a </a:t>
            </a:r>
            <a:r>
              <a:rPr b="1" lang="en-GB"/>
              <a:t>dynamic data structure</a:t>
            </a:r>
            <a:r>
              <a:rPr lang="en-GB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The size of a list </a:t>
            </a:r>
            <a:r>
              <a:rPr b="1" lang="en-GB"/>
              <a:t>can change</a:t>
            </a:r>
            <a:r>
              <a:rPr lang="en-GB"/>
              <a:t>. It can also contain data of different types.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This means that you can </a:t>
            </a:r>
            <a:r>
              <a:rPr b="1" lang="en-GB"/>
              <a:t>add </a:t>
            </a:r>
            <a:r>
              <a:rPr lang="en-GB"/>
              <a:t>and </a:t>
            </a:r>
            <a:r>
              <a:rPr b="1" lang="en-GB"/>
              <a:t>delete </a:t>
            </a:r>
            <a:r>
              <a:rPr lang="en-GB"/>
              <a:t>items as well as perform other operations on a list that are different to an array. </a:t>
            </a:r>
            <a:endParaRPr/>
          </a:p>
        </p:txBody>
      </p:sp>
      <p:sp>
        <p:nvSpPr>
          <p:cNvPr id="121" name="Google Shape;121;p1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List</a:t>
            </a:r>
            <a:endParaRPr/>
          </a:p>
        </p:txBody>
      </p:sp>
      <p:sp>
        <p:nvSpPr>
          <p:cNvPr id="122" name="Google Shape;122;p17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player = ["Sam", "Turner", 22]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3" name="Google Shape;123;p1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CCE Slides">
  <a:themeElements>
    <a:clrScheme name="Simple Light">
      <a:dk1>
        <a:srgbClr val="5B5BA5"/>
      </a:dk1>
      <a:lt1>
        <a:srgbClr val="FFFFFF"/>
      </a:lt1>
      <a:dk2>
        <a:srgbClr val="E9E9F3"/>
      </a:dk2>
      <a:lt2>
        <a:srgbClr val="F2F6FC"/>
      </a:lt2>
      <a:accent1>
        <a:srgbClr val="E9F7FC"/>
      </a:accent1>
      <a:accent2>
        <a:srgbClr val="FFEFDA"/>
      </a:accent2>
      <a:accent3>
        <a:srgbClr val="ECF8F5"/>
      </a:accent3>
      <a:accent4>
        <a:srgbClr val="FEF2F6"/>
      </a:accent4>
      <a:accent5>
        <a:srgbClr val="E6E6EA"/>
      </a:accent5>
      <a:accent6>
        <a:srgbClr val="F0F6ED"/>
      </a:accent6>
      <a:hlink>
        <a:srgbClr val="3197A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