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Quicksand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Quicksand Ligh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2ACA68-A4D7-4DC4-805F-3556FC57961D}">
  <a:tblStyle styleId="{E92ACA68-A4D7-4DC4-805F-3556FC5796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Quicksa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icksa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35" Type="http://schemas.openxmlformats.org/officeDocument/2006/relationships/font" Target="fonts/QuicksandLight-bold.fntdata"/><Relationship Id="rId12" Type="http://schemas.openxmlformats.org/officeDocument/2006/relationships/slide" Target="slides/slide6.xml"/><Relationship Id="rId34" Type="http://schemas.openxmlformats.org/officeDocument/2006/relationships/font" Target="fonts/QuicksandLight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playing-card-queen-card-deck-deck-161491/" TargetMode="External"/><Relationship Id="rId3" Type="http://schemas.openxmlformats.org/officeDocument/2006/relationships/hyperlink" Target="https://pixabay.com/vectors/playing-card-king-card-deck-deck-161489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09-12-20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https://pixabay.com/vectors/playing-card-queen-card-deck-deck-161491/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https://pixabay.com/vectors/playing-card-king-card-deck-deck-161489/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2425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presentation/d/1hqx9GJPwOwYNll3N_dd_Vvtu2ZXOfpZuSE7A6wm0kVE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method: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sort()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-GB" sz="1600"/>
              <a:t> method sorts the list into ascending order.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600"/>
              <a:t>What will be the output when this program is executed?</a:t>
            </a:r>
            <a:endParaRPr sz="1600"/>
          </a:p>
        </p:txBody>
      </p:sp>
      <p:sp>
        <p:nvSpPr>
          <p:cNvPr id="143" name="Google Shape;143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10, 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numbers.sort()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[2, 3, 4, 5, 9, 10,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8"/>
          <p:cNvSpPr/>
          <p:nvPr/>
        </p:nvSpPr>
        <p:spPr>
          <a:xfrm>
            <a:off x="1352475" y="1568000"/>
            <a:ext cx="6711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collection of </a:t>
            </a: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3"/>
              </a:rPr>
              <a:t>cheat sheets</a:t>
            </a:r>
            <a:r>
              <a:rPr lang="en-GB"/>
              <a:t> that cover string- and list-manipulation techniques can be used if you need a reminder.</a:t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Python cheat sheets</a:t>
            </a:r>
            <a:endParaRPr/>
          </a:p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6200" y="1017700"/>
            <a:ext cx="4096500" cy="339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worksheet</a:t>
            </a:r>
            <a:r>
              <a:rPr lang="en-GB"/>
              <a:t> to create a deck of cards that could be used with a card game like Snap! </a:t>
            </a:r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Manipulating lists</a:t>
            </a:r>
            <a:endParaRPr/>
          </a:p>
        </p:txBody>
      </p:sp>
      <p:sp>
        <p:nvSpPr>
          <p:cNvPr id="161" name="Google Shape;161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97" y="2507938"/>
            <a:ext cx="722551" cy="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124" y="2507938"/>
            <a:ext cx="722551" cy="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025" y="1170100"/>
            <a:ext cx="3407649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function </a:t>
            </a:r>
            <a:r>
              <a:rPr b="1" lang="en-GB"/>
              <a:t>returns </a:t>
            </a:r>
            <a:r>
              <a:rPr lang="en-GB"/>
              <a:t>a value.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Sometimes you need a function to return </a:t>
            </a:r>
            <a:r>
              <a:rPr b="1" lang="en-GB"/>
              <a:t>more than one</a:t>
            </a:r>
            <a:r>
              <a:rPr lang="en-GB"/>
              <a:t> value.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list </a:t>
            </a:r>
            <a:r>
              <a:rPr lang="en-GB"/>
              <a:t>is a method that you can use to return </a:t>
            </a:r>
            <a:r>
              <a:rPr b="1" lang="en-GB"/>
              <a:t>more than one value</a:t>
            </a:r>
            <a:r>
              <a:rPr lang="en-GB"/>
              <a:t> from a function. </a:t>
            </a:r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Return a list from a function</a:t>
            </a:r>
            <a:endParaRPr/>
          </a:p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Here is a function that populates a list with the letters of the alphabet.  </a:t>
            </a:r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Return a list from a function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4736600" y="1170100"/>
            <a:ext cx="40965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alphabet_list():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alphabet = []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 x in range(65,91):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alphabet.append(chr(x))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alphabet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print(alphabet_list())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the function is called, the list is populated inside the function and then returned.   </a:t>
            </a:r>
            <a:endParaRPr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Return a list from a function</a:t>
            </a:r>
            <a:endParaRPr/>
          </a:p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4736600" y="1170100"/>
            <a:ext cx="40965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alphabet_list():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alphabet = []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 x in range(65,91):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alphabet.append(chr(x))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alphabet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print(alphabet_list())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88" name="Google Shape;188;p23"/>
          <p:cNvSpPr txBox="1"/>
          <p:nvPr>
            <p:ph idx="2" type="body"/>
          </p:nvPr>
        </p:nvSpPr>
        <p:spPr>
          <a:xfrm>
            <a:off x="4736600" y="3579925"/>
            <a:ext cx="40965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['A', 'B', 'C', 'D', 'E', 'F', 'G', 'H', 'I', 'J', 'K', 'L', 'M', 'N', 'O', 'P', 'Q', 'R', 'S', 'T', 'U', 'V', 'W', 'X', 'Y', 'Z']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deck of cards</a:t>
            </a:r>
            <a:r>
              <a:rPr lang="en-GB"/>
              <a:t> program can be turned into a function so that you can call it whenever you need a new deck of cards.  </a:t>
            </a:r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Return a list from a function</a:t>
            </a:r>
            <a:endParaRPr/>
          </a:p>
        </p:txBody>
      </p:sp>
      <p:sp>
        <p:nvSpPr>
          <p:cNvPr id="195" name="Google Shape;195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289288"/>
            <a:ext cx="419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5705850" y="1277450"/>
            <a:ext cx="1418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Live coding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All of the functions that you create can be used in other programs where required.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could just copy and paste the code each time, but this would be inefficient.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Instead, you can save your functions in a separate Python file and import them into your programs. </a:t>
            </a:r>
            <a:endParaRPr/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Creating a custom-built function</a:t>
            </a:r>
            <a:endParaRPr/>
          </a:p>
        </p:txBody>
      </p:sp>
      <p:sp>
        <p:nvSpPr>
          <p:cNvPr id="204" name="Google Shape;204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have used these lines of code many times to import functions into your programs.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do this same thing for your own custom-built functions.</a:t>
            </a:r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Creating a custom-built function</a:t>
            </a:r>
            <a:endParaRPr/>
          </a:p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random import randint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time import sleep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from guizero import App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turn your deck of cards function into a custom-built function to use whenever you need a deck of cards in any of your programs. </a:t>
            </a:r>
            <a:endParaRPr/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Creating a custom-built function</a:t>
            </a:r>
            <a:endParaRPr/>
          </a:p>
        </p:txBody>
      </p:sp>
      <p:sp>
        <p:nvSpPr>
          <p:cNvPr id="219" name="Google Shape;219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289288"/>
            <a:ext cx="419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5705850" y="1277450"/>
            <a:ext cx="1418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Live coding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(think, write, pair, share)</a:t>
            </a:r>
            <a:endParaRPr/>
          </a:p>
        </p:txBody>
      </p:sp>
      <p:sp>
        <p:nvSpPr>
          <p:cNvPr id="57" name="Google Shape;57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58" name="Google Shape;58;p10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47528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["python", "java", "C+", "ruby"]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words: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item == "python":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print(f"{item} is the best")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else: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print(f"{item} is a programming language")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9" name="Google Shape;59;p10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843925" y="1170100"/>
            <a:ext cx="28725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the output 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63" name="Google Shape;63;p10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47329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python is the best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java is a programming language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C+ is a programming language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ruby is a programming language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methods to their description</a:t>
            </a:r>
            <a:endParaRPr/>
          </a:p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310900" y="1195675"/>
            <a:ext cx="162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index(item)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10900" y="1864550"/>
            <a:ext cx="2257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insert(index, item)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10900" y="2571750"/>
            <a:ext cx="1259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pop(index)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10900" y="3353825"/>
            <a:ext cx="150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count(item)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10900" y="4135900"/>
            <a:ext cx="1408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sort()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572000" y="4135900"/>
            <a:ext cx="419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Returns the index location of the specified item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572000" y="1967713"/>
            <a:ext cx="419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Deletes the item at the identified location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572000" y="3457275"/>
            <a:ext cx="419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Adds a specified item at an identified location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4572000" y="1294550"/>
            <a:ext cx="419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Returns a total of the occurences of an item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572000" y="2640888"/>
            <a:ext cx="419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Manipulates a list so that it appears in ascending order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8" name="Google Shape;238;p28"/>
          <p:cNvCxnSpPr>
            <a:stCxn id="228" idx="3"/>
            <a:endCxn id="233" idx="1"/>
          </p:cNvCxnSpPr>
          <p:nvPr/>
        </p:nvCxnSpPr>
        <p:spPr>
          <a:xfrm>
            <a:off x="1931200" y="1393825"/>
            <a:ext cx="2640900" cy="2940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9" name="Google Shape;239;p28"/>
          <p:cNvCxnSpPr>
            <a:stCxn id="229" idx="3"/>
            <a:endCxn id="235" idx="1"/>
          </p:cNvCxnSpPr>
          <p:nvPr/>
        </p:nvCxnSpPr>
        <p:spPr>
          <a:xfrm>
            <a:off x="2568100" y="2062700"/>
            <a:ext cx="2004000" cy="1592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28"/>
          <p:cNvCxnSpPr>
            <a:stCxn id="230" idx="3"/>
            <a:endCxn id="234" idx="1"/>
          </p:cNvCxnSpPr>
          <p:nvPr/>
        </p:nvCxnSpPr>
        <p:spPr>
          <a:xfrm flipH="1" rot="10800000">
            <a:off x="1570600" y="2166000"/>
            <a:ext cx="3001500" cy="603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1" name="Google Shape;241;p28"/>
          <p:cNvCxnSpPr>
            <a:stCxn id="231" idx="3"/>
            <a:endCxn id="236" idx="1"/>
          </p:cNvCxnSpPr>
          <p:nvPr/>
        </p:nvCxnSpPr>
        <p:spPr>
          <a:xfrm flipH="1" rot="10800000">
            <a:off x="1818400" y="1492775"/>
            <a:ext cx="2753700" cy="2059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2" name="Google Shape;242;p28"/>
          <p:cNvCxnSpPr>
            <a:stCxn id="232" idx="3"/>
            <a:endCxn id="237" idx="1"/>
          </p:cNvCxnSpPr>
          <p:nvPr/>
        </p:nvCxnSpPr>
        <p:spPr>
          <a:xfrm flipH="1" rot="10800000">
            <a:off x="1719100" y="2839150"/>
            <a:ext cx="2853000" cy="1494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about some new list methods that can be used in your programs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Used a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 to append a list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Created a custom-built function to use in your programs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2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Learn about a Sense HAT, and how you can manipulate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r>
              <a:rPr lang="en-GB"/>
              <a:t> to work with a Sense HAT</a:t>
            </a:r>
            <a:endParaRPr/>
          </a:p>
        </p:txBody>
      </p:sp>
      <p:sp>
        <p:nvSpPr>
          <p:cNvPr id="251" name="Google Shape;251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Traversing a list</a:t>
            </a:r>
            <a:endParaRPr/>
          </a:p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5820850" y="1194575"/>
            <a:ext cx="3024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use a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 to traverse a list of elements.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71" name="Google Shape;71;p11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47528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["python", "java", "C+", "ruby"]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words: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 item == "python":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print(f"{item} is the best")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else: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print(f"{item} is a programming language")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Google Shape;72;p11"/>
          <p:cNvGraphicFramePr/>
          <p:nvPr/>
        </p:nvGraphicFramePr>
        <p:xfrm>
          <a:off x="310950" y="26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47528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 = "python"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word: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print(item)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1"/>
          <p:cNvSpPr txBox="1"/>
          <p:nvPr/>
        </p:nvSpPr>
        <p:spPr>
          <a:xfrm>
            <a:off x="5833150" y="2695050"/>
            <a:ext cx="30000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use the same technique as you used with characters in a string.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11"/>
          <p:cNvGraphicFramePr/>
          <p:nvPr/>
        </p:nvGraphicFramePr>
        <p:xfrm>
          <a:off x="310900" y="35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47528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Traverse a list of elements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list methods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function that returns a list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 custom-built functions</a:t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method: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index(item)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-GB" sz="1600"/>
              <a:t> method will check each element in a list against the argument placed inside the brackets.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If the location is found, then the index location is returned.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600"/>
              <a:t>What will be the output when this program is executed?</a:t>
            </a:r>
            <a:endParaRPr sz="1600"/>
          </a:p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location = numbers.index(9)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print(location)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/>
          <p:nvPr/>
        </p:nvSpPr>
        <p:spPr>
          <a:xfrm>
            <a:off x="637975" y="3746175"/>
            <a:ext cx="3769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Important: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 will only return the index of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match that it finds.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75" y="3877446"/>
            <a:ext cx="314100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2377200" y="1568000"/>
            <a:ext cx="8136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method: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insert(index, item)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-GB" sz="1600"/>
              <a:t> method will insert an item at the location specified in the arguments. The items make room for the new item.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600"/>
              <a:t>What will be the output when this program is executed?</a:t>
            </a:r>
            <a:endParaRPr sz="1600"/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numbers.insert(2,10)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[4, 5, 10,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4"/>
          <p:cNvSpPr/>
          <p:nvPr/>
        </p:nvSpPr>
        <p:spPr>
          <a:xfrm>
            <a:off x="1352475" y="1568000"/>
            <a:ext cx="11805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292625" y="2881600"/>
            <a:ext cx="2427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method: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pop(index)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GB" sz="1600"/>
              <a:t> method is another way to remove an item from a list. This will remove it based on the index location rather than the contents of the item as seen with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remove()</a:t>
            </a:r>
            <a:r>
              <a:rPr lang="en-GB" sz="1600"/>
              <a:t>.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600"/>
              <a:t>What will be the output when this program is executed?</a:t>
            </a:r>
            <a:endParaRPr sz="1600"/>
          </a:p>
        </p:txBody>
      </p:sp>
      <p:sp>
        <p:nvSpPr>
          <p:cNvPr id="113" name="Google Shape;113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numbers.pop(0)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5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5"/>
          <p:cNvSpPr/>
          <p:nvPr/>
        </p:nvSpPr>
        <p:spPr>
          <a:xfrm>
            <a:off x="1352475" y="1568000"/>
            <a:ext cx="6639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method: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count(item)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1600"/>
              <a:t> method counts how many times it finds the value given in the arguments. It returns the total number of occurrences.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600"/>
              <a:t>What will be the output when this program is executed?</a:t>
            </a:r>
            <a:endParaRPr sz="1600"/>
          </a:p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10, 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 = numbers.count(10)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print(total)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6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16"/>
          <p:cNvSpPr/>
          <p:nvPr/>
        </p:nvSpPr>
        <p:spPr>
          <a:xfrm>
            <a:off x="2081175" y="1568025"/>
            <a:ext cx="9114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method: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reverse()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</a:t>
            </a: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-GB" sz="1600"/>
              <a:t> method reverses the list of items. 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 sz="1600">
                <a:solidFill>
                  <a:schemeClr val="lt2"/>
                </a:solidFill>
              </a:rPr>
              <a:t>.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600"/>
              <a:t>What will be the output when this program is executed?</a:t>
            </a:r>
            <a:endParaRPr sz="1600"/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[4, 10, 5, 3, 2, 9, 10]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numbers.reverse()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7"/>
          <p:cNvGraphicFramePr/>
          <p:nvPr/>
        </p:nvGraphicFramePr>
        <p:xfrm>
          <a:off x="310963" y="285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{E92ACA68-A4D7-4DC4-805F-3556FC57961D}</a:tableStyleId>
              </a:tblPr>
              <a:tblGrid>
                <a:gridCol w="327000"/>
                <a:gridCol w="37744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[10, 9, 2, 3, 5, 10, 4]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17"/>
          <p:cNvSpPr/>
          <p:nvPr/>
        </p:nvSpPr>
        <p:spPr>
          <a:xfrm>
            <a:off x="1352475" y="1568000"/>
            <a:ext cx="918600" cy="236100"/>
          </a:xfrm>
          <a:prstGeom prst="roundRect">
            <a:avLst>
              <a:gd fmla="val 16667" name="adj"/>
            </a:avLst>
          </a:prstGeom>
          <a:solidFill>
            <a:srgbClr val="5B5BA5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