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692000" cx="7560000"/>
  <p:notesSz cx="7560000" cy="10692000"/>
  <p:embeddedFontLst>
    <p:embeddedFont>
      <p:font typeface="Quicksand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14">
          <p15:clr>
            <a:srgbClr val="A4A3A4"/>
          </p15:clr>
        </p15:guide>
        <p15:guide id="2" pos="680">
          <p15:clr>
            <a:srgbClr val="A4A3A4"/>
          </p15:clr>
        </p15:guide>
        <p15:guide id="3" pos="160">
          <p15:clr>
            <a:srgbClr val="9AA0A6"/>
          </p15:clr>
        </p15:guide>
        <p15:guide id="4" pos="4562">
          <p15:clr>
            <a:srgbClr val="9AA0A6"/>
          </p15:clr>
        </p15:guide>
        <p15:guide id="5" pos="2726">
          <p15:clr>
            <a:srgbClr val="9AA0A6"/>
          </p15:clr>
        </p15:guide>
        <p15:guide id="6" orient="horz" pos="142">
          <p15:clr>
            <a:srgbClr val="9AA0A6"/>
          </p15:clr>
        </p15:guide>
        <p15:guide id="7" pos="258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44889D-98A7-4D57-99E1-A9754014D879}">
  <a:tblStyle styleId="{5244889D-98A7-4D57-99E1-A9754014D8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14" orient="horz"/>
        <p:guide pos="680"/>
        <p:guide pos="160"/>
        <p:guide pos="4562"/>
        <p:guide pos="2726"/>
        <p:guide pos="142" orient="horz"/>
        <p:guide pos="25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font" Target="fonts/Quicksand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Last updated: 09-12-20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50" lIns="113750" spcFirstLastPara="1" rIns="113750" wrap="square" tIns="11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50" lIns="113750" spcFirstLastPara="1" rIns="113750" wrap="square" tIns="11375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50" lIns="113750" spcFirstLastPara="1" rIns="113750" wrap="square" tIns="113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2232" y="1203425"/>
            <a:ext cx="60243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Handout: Python cheat sheets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is a reference for the Python string and list manipulation that has been covered in the last few lessons. The sheets include short explanations, brief notes, syntax, and selected examples.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content has been grouped into categories: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methods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functions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operators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 functions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 operators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Iterating over sequences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Some additional information that is not covered in the unit but may be useful in solving relevant problems is included, and signposted with the explorer icon:  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026" y="6119450"/>
            <a:ext cx="180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360000" y="22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 a list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comma-separated list of items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summer = ["June", "July", "August"]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are usually </a:t>
                      </a:r>
                      <a:r>
                        <a:rPr b="1"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assigned</a:t>
                      </a:r>
                      <a:r>
                        <a:rPr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when they are created (so they can be referred to and modified later on).</a:t>
                      </a:r>
                      <a:endParaRPr sz="9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[]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list can be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empty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[8, True, "Hello", 3.14]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can comprise items of different data types.</a:t>
                      </a:r>
                      <a:endParaRPr sz="9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Google Shape;61;p14"/>
          <p:cNvGraphicFramePr/>
          <p:nvPr/>
        </p:nvGraphicFramePr>
        <p:xfrm>
          <a:off x="360000" y="47214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Access individual list items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items in a list can be accessed through an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 i.e. their current position in the list, with numbering starting at zero.</a:t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month = summer[0]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Retrieve the value of the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first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(zero-based index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a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data[1] = False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Assign a new value to the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second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(zero-based index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a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previous = planets[position-1]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 = numbers[i] + numbers[i+1]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index can be the value of an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expression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" name="Google Shape;62;p14"/>
          <p:cNvCxnSpPr/>
          <p:nvPr/>
        </p:nvCxnSpPr>
        <p:spPr>
          <a:xfrm>
            <a:off x="1904325" y="699975"/>
            <a:ext cx="49404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162888" y="430571"/>
            <a:ext cx="8667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360000" y="88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are a type of data structure, where individual items are organised in a sequence.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are dynamic data structures: items can be modified, added, or removed during program execution.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360000" y="7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1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slices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start 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end 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step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slice of a list is a new list that includes the list items from a start index up to (but not including) an end index. Specifying a step skips over items.</a:t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summer = months[5:8]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new list is a slice containing items 6 to 8.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head = data[:100]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omit the start index (start from the first item) and the end index (stop at the last item).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skipped = values[::2]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Skip every other item.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426" y="780710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5"/>
          <p:cNvGraphicFramePr/>
          <p:nvPr/>
        </p:nvGraphicFramePr>
        <p:xfrm>
          <a:off x="360000" y="2032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or remove items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.append(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an item to the end of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numbers.append(42)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.insert(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 an item at a given (zero-based) index.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cities.insert(2, "Oslo")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 a new item at the third position (zero-based index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.pop(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item at the given (zero-based) index in the list, and return it. If no index is specified, remove and return the last item in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tasks.pop()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last = values.pop()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value removed from the list and returned by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can be assigned to a variable.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queue.pop(0)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first item (zero-based index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from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.remove(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first item from the list with a particular value. Raises a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ValueError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if there is no such item.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countries.remove("Japan")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" name="Google Shape;74;p15"/>
          <p:cNvCxnSpPr/>
          <p:nvPr/>
        </p:nvCxnSpPr>
        <p:spPr>
          <a:xfrm>
            <a:off x="2918550" y="699975"/>
            <a:ext cx="39261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162898" y="4305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 methods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think of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methods 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 special functions that are </a:t>
                      </a:r>
                      <a:r>
                        <a:rPr i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applied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to lists. To call a list method, you need to use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dot notation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(as in the examples that follow).  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>
            <a:off x="2918550" y="699975"/>
            <a:ext cx="39261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162898" y="4305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 methods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60000" y="2027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1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Find and count items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.index(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Search for the first occurrence of an item in the list and return its (zero-based) index. Raises a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ValueError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if there is no such item.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 = planets.index("Mars")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.count(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number of times an item appears in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nb_the = words.count("the")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360000" y="533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Other list operations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.reverse()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Reverse the items of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values.reverse()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.sort()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Sort the items in the list in ascending order.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names.sort()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items can be strings (and sorting arranges them in alphabetical order).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numbers.sort(reverse=True)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Use the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reverse=True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argument to sort in descending order.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think of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methods 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 special functions that are </a:t>
                      </a:r>
                      <a:r>
                        <a:rPr i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applied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to lists. To call a list method, you need to use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dot notation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(as in the examples that follow).  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7"/>
          <p:cNvCxnSpPr/>
          <p:nvPr/>
        </p:nvCxnSpPr>
        <p:spPr>
          <a:xfrm>
            <a:off x="2918550" y="699975"/>
            <a:ext cx="39261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162898" y="4305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 functions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Some functions can accept lists as arguments, process them, and return a result.   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360000" y="1590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Length of a list: the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</a:t>
                      </a: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function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length (number of items) of a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len(planets)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7"/>
          <p:cNvGraphicFramePr/>
          <p:nvPr/>
        </p:nvGraphicFramePr>
        <p:xfrm>
          <a:off x="360000" y="5842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membership: the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operator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list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Check if the list contains items with a specific value.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or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"Pluto" in planets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answer in ["yes", "no"]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 in guests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"London" in destinations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"London" </a:t>
                      </a: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in destinations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There are two ways to check if a list does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not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contain a specific value.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p17"/>
          <p:cNvCxnSpPr/>
          <p:nvPr/>
        </p:nvCxnSpPr>
        <p:spPr>
          <a:xfrm>
            <a:off x="2918550" y="5119575"/>
            <a:ext cx="39261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7"/>
          <p:cNvSpPr/>
          <p:nvPr/>
        </p:nvSpPr>
        <p:spPr>
          <a:xfrm>
            <a:off x="1162898" y="48501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 operators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360000" y="525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operators allow you to form expressions that involve lists and can be evaluated.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360000" y="3147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Other functions 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sum of the list elements, the lowest and greatest values in the list, respectively.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000" y="3251425"/>
            <a:ext cx="180000" cy="1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7"/>
          <p:cNvGraphicFramePr/>
          <p:nvPr/>
        </p:nvGraphicFramePr>
        <p:xfrm>
          <a:off x="360000" y="84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Adding lists together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list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a new list that comprises the two lists, joined together in sequence.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9, 3] + [6, 3, 2]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pupils = year7 + year8 + year9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6026" y="854052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8"/>
          <p:cNvGraphicFramePr/>
          <p:nvPr/>
        </p:nvGraphicFramePr>
        <p:xfrm>
          <a:off x="360000" y="21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 a string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character sequence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month = "August"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Strings can be </a:t>
                      </a:r>
                      <a:r>
                        <a:rPr b="1"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assigned</a:t>
                      </a:r>
                      <a:r>
                        <a:rPr lang="en-GB" sz="9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to variables when they are created (so they can be referred to later on).</a:t>
                      </a:r>
                      <a:endParaRPr sz="9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empty = ""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string can be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empty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p18"/>
          <p:cNvGraphicFramePr/>
          <p:nvPr/>
        </p:nvGraphicFramePr>
        <p:xfrm>
          <a:off x="360000" y="4116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Access individual string characters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character can be accessed through an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 i.e. their current position in the string, with numbering starting at zero.</a:t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letter = month[0]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Retrieve the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first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character (zero-based index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a string.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character = password[position-1]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index can be the value of an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expression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language[1] = "A"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 individual character in a string </a:t>
                      </a: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cannot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be assigned a new value.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162902" y="430575"/>
            <a:ext cx="9969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Strings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Strings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are a type of data structure, where individual characters are organised in a sequence.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Strings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cannot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be modified during program execution.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p18"/>
          <p:cNvCxnSpPr/>
          <p:nvPr/>
        </p:nvCxnSpPr>
        <p:spPr>
          <a:xfrm>
            <a:off x="2290625" y="699975"/>
            <a:ext cx="45540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8" name="Google Shape;118;p18"/>
          <p:cNvGraphicFramePr/>
          <p:nvPr/>
        </p:nvGraphicFramePr>
        <p:xfrm>
          <a:off x="360000" y="694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1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slices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start 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end index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step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slice of a string is a new string that includes the characters from a start index up to (but not including) an end index. Specifying a step skips over items.</a:t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substring = word[5:8]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new list is a slice containing items 6 to 8.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prefix = word[:3]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omit the start index (start from the first character) and the end index (stop at the last character).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skipped = name[::2]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Skip every other item.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026" y="704510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9"/>
          <p:cNvCxnSpPr/>
          <p:nvPr/>
        </p:nvCxnSpPr>
        <p:spPr>
          <a:xfrm>
            <a:off x="3167400" y="699975"/>
            <a:ext cx="36774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1162900" y="430575"/>
            <a:ext cx="20436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String functions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Some functions can accept strings as arguments, process them and return a result.   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9"/>
          <p:cNvGraphicFramePr/>
          <p:nvPr/>
        </p:nvGraphicFramePr>
        <p:xfrm>
          <a:off x="360000" y="1514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Length of a string: the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</a:t>
                      </a: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function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length (number of characters) of a string.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len(password)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9"/>
          <p:cNvGraphicFramePr/>
          <p:nvPr/>
        </p:nvGraphicFramePr>
        <p:xfrm>
          <a:off x="360000" y="4013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membership: the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operator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substring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Check if a string is contained within a larger string.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or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"sub" in word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letter in "aeiou"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in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1" name="Google Shape;131;p19"/>
          <p:cNvCxnSpPr/>
          <p:nvPr/>
        </p:nvCxnSpPr>
        <p:spPr>
          <a:xfrm>
            <a:off x="3272100" y="3366975"/>
            <a:ext cx="35724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1162901" y="3021375"/>
            <a:ext cx="25281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String operators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360000" y="342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operators allow you to form expressions that involve strings and can be evaluated.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19"/>
          <p:cNvGraphicFramePr/>
          <p:nvPr/>
        </p:nvGraphicFramePr>
        <p:xfrm>
          <a:off x="360000" y="60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3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Adding strings together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a new string that comprises the two strings joined together in sequence.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greeting = "Hello " + name + "!"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fullname = firstname + lastname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p19"/>
          <p:cNvCxnSpPr/>
          <p:nvPr/>
        </p:nvCxnSpPr>
        <p:spPr>
          <a:xfrm>
            <a:off x="3114975" y="8167575"/>
            <a:ext cx="37296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9"/>
          <p:cNvSpPr/>
          <p:nvPr/>
        </p:nvSpPr>
        <p:spPr>
          <a:xfrm>
            <a:off x="1162901" y="7898175"/>
            <a:ext cx="25281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Split and join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360000" y="829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often convenient to split a string into a list, or join the items of a list into a string.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19"/>
          <p:cNvGraphicFramePr/>
          <p:nvPr/>
        </p:nvGraphicFramePr>
        <p:xfrm>
          <a:off x="360000" y="88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1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.split(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separator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separator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.join(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names = line.split(", ")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"".join(letters)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551" y="80261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0"/>
          <p:cNvCxnSpPr/>
          <p:nvPr/>
        </p:nvCxnSpPr>
        <p:spPr>
          <a:xfrm>
            <a:off x="4284150" y="699975"/>
            <a:ext cx="25608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329" y="5235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1162900" y="430575"/>
            <a:ext cx="30765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Iterating over sequences</a:t>
            </a: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360000" y="9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loop is a special type of control structure that can be used to iterate over the elements of a sequence.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360000" y="2885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Iterating over list items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list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Execute the block of statements for every item in the list.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name in guests: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print(name)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360000" y="174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element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sequence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 every element in the sequence, execute the block of statements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360000" y="4952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Iterating over string characters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character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Execute the block of statements for every character in the string.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character in password: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print(character)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20"/>
          <p:cNvGraphicFramePr/>
          <p:nvPr/>
        </p:nvGraphicFramePr>
        <p:xfrm>
          <a:off x="360000" y="7152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{5244889D-98A7-4D57-99E1-A9754014D879}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Using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b="1" lang="en-GB" sz="14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instead of </a:t>
                      </a:r>
                      <a:r>
                        <a:rPr lang="en-GB" sz="14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b="1" sz="1400" u="none" cap="none" strike="noStrike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One way to use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in order to achieve a similar effect as with 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 follows this pattern: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Pattern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index = 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index &lt; len(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sequence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element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sequence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[index]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index = index + 1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Iterate over all indices, retrieve the corresponding element in the sequence, and execute the block of statements.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376" y="723560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537975"/>
            <a:ext cx="866700" cy="38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